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3"/>
  </p:notesMasterIdLst>
  <p:sldIdLst>
    <p:sldId id="309" r:id="rId2"/>
    <p:sldId id="311" r:id="rId3"/>
    <p:sldId id="314" r:id="rId4"/>
    <p:sldId id="268" r:id="rId5"/>
    <p:sldId id="324" r:id="rId6"/>
    <p:sldId id="326" r:id="rId7"/>
    <p:sldId id="329" r:id="rId8"/>
    <p:sldId id="259" r:id="rId9"/>
    <p:sldId id="325" r:id="rId10"/>
    <p:sldId id="395" r:id="rId11"/>
    <p:sldId id="261" r:id="rId12"/>
    <p:sldId id="262" r:id="rId13"/>
    <p:sldId id="263" r:id="rId14"/>
    <p:sldId id="267" r:id="rId15"/>
    <p:sldId id="315" r:id="rId16"/>
    <p:sldId id="322" r:id="rId17"/>
    <p:sldId id="401" r:id="rId18"/>
    <p:sldId id="266" r:id="rId19"/>
    <p:sldId id="320" r:id="rId20"/>
    <p:sldId id="397" r:id="rId21"/>
    <p:sldId id="321" r:id="rId22"/>
    <p:sldId id="323" r:id="rId23"/>
    <p:sldId id="371" r:id="rId24"/>
    <p:sldId id="381" r:id="rId25"/>
    <p:sldId id="316" r:id="rId26"/>
    <p:sldId id="264" r:id="rId27"/>
    <p:sldId id="331" r:id="rId28"/>
    <p:sldId id="402" r:id="rId29"/>
    <p:sldId id="317" r:id="rId30"/>
    <p:sldId id="358" r:id="rId31"/>
    <p:sldId id="312" r:id="rId32"/>
    <p:sldId id="270" r:id="rId33"/>
    <p:sldId id="271" r:id="rId34"/>
    <p:sldId id="327" r:id="rId35"/>
    <p:sldId id="328" r:id="rId36"/>
    <p:sldId id="273" r:id="rId37"/>
    <p:sldId id="332" r:id="rId38"/>
    <p:sldId id="333" r:id="rId39"/>
    <p:sldId id="274" r:id="rId40"/>
    <p:sldId id="336" r:id="rId41"/>
    <p:sldId id="349" r:id="rId42"/>
    <p:sldId id="334" r:id="rId43"/>
    <p:sldId id="279" r:id="rId44"/>
    <p:sldId id="350" r:id="rId45"/>
    <p:sldId id="340" r:id="rId46"/>
    <p:sldId id="341" r:id="rId47"/>
    <p:sldId id="344" r:id="rId48"/>
    <p:sldId id="398" r:id="rId49"/>
    <p:sldId id="348" r:id="rId50"/>
    <p:sldId id="284" r:id="rId51"/>
    <p:sldId id="285" r:id="rId52"/>
    <p:sldId id="351" r:id="rId53"/>
    <p:sldId id="354" r:id="rId54"/>
    <p:sldId id="352" r:id="rId55"/>
    <p:sldId id="356" r:id="rId56"/>
    <p:sldId id="355" r:id="rId57"/>
    <p:sldId id="289" r:id="rId58"/>
    <p:sldId id="357" r:id="rId59"/>
    <p:sldId id="359" r:id="rId60"/>
    <p:sldId id="361" r:id="rId61"/>
    <p:sldId id="363" r:id="rId62"/>
    <p:sldId id="291" r:id="rId63"/>
    <p:sldId id="364" r:id="rId64"/>
    <p:sldId id="365" r:id="rId65"/>
    <p:sldId id="366" r:id="rId66"/>
    <p:sldId id="367" r:id="rId67"/>
    <p:sldId id="368" r:id="rId68"/>
    <p:sldId id="369" r:id="rId69"/>
    <p:sldId id="295" r:id="rId70"/>
    <p:sldId id="296" r:id="rId71"/>
    <p:sldId id="396" r:id="rId72"/>
    <p:sldId id="298" r:id="rId73"/>
    <p:sldId id="297" r:id="rId74"/>
    <p:sldId id="299" r:id="rId75"/>
    <p:sldId id="300" r:id="rId76"/>
    <p:sldId id="301" r:id="rId77"/>
    <p:sldId id="303" r:id="rId78"/>
    <p:sldId id="372" r:id="rId79"/>
    <p:sldId id="399" r:id="rId80"/>
    <p:sldId id="400" r:id="rId81"/>
    <p:sldId id="304" r:id="rId82"/>
    <p:sldId id="307" r:id="rId83"/>
    <p:sldId id="313" r:id="rId84"/>
    <p:sldId id="373" r:id="rId85"/>
    <p:sldId id="318" r:id="rId86"/>
    <p:sldId id="377" r:id="rId87"/>
    <p:sldId id="330" r:id="rId88"/>
    <p:sldId id="375" r:id="rId89"/>
    <p:sldId id="376" r:id="rId90"/>
    <p:sldId id="379" r:id="rId91"/>
    <p:sldId id="374" r:id="rId92"/>
    <p:sldId id="380" r:id="rId93"/>
    <p:sldId id="382" r:id="rId94"/>
    <p:sldId id="385" r:id="rId95"/>
    <p:sldId id="386" r:id="rId96"/>
    <p:sldId id="387" r:id="rId97"/>
    <p:sldId id="389" r:id="rId98"/>
    <p:sldId id="388" r:id="rId99"/>
    <p:sldId id="378" r:id="rId100"/>
    <p:sldId id="391" r:id="rId101"/>
    <p:sldId id="390"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31" autoAdjust="0"/>
  </p:normalViewPr>
  <p:slideViewPr>
    <p:cSldViewPr>
      <p:cViewPr varScale="1">
        <p:scale>
          <a:sx n="50" d="100"/>
          <a:sy n="50" d="100"/>
        </p:scale>
        <p:origin x="-18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A1506-CD70-4D5C-AA1B-14AB99F9D6D4}"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070DC-FF6C-4737-8851-ECB29FF52C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B06C0DD-58B8-46C6-AE28-A83566411069}"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D9DA7AF-67D0-4FD1-987F-054D6F00E517}" type="slidenum">
              <a:rPr lang="en-US" smtClean="0"/>
              <a:pPr/>
              <a:t>10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smtClean="0">
                <a:latin typeface="Arial" charset="0"/>
                <a:cs typeface="Arial" charset="0"/>
              </a:rPr>
              <a:t>God speaks to us through prophets</a:t>
            </a:r>
          </a:p>
          <a:p>
            <a:pPr eaLnBrk="1" hangingPunct="1"/>
            <a:endParaRPr lang="en-US" b="1" smtClean="0">
              <a:latin typeface="Arial" charset="0"/>
              <a:cs typeface="Arial" charset="0"/>
            </a:endParaRPr>
          </a:p>
          <a:p>
            <a:pPr eaLnBrk="1" hangingPunct="1">
              <a:buFontTx/>
              <a:buChar char="•"/>
            </a:pPr>
            <a:r>
              <a:rPr lang="en-US" b="1" smtClean="0">
                <a:latin typeface="Arial" charset="0"/>
                <a:cs typeface="Arial" charset="0"/>
              </a:rPr>
              <a:t> </a:t>
            </a:r>
            <a:r>
              <a:rPr lang="en-US" smtClean="0">
                <a:latin typeface="Arial" charset="0"/>
                <a:cs typeface="Arial" charset="0"/>
              </a:rPr>
              <a:t>There have been times when the Lord took away prophets for a period of time, but </a:t>
            </a:r>
            <a:r>
              <a:rPr lang="en-US" b="1" smtClean="0">
                <a:latin typeface="Arial" charset="0"/>
                <a:cs typeface="Arial" charset="0"/>
              </a:rPr>
              <a:t>there is nothing in scripture that suggests this method of communicating would cease</a:t>
            </a:r>
            <a:r>
              <a:rPr lang="en-US" smtClean="0">
                <a:latin typeface="Arial" charset="0"/>
                <a:cs typeface="Arial" charset="0"/>
              </a:rPr>
              <a:t>. </a:t>
            </a:r>
            <a:endParaRPr lang="en-US" b="1"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30882DD-FFF9-4496-BA21-1DF161FD2321}" type="slidenum">
              <a:rPr lang="en-US" smtClean="0"/>
              <a:pPr/>
              <a:t>11</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dirty="0" smtClean="0"/>
              <a:t>So his church is built</a:t>
            </a:r>
            <a:r>
              <a:rPr lang="en-US" baseline="0" dirty="0" smtClean="0"/>
              <a:t> on </a:t>
            </a:r>
            <a:r>
              <a:rPr lang="en-US" b="1" baseline="0" dirty="0" smtClean="0"/>
              <a:t>the rock of the revelation of Jesus Christ</a:t>
            </a:r>
            <a:r>
              <a:rPr lang="en-US" baseline="0" dirty="0" smtClean="0"/>
              <a: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E09AD7E-434B-480F-BB40-576AD9317279}" type="slidenum">
              <a:rPr lang="en-US" smtClean="0"/>
              <a:pPr/>
              <a:t>12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b="1" dirty="0" smtClean="0"/>
              <a:t>Apostles</a:t>
            </a:r>
            <a:r>
              <a:rPr lang="en-US" b="1" baseline="0" dirty="0" smtClean="0"/>
              <a:t> and prophets are the foundation</a:t>
            </a:r>
            <a:r>
              <a:rPr lang="en-US" baseline="0" dirty="0" smtClean="0"/>
              <a:t>, and </a:t>
            </a:r>
            <a:r>
              <a:rPr lang="en-US" b="1" baseline="0" dirty="0" smtClean="0"/>
              <a:t>Jesus is the cornerstone</a:t>
            </a:r>
            <a:r>
              <a:rPr lang="en-US" baseline="0" dirty="0" smtClean="0"/>
              <a: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5AC6DD3-2BB9-4C21-8A92-35E13ECD7075}" type="slidenum">
              <a:rPr lang="en-US" smtClean="0"/>
              <a:pPr/>
              <a:t>13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dirty="0" smtClean="0"/>
              <a:t>The cornerstone was always the first stone laid and the reference point for any</a:t>
            </a:r>
            <a:r>
              <a:rPr lang="en-US" baseline="0" dirty="0" smtClean="0"/>
              <a:t> building.</a:t>
            </a:r>
          </a:p>
          <a:p>
            <a:pPr eaLnBrk="1" hangingPunct="1"/>
            <a:r>
              <a:rPr lang="en-US" b="1" baseline="0" dirty="0" smtClean="0"/>
              <a:t>Jesus is that reference point for Christ’s church</a:t>
            </a:r>
            <a:r>
              <a:rPr lang="en-US" baseline="0" dirty="0" smtClean="0"/>
              <a: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44F58DE-4FAE-449A-8DAA-0D9417CA49A2}" type="slidenum">
              <a:rPr lang="en-US" smtClean="0"/>
              <a:pPr/>
              <a:t>14</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dirty="0" smtClean="0"/>
              <a:t>None of us has ever</a:t>
            </a:r>
            <a:r>
              <a:rPr lang="en-US" baseline="0" dirty="0" smtClean="0"/>
              <a:t> experienced hearing someone speak with such authority.  Every time Jesus spoke, every word was 100% truth and carried tremendous significance.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Apostles,</a:t>
            </a:r>
            <a:r>
              <a:rPr lang="en-US" baseline="0" dirty="0" smtClean="0"/>
              <a:t> prophets, miracles </a:t>
            </a:r>
            <a:r>
              <a:rPr lang="en-US" baseline="0" smtClean="0"/>
              <a:t>and spiritual gifts. </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a:t>
            </a:r>
            <a:r>
              <a:rPr lang="en-US" baseline="0" dirty="0" smtClean="0"/>
              <a:t> churches today, an individual simply “feels” a call to ministry on his own. There is no requirement that a person in spiritual authority present his call or even confirm that it is true.  However, </a:t>
            </a:r>
            <a:r>
              <a:rPr lang="en-US" b="1" baseline="0" dirty="0" smtClean="0"/>
              <a:t>Hebrews 5:4 </a:t>
            </a:r>
            <a:r>
              <a:rPr lang="en-US" baseline="0" dirty="0" smtClean="0"/>
              <a:t>says that, in the New Testament Church, </a:t>
            </a:r>
            <a:r>
              <a:rPr lang="en-US" b="1" baseline="0" dirty="0" smtClean="0"/>
              <a:t>any call to ministry must follow the pattern by which Aaron was called to the office of priest in the Old Testament</a:t>
            </a:r>
            <a:r>
              <a:rPr lang="en-US" baseline="0" dirty="0" smtClean="0"/>
              <a:t>. When Aaron was called, five things occurred. God presented the call to ministerial office </a:t>
            </a:r>
            <a:r>
              <a:rPr lang="en-US" b="1" baseline="0" dirty="0" smtClean="0"/>
              <a:t>through</a:t>
            </a:r>
            <a:r>
              <a:rPr lang="en-US" baseline="0" dirty="0" smtClean="0"/>
              <a:t> </a:t>
            </a:r>
            <a:r>
              <a:rPr lang="en-US" b="1" baseline="0" dirty="0" smtClean="0"/>
              <a:t>Moses</a:t>
            </a:r>
            <a:r>
              <a:rPr lang="en-US" baseline="0" dirty="0" smtClean="0"/>
              <a:t> (I’m sure he confirmed it to Aaron). God </a:t>
            </a:r>
            <a:r>
              <a:rPr lang="en-US" b="1" baseline="0" dirty="0" smtClean="0"/>
              <a:t>named Aaron</a:t>
            </a:r>
            <a:r>
              <a:rPr lang="en-US" baseline="0" dirty="0" smtClean="0"/>
              <a:t>. God chose Aaron </a:t>
            </a:r>
            <a:r>
              <a:rPr lang="en-US" b="1" baseline="0" dirty="0" smtClean="0"/>
              <a:t>from the body of believers</a:t>
            </a:r>
            <a:r>
              <a:rPr lang="en-US" baseline="0" dirty="0" smtClean="0"/>
              <a:t>. God indicated </a:t>
            </a:r>
            <a:r>
              <a:rPr lang="en-US" b="1" baseline="0" dirty="0" smtClean="0"/>
              <a:t>a specific ministerial office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1435FDB-64C3-406C-8B40-7C9D1AE8764F}" type="slidenum">
              <a:rPr lang="en-US" smtClean="0"/>
              <a:pPr/>
              <a:t>17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b="1" smtClean="0">
                <a:latin typeface="Arial" charset="0"/>
                <a:cs typeface="Arial" charset="0"/>
              </a:rPr>
              <a:t>Today, Jesus still wants to make us fishers of men, to bring the light of the gospel to others.</a:t>
            </a:r>
          </a:p>
          <a:p>
            <a:pPr eaLnBrk="1" hangingPunct="1">
              <a:buFontTx/>
              <a:buChar char="•"/>
            </a:pPr>
            <a:r>
              <a:rPr lang="en-US" smtClean="0"/>
              <a:t> After Jesus called the first four disciples, Jesus and they departed for Galilee</a:t>
            </a:r>
          </a:p>
          <a:p>
            <a:pPr eaLnBrk="1" hangingPunct="1">
              <a:buFontTx/>
              <a:buChar char="•"/>
            </a:pPr>
            <a:r>
              <a:rPr lang="en-US" smtClean="0"/>
              <a:t> Andrew ran and told his brother, Simon Peter, that he had found the Messiah, or the Christ. (John 1:41).</a:t>
            </a:r>
          </a:p>
          <a:p>
            <a:pPr eaLnBrk="1" hangingPunct="1">
              <a:buFontTx/>
              <a:buChar char="•"/>
            </a:pPr>
            <a:r>
              <a:rPr lang="en-US" smtClean="0"/>
              <a:t> Andrew brought Peter to meet Jesus. Jesus told Peter that he would be called Cephas, which refers to a seer or a stone (John 1:42).</a:t>
            </a:r>
          </a:p>
          <a:p>
            <a:pPr eaLnBrk="1" hangingPunct="1">
              <a:buFontTx/>
              <a:buChar char="•"/>
            </a:pPr>
            <a:r>
              <a:rPr lang="en-US" smtClean="0"/>
              <a:t> Andrew and Simon apparently returned to their work as fishermen.</a:t>
            </a:r>
          </a:p>
          <a:p>
            <a:pPr eaLnBrk="1" hangingPunct="1">
              <a:buFontTx/>
              <a:buChar char="•"/>
            </a:pPr>
            <a:r>
              <a:rPr lang="en-US" smtClean="0"/>
              <a:t> Later, in Matthew 4:18 (pictured above), Jesus was walking by the sea of Galilee, and he saw Peter and Andrew once again. He called out to them, “Follow me, and I will make you fishers of men.” They immediately left their nets there and followed him and became his disciples. </a:t>
            </a:r>
          </a:p>
          <a:p>
            <a:pPr eaLnBrk="1" hangingPunct="1">
              <a:buFontTx/>
              <a:buChar char="•"/>
            </a:pPr>
            <a:r>
              <a:rPr lang="en-US" smtClean="0"/>
              <a:t> John 1:43: Jesus went unto Bethsaida, the home of Andrew and Peter, in Galilee. There he found Phillip and commanded him to “follow me.”</a:t>
            </a:r>
          </a:p>
          <a:p>
            <a:pPr eaLnBrk="1" hangingPunct="1">
              <a:buFontTx/>
              <a:buChar char="•"/>
            </a:pPr>
            <a:r>
              <a:rPr lang="en-US" smtClean="0"/>
              <a:t> John 1:45: Phillip told Nathanael, a man in whom there was no guile, about Jesus.</a:t>
            </a:r>
          </a:p>
          <a:p>
            <a:pPr eaLnBrk="1" hangingPunct="1">
              <a:buFontTx/>
              <a:buChar char="•"/>
            </a:pPr>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35C1FA1-00A4-4F38-A554-C1A9203EE6F7}" type="slidenum">
              <a:rPr lang="en-US" smtClean="0"/>
              <a:pPr/>
              <a:t>18</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You</a:t>
            </a:r>
            <a:r>
              <a:rPr lang="en-US" baseline="0" dirty="0" smtClean="0"/>
              <a:t> might be aware of the story of the </a:t>
            </a:r>
            <a:r>
              <a:rPr lang="en-US" b="1" baseline="0" dirty="0" smtClean="0"/>
              <a:t>rich, young ruler </a:t>
            </a:r>
            <a:r>
              <a:rPr lang="en-US" baseline="0" dirty="0" smtClean="0"/>
              <a:t>in Matthew 19. He was one of the most admired men in society, yet he did not follow Jesus. </a:t>
            </a:r>
            <a:r>
              <a:rPr lang="en-US" b="1" baseline="0" dirty="0" smtClean="0"/>
              <a:t>Matthew</a:t>
            </a:r>
            <a:r>
              <a:rPr lang="en-US" baseline="0" dirty="0" smtClean="0"/>
              <a:t>, a tax collector was one of the most despised members of that culture and yet Jesus called him to ministry, and he went with him.</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a:t>
            </a:r>
            <a:r>
              <a:rPr lang="en-US" b="1" dirty="0" smtClean="0"/>
              <a:t>called</a:t>
            </a:r>
            <a:r>
              <a:rPr lang="en-US" b="1" baseline="0" dirty="0" smtClean="0"/>
              <a:t> and empowered</a:t>
            </a:r>
            <a:r>
              <a:rPr lang="en-US" b="1" dirty="0" smtClean="0"/>
              <a:t> </a:t>
            </a:r>
            <a:r>
              <a:rPr lang="en-US" dirty="0" smtClean="0"/>
              <a:t>his apostles to work mighty miracles.</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Christ is referred</a:t>
            </a:r>
            <a:r>
              <a:rPr lang="en-US" baseline="0" dirty="0" smtClean="0"/>
              <a:t> to in scripture as the “author and finisher” of our faith. He made it clear that, before he died on the cross for our sins, he wanted to establish a church on earth.</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passage says</a:t>
            </a:r>
            <a:r>
              <a:rPr lang="en-US" baseline="0" dirty="0" smtClean="0"/>
              <a:t> Jesus </a:t>
            </a:r>
            <a:r>
              <a:rPr lang="en-US" b="1" baseline="0" dirty="0" smtClean="0"/>
              <a:t>gave his ministers power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called 70 men as special witnesses to preach the gospel and heal the sick.</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word “and” indicates that “calling” and “ordaining” are two separate functions.</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scripture</a:t>
            </a:r>
            <a:r>
              <a:rPr lang="en-US" baseline="0" dirty="0" smtClean="0"/>
              <a:t> in Acts describes </a:t>
            </a:r>
            <a:r>
              <a:rPr lang="en-US" b="1" baseline="0" dirty="0" smtClean="0"/>
              <a:t>how</a:t>
            </a:r>
            <a:r>
              <a:rPr lang="en-US" baseline="0" dirty="0" smtClean="0"/>
              <a:t> ministers were given power: </a:t>
            </a:r>
            <a:r>
              <a:rPr lang="en-US" b="1" baseline="0" dirty="0" smtClean="0"/>
              <a:t>by ordination (laying on of hands).</a:t>
            </a:r>
            <a:endParaRPr lang="en-US" b="1"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verse 2, Barnabas and Saul</a:t>
            </a:r>
            <a:r>
              <a:rPr lang="en-US" baseline="0" dirty="0" smtClean="0"/>
              <a:t> were </a:t>
            </a:r>
            <a:r>
              <a:rPr lang="en-US" b="1" baseline="0" dirty="0" smtClean="0"/>
              <a:t>called</a:t>
            </a:r>
            <a:r>
              <a:rPr lang="en-US" baseline="0" dirty="0" smtClean="0"/>
              <a:t> to ministry. In verse 3, they were </a:t>
            </a:r>
            <a:r>
              <a:rPr lang="en-US" b="1" baseline="0" dirty="0" smtClean="0"/>
              <a:t>ordained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Ephesians</a:t>
            </a:r>
            <a:r>
              <a:rPr lang="en-US" baseline="0" dirty="0" smtClean="0"/>
              <a:t> 4:11-13 is on the next slide.</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8B309FB-04C8-4F6C-94F5-00F16E9B4C89}" type="slidenum">
              <a:rPr lang="en-US" smtClean="0"/>
              <a:pPr/>
              <a:t>26</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dirty="0" smtClean="0"/>
              <a:t>Ephesians</a:t>
            </a:r>
            <a:r>
              <a:rPr lang="en-US" baseline="0" dirty="0" smtClean="0"/>
              <a:t> 4:11-13 says that the </a:t>
            </a:r>
            <a:r>
              <a:rPr lang="en-US" b="1" baseline="0" dirty="0" smtClean="0"/>
              <a:t>ministerial functions</a:t>
            </a:r>
            <a:r>
              <a:rPr lang="en-US" baseline="0" dirty="0" smtClean="0"/>
              <a:t>, including apostles and prophets, </a:t>
            </a:r>
            <a:r>
              <a:rPr lang="en-US" b="1" baseline="0" dirty="0" smtClean="0"/>
              <a:t>will continue </a:t>
            </a:r>
            <a:r>
              <a:rPr lang="en-US" baseline="0" dirty="0" smtClean="0"/>
              <a:t>in Christ’s church until the church is perfected in Christ. This passage refers to five offices, but </a:t>
            </a:r>
            <a:r>
              <a:rPr lang="en-US" b="1" baseline="0" dirty="0" smtClean="0"/>
              <a:t>this scripture would apply generally to all the offices in Christ’s church</a:t>
            </a:r>
            <a:r>
              <a:rPr lang="en-US" baseline="0" dirty="0" smtClean="0"/>
              <a:t>. We need to remember that the blueprint for church structure and governance is not exactly the same in every era. However, we believe that the structure of our church very closely approximates that of the New Testament church.</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churches frequently suggest that Hebrews 5:1 is referring to the high priest </a:t>
            </a:r>
            <a:r>
              <a:rPr lang="en-US" b="1" baseline="0" dirty="0" smtClean="0"/>
              <a:t>of Aaron</a:t>
            </a:r>
            <a:r>
              <a:rPr lang="en-US" baseline="0" dirty="0" smtClean="0"/>
              <a:t>.  Keep in mind that Hebrews was written after the cross and that it refers to offering sacrifices. </a:t>
            </a:r>
            <a:r>
              <a:rPr lang="en-US" b="1" baseline="0" dirty="0" smtClean="0"/>
              <a:t>It is doubtful that a high priest of the </a:t>
            </a:r>
            <a:r>
              <a:rPr lang="en-US" b="1" baseline="0" dirty="0" err="1" smtClean="0"/>
              <a:t>Aaronic</a:t>
            </a:r>
            <a:r>
              <a:rPr lang="en-US" b="1" baseline="0" dirty="0" smtClean="0"/>
              <a:t> order would continue to be ordained after the cross for the purpose of offering physical sacrifices as prescribed by the Old Testament</a:t>
            </a:r>
            <a:r>
              <a:rPr lang="en-US" baseline="0" dirty="0" smtClean="0"/>
              <a:t>. Yet this passage says that “every high priest . . . </a:t>
            </a:r>
            <a:r>
              <a:rPr lang="en-US" i="1" baseline="0" dirty="0" smtClean="0"/>
              <a:t>is</a:t>
            </a:r>
            <a:r>
              <a:rPr lang="en-US" baseline="0" dirty="0" smtClean="0"/>
              <a:t> ordained” (present tense). We believe that Hebrews 5:1 is referring to high priests of the </a:t>
            </a:r>
            <a:r>
              <a:rPr lang="en-US" b="1" baseline="0" dirty="0" err="1" smtClean="0"/>
              <a:t>Melchizedec</a:t>
            </a:r>
            <a:r>
              <a:rPr lang="en-US" b="1" baseline="0" dirty="0" smtClean="0"/>
              <a:t> order</a:t>
            </a:r>
            <a:r>
              <a:rPr lang="en-US" baseline="0" dirty="0" smtClean="0"/>
              <a:t>. Other churches attempt to stretch the meaning of Hebrews 7:24 to suggest that Jesus was the last high priest of the </a:t>
            </a:r>
            <a:r>
              <a:rPr lang="en-US" baseline="0" dirty="0" err="1" smtClean="0"/>
              <a:t>Melchizedec</a:t>
            </a:r>
            <a:r>
              <a:rPr lang="en-US" baseline="0" dirty="0" smtClean="0"/>
              <a:t> order because Jesus’ high priesthood </a:t>
            </a:r>
            <a:r>
              <a:rPr lang="en-US" i="1" baseline="0" dirty="0" smtClean="0"/>
              <a:t>could not be passed on to another</a:t>
            </a:r>
            <a:r>
              <a:rPr lang="en-US" baseline="0" dirty="0" smtClean="0"/>
              <a:t>. However, the original Greek wording for Hebrews 7:24 does not even suggest that such an interpretation is correct. Jesus’ high priesthood could be passed on to successors.  </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Stephen</a:t>
            </a:r>
            <a:r>
              <a:rPr lang="en-US" baseline="0" dirty="0" smtClean="0"/>
              <a:t> was an </a:t>
            </a:r>
            <a:r>
              <a:rPr lang="en-US" b="1" baseline="0" dirty="0" smtClean="0"/>
              <a:t>ordained minister </a:t>
            </a:r>
            <a:r>
              <a:rPr lang="en-US" baseline="0" dirty="0" smtClean="0"/>
              <a:t>who made the ultimate sacrifice to bring the gospel to men.</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Protestant Reformation does not have priests, per se. However, the New International Version (a Protestant version) contains this reference to Paul’s </a:t>
            </a:r>
            <a:r>
              <a:rPr lang="en-US" b="1" baseline="0" dirty="0" smtClean="0"/>
              <a:t>priestly duty</a:t>
            </a:r>
            <a:r>
              <a:rPr lang="en-US" baseline="0" dirty="0" smtClean="0"/>
              <a:t>. This NIV reference is included </a:t>
            </a:r>
            <a:r>
              <a:rPr lang="en-US" b="1" baseline="0" dirty="0" smtClean="0"/>
              <a:t>to lend legitimacy to the existence of priests and therefore priesthood</a:t>
            </a:r>
            <a:r>
              <a:rPr lang="en-US" baseline="0" dirty="0" smtClean="0"/>
              <a:t>. It is Protestants’ contention that ministerial priesthood ended at the cross – that the </a:t>
            </a:r>
            <a:r>
              <a:rPr lang="en-US" baseline="0" dirty="0" err="1" smtClean="0"/>
              <a:t>Aaronic</a:t>
            </a:r>
            <a:r>
              <a:rPr lang="en-US" baseline="0" dirty="0" smtClean="0"/>
              <a:t> priesthood ended – and that at that time, all members of Christ’s church were then empowered to perform all of the holy ordinances. However, in this passage Paul is referring to his “priestly duty” as if there were </a:t>
            </a:r>
            <a:r>
              <a:rPr lang="en-US" b="1" baseline="0" dirty="0" smtClean="0"/>
              <a:t>still certain functions exclusive to ministers</a:t>
            </a:r>
            <a:r>
              <a:rPr lang="en-US" baseline="0" dirty="0" smtClean="0"/>
              <a:t> in the church.</a:t>
            </a:r>
          </a:p>
          <a:p>
            <a:r>
              <a:rPr lang="en-US" baseline="0" dirty="0" smtClean="0"/>
              <a:t>Note: See Appendix for more on this subject.</a:t>
            </a:r>
          </a:p>
        </p:txBody>
      </p:sp>
      <p:sp>
        <p:nvSpPr>
          <p:cNvPr id="4" name="Slide Number Placeholder 3"/>
          <p:cNvSpPr>
            <a:spLocks noGrp="1"/>
          </p:cNvSpPr>
          <p:nvPr>
            <p:ph type="sldNum" sz="quarter" idx="10"/>
          </p:nvPr>
        </p:nvSpPr>
        <p:spPr/>
        <p:txBody>
          <a:bodyPr/>
          <a:lstStyle/>
          <a:p>
            <a:fld id="{F04070DC-FF6C-4737-8851-ECB29FF52CB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7240A9E-6EAC-4C1F-80AB-865AAD5CB4F1}" type="slidenum">
              <a:rPr lang="en-US" smtClean="0"/>
              <a:pPr/>
              <a:t>3</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b="1" dirty="0" smtClean="0"/>
              <a:t>Jesus built his church on the rock of the revelation of Jesus Christ.</a:t>
            </a:r>
          </a:p>
          <a:p>
            <a:pPr eaLnBrk="1" hangingPunct="1">
              <a:buFont typeface="Arial" pitchFamily="34" charset="0"/>
              <a:buChar char="•"/>
            </a:pPr>
            <a:r>
              <a:rPr lang="en-US" b="1" dirty="0" smtClean="0"/>
              <a:t> </a:t>
            </a:r>
            <a:r>
              <a:rPr lang="en-US" dirty="0" smtClean="0"/>
              <a:t>Here on the coast of Caesarea Philippi, Jesus proclaimed, “</a:t>
            </a:r>
            <a:r>
              <a:rPr lang="en-US" b="1" dirty="0" smtClean="0"/>
              <a:t>I will build my church</a:t>
            </a:r>
            <a:r>
              <a:rPr lang="en-US" dirty="0" smtClean="0"/>
              <a:t>.” </a:t>
            </a:r>
          </a:p>
          <a:p>
            <a:pPr eaLnBrk="1" hangingPunct="1">
              <a:buFontTx/>
              <a:buChar char="•"/>
            </a:pPr>
            <a:r>
              <a:rPr lang="en-US" dirty="0" smtClean="0"/>
              <a:t> Peter was blessed, not because he was the rock the church would be built on, but because he relied on revelation from God to guide him. So the rock that Christ’s church would be built on was </a:t>
            </a:r>
            <a:r>
              <a:rPr lang="en-US" b="1" dirty="0" smtClean="0"/>
              <a:t>the rock of the revelation of Jesus Christ</a:t>
            </a:r>
            <a:r>
              <a:rPr lang="en-US" dirty="0" smtClean="0"/>
              <a:t>.</a:t>
            </a:r>
          </a:p>
          <a:p>
            <a:pPr eaLnBrk="1" hangingPunct="1">
              <a:buFontTx/>
              <a:buChar char="•"/>
            </a:pPr>
            <a:r>
              <a:rPr lang="en-US" dirty="0" smtClean="0"/>
              <a:t> Some churches believe that revelation</a:t>
            </a:r>
            <a:r>
              <a:rPr lang="en-US" baseline="0" dirty="0" smtClean="0"/>
              <a:t> ceased with the end of the New Testament apostles</a:t>
            </a:r>
            <a:r>
              <a:rPr lang="en-US" dirty="0" smtClean="0"/>
              <a:t>, but we do not.</a:t>
            </a:r>
          </a:p>
          <a:p>
            <a:pPr eaLnBrk="1" hangingPunct="1">
              <a:buFontTx/>
              <a:buChar char="•"/>
            </a:pPr>
            <a:r>
              <a:rPr lang="en-US" dirty="0" smtClean="0"/>
              <a:t> Wherever Christ’s true church is, it must rely on the rock of revelation as its foundation.</a:t>
            </a: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responsibility of ministers in Christ’s church to properly administer holy ordinances for the welfare of the entire body of Christ. These</a:t>
            </a:r>
            <a:r>
              <a:rPr lang="en-US" baseline="0" dirty="0" smtClean="0"/>
              <a:t> duties are exclusive to ministers and not to be administered by the general membership.</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b="1" dirty="0" smtClean="0">
                <a:latin typeface="Arial" charset="0"/>
                <a:cs typeface="Arial" charset="0"/>
              </a:rPr>
              <a:t>The holy ordinance of Communion provides a way for Christ to dwell in us and to have an ongoing relationship with us.</a:t>
            </a:r>
          </a:p>
          <a:p>
            <a:pPr>
              <a:buFont typeface="Arial" pitchFamily="34" charset="0"/>
              <a:buChar char="•"/>
            </a:pPr>
            <a:r>
              <a:rPr lang="en-US" b="1" dirty="0" smtClean="0">
                <a:latin typeface="Arial" charset="0"/>
                <a:cs typeface="Arial" charset="0"/>
              </a:rPr>
              <a:t> This</a:t>
            </a:r>
            <a:r>
              <a:rPr lang="en-US" b="1" baseline="0" dirty="0" smtClean="0">
                <a:latin typeface="Arial" charset="0"/>
                <a:cs typeface="Arial" charset="0"/>
              </a:rPr>
              <a:t> is not the Last Supper</a:t>
            </a:r>
            <a:r>
              <a:rPr lang="en-US" b="0" baseline="0" dirty="0" smtClean="0">
                <a:latin typeface="Arial" charset="0"/>
                <a:cs typeface="Arial" charset="0"/>
              </a:rPr>
              <a:t>. This is an earlier Communion in which Jesus taught the disciples about the ordinance.</a:t>
            </a:r>
            <a:endParaRPr lang="en-US" b="1" dirty="0" smtClean="0">
              <a:latin typeface="Arial" charset="0"/>
              <a:cs typeface="Arial" charset="0"/>
            </a:endParaRPr>
          </a:p>
          <a:p>
            <a:pPr>
              <a:buFontTx/>
              <a:buChar char="•"/>
            </a:pPr>
            <a:r>
              <a:rPr lang="en-US" dirty="0" smtClean="0">
                <a:latin typeface="Arial" charset="0"/>
                <a:cs typeface="Arial" charset="0"/>
              </a:rPr>
              <a:t> At </a:t>
            </a:r>
            <a:r>
              <a:rPr lang="en-US" dirty="0" err="1" smtClean="0">
                <a:latin typeface="Arial" charset="0"/>
                <a:cs typeface="Arial" charset="0"/>
              </a:rPr>
              <a:t>Caperneum</a:t>
            </a:r>
            <a:r>
              <a:rPr lang="en-US" dirty="0" smtClean="0">
                <a:latin typeface="Arial" charset="0"/>
                <a:cs typeface="Arial" charset="0"/>
              </a:rPr>
              <a:t>, Jesus taught the disciples that </a:t>
            </a:r>
            <a:r>
              <a:rPr lang="en-US" b="1" dirty="0" smtClean="0">
                <a:latin typeface="Arial" charset="0"/>
                <a:cs typeface="Arial" charset="0"/>
              </a:rPr>
              <a:t>they must partake of his flesh and his blood or they would not have eternal life</a:t>
            </a:r>
            <a:r>
              <a:rPr lang="en-US" dirty="0" smtClean="0">
                <a:latin typeface="Arial" charset="0"/>
                <a:cs typeface="Arial" charset="0"/>
              </a:rPr>
              <a:t>.</a:t>
            </a:r>
          </a:p>
          <a:p>
            <a:pPr>
              <a:buFontTx/>
              <a:buChar char="•"/>
            </a:pPr>
            <a:r>
              <a:rPr lang="en-US" dirty="0" smtClean="0">
                <a:latin typeface="Arial" charset="0"/>
                <a:cs typeface="Arial" charset="0"/>
              </a:rPr>
              <a:t> The holy ordinance of Communion provides a way to examine our lives, to purify our thoughts and motives, and to have an ongoing relationship with the Master where he can dwell in us.</a:t>
            </a:r>
          </a:p>
        </p:txBody>
      </p:sp>
      <p:sp>
        <p:nvSpPr>
          <p:cNvPr id="137220" name="Slide Number Placeholder 3"/>
          <p:cNvSpPr>
            <a:spLocks noGrp="1"/>
          </p:cNvSpPr>
          <p:nvPr>
            <p:ph type="sldNum" sz="quarter" idx="5"/>
          </p:nvPr>
        </p:nvSpPr>
        <p:spPr>
          <a:noFill/>
        </p:spPr>
        <p:txBody>
          <a:bodyPr/>
          <a:lstStyle/>
          <a:p>
            <a:fld id="{2D8C9C9C-FA8B-41A0-973A-2357CF93B0EF}"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E3A57C7-9BB5-4207-84F2-B04CC3174E6F}" type="slidenum">
              <a:rPr lang="en-US" smtClean="0"/>
              <a:pPr/>
              <a:t>32</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Apostle</a:t>
            </a:r>
            <a:r>
              <a:rPr lang="en-US" sz="1200" dirty="0" smtClean="0">
                <a:latin typeface="Arial" pitchFamily="34" charset="0"/>
                <a:cs typeface="Arial" pitchFamily="34" charset="0"/>
              </a:rPr>
              <a:t> – Matthew</a:t>
            </a:r>
            <a:r>
              <a:rPr lang="en-US" sz="1200" baseline="0" dirty="0" smtClean="0">
                <a:latin typeface="Arial" pitchFamily="34" charset="0"/>
                <a:cs typeface="Arial" pitchFamily="34" charset="0"/>
              </a:rPr>
              <a:t> 10:1-4</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Seventy</a:t>
            </a:r>
            <a:r>
              <a:rPr lang="en-US" sz="1200" dirty="0" smtClean="0">
                <a:latin typeface="Arial" pitchFamily="34" charset="0"/>
                <a:cs typeface="Arial" pitchFamily="34" charset="0"/>
              </a:rPr>
              <a:t> - Luke 10:1-17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Prophet</a:t>
            </a:r>
            <a:r>
              <a:rPr lang="en-US" sz="1200" dirty="0" smtClean="0">
                <a:latin typeface="Arial" pitchFamily="34" charset="0"/>
                <a:cs typeface="Arial" pitchFamily="34" charset="0"/>
              </a:rPr>
              <a:t> - Ephesians 4:11-13	</a:t>
            </a:r>
            <a:r>
              <a:rPr lang="en-US" sz="1200" b="1" dirty="0" smtClean="0">
                <a:latin typeface="Arial" pitchFamily="34" charset="0"/>
                <a:cs typeface="Arial" pitchFamily="34" charset="0"/>
              </a:rPr>
              <a:t>Elder</a:t>
            </a:r>
            <a:r>
              <a:rPr lang="en-US" sz="1200" dirty="0" smtClean="0">
                <a:latin typeface="Arial" pitchFamily="34" charset="0"/>
                <a:cs typeface="Arial" pitchFamily="34" charset="0"/>
              </a:rPr>
              <a:t> - Acts 14:23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Bishop</a:t>
            </a:r>
            <a:r>
              <a:rPr lang="en-US" sz="1200" dirty="0" smtClean="0">
                <a:latin typeface="Arial" pitchFamily="34" charset="0"/>
                <a:cs typeface="Arial" pitchFamily="34" charset="0"/>
              </a:rPr>
              <a:t> - 1 Timothy 3:1-7		</a:t>
            </a:r>
            <a:r>
              <a:rPr lang="en-US" sz="1200" b="1" dirty="0" smtClean="0">
                <a:latin typeface="Arial" pitchFamily="34" charset="0"/>
                <a:cs typeface="Arial" pitchFamily="34" charset="0"/>
              </a:rPr>
              <a:t>Priest</a:t>
            </a:r>
            <a:r>
              <a:rPr lang="en-US" sz="1200" dirty="0" smtClean="0">
                <a:latin typeface="Arial" pitchFamily="34" charset="0"/>
                <a:cs typeface="Arial" pitchFamily="34" charset="0"/>
              </a:rPr>
              <a:t> – Acts</a:t>
            </a:r>
            <a:r>
              <a:rPr lang="en-US" sz="1200" baseline="0" dirty="0" smtClean="0">
                <a:latin typeface="Arial" pitchFamily="34" charset="0"/>
                <a:cs typeface="Arial" pitchFamily="34" charset="0"/>
              </a:rPr>
              <a:t> 6:1-7, Matthew 3:11 (John the Baptist baptized but did not impart the gift of the Holy Spirit)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Evangelist</a:t>
            </a:r>
            <a:r>
              <a:rPr lang="en-US" sz="1200" dirty="0" smtClean="0">
                <a:latin typeface="Arial" pitchFamily="34" charset="0"/>
                <a:cs typeface="Arial" pitchFamily="34" charset="0"/>
              </a:rPr>
              <a:t> - Ephesians 4:11-13</a:t>
            </a:r>
            <a:r>
              <a:rPr lang="en-US" sz="1200" baseline="0" dirty="0" smtClean="0">
                <a:latin typeface="Arial" pitchFamily="34" charset="0"/>
                <a:cs typeface="Arial" pitchFamily="34" charset="0"/>
              </a:rPr>
              <a:t>	             Acts 8:12-17 – Philip preached gospel; Peter and John laid on hands to give the gift of the Holy Spirit.</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High Priest</a:t>
            </a:r>
            <a:r>
              <a:rPr lang="en-US" sz="1200" dirty="0" smtClean="0">
                <a:latin typeface="Arial" pitchFamily="34" charset="0"/>
                <a:cs typeface="Arial" pitchFamily="34" charset="0"/>
              </a:rPr>
              <a:t> - Hebrews 5:1-6 	</a:t>
            </a:r>
            <a:r>
              <a:rPr lang="en-US" sz="1200" b="1" dirty="0" smtClean="0">
                <a:latin typeface="Arial" pitchFamily="34" charset="0"/>
                <a:cs typeface="Arial" pitchFamily="34" charset="0"/>
              </a:rPr>
              <a:t>Teacher</a:t>
            </a:r>
            <a:r>
              <a:rPr lang="en-US" sz="1200" dirty="0" smtClean="0">
                <a:latin typeface="Arial" pitchFamily="34" charset="0"/>
                <a:cs typeface="Arial" pitchFamily="34" charset="0"/>
              </a:rPr>
              <a:t> - Ephesians 4:11-13</a:t>
            </a:r>
            <a:endParaRPr lang="en-US" sz="12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		</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Deacon</a:t>
            </a:r>
            <a:r>
              <a:rPr lang="en-US" sz="1200" dirty="0" smtClean="0">
                <a:latin typeface="Arial" pitchFamily="34" charset="0"/>
                <a:cs typeface="Arial" pitchFamily="34" charset="0"/>
              </a:rPr>
              <a:t> – 1 Timothy 3:8-13</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9207E1B-0E02-4FB1-820D-E795B69ECA94}" type="slidenum">
              <a:rPr lang="en-US" smtClean="0"/>
              <a:pPr/>
              <a:t>33</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b="1" dirty="0" smtClean="0">
                <a:latin typeface="Arial" pitchFamily="34" charset="0"/>
                <a:cs typeface="Arial" pitchFamily="34" charset="0"/>
              </a:rPr>
              <a:t>The offices represented by the foundation are:</a:t>
            </a:r>
            <a:r>
              <a:rPr lang="en-US" b="1" baseline="0" dirty="0" smtClean="0">
                <a:latin typeface="Arial" pitchFamily="34" charset="0"/>
                <a:cs typeface="Arial" pitchFamily="34" charset="0"/>
              </a:rPr>
              <a:t> elder, seventy, high priest, evangelist, bishop, prophet, apostle, teacher, deacon and priest.</a:t>
            </a:r>
            <a:endParaRPr lang="en-US" b="1"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do not abide in the doctrine of Christ, we do not have God. </a:t>
            </a:r>
            <a:r>
              <a:rPr lang="en-US" b="1" dirty="0" smtClean="0"/>
              <a:t>We need to clearly identify the doctrines of Christ</a:t>
            </a:r>
            <a:r>
              <a:rPr lang="en-US"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see an example of how easily and quickly God’s people can wander from the truth.  This would imply that </a:t>
            </a:r>
            <a:r>
              <a:rPr lang="en-US" b="1" baseline="0" dirty="0" smtClean="0"/>
              <a:t>we must constantly guard against any attempt to alter the doctrines that Jesus taught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36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gospel of Christ rests upon the foundation of these six principles of Christ’s doctrine. The first of these is repentance.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“Spiritual death” is eternal</a:t>
            </a:r>
            <a:r>
              <a:rPr lang="en-US" baseline="0" dirty="0" smtClean="0"/>
              <a:t> separation from God. Without the gospel, that is where we would all go.</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way we return to him is through repentance.</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D4C58C7-3D34-48A3-AB7A-046B1823B8EB}" type="slidenum">
              <a:rPr lang="en-US" smtClean="0"/>
              <a:pPr/>
              <a:t>39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b="0" dirty="0" smtClean="0">
                <a:latin typeface="Arial" pitchFamily="34" charset="0"/>
                <a:cs typeface="Arial" pitchFamily="34" charset="0"/>
              </a:rPr>
              <a:t>The story</a:t>
            </a:r>
            <a:r>
              <a:rPr lang="en-US" b="0" baseline="0" dirty="0" smtClean="0">
                <a:latin typeface="Arial" pitchFamily="34" charset="0"/>
                <a:cs typeface="Arial" pitchFamily="34" charset="0"/>
              </a:rPr>
              <a:t> of the prodigal son </a:t>
            </a:r>
            <a:r>
              <a:rPr lang="en-US" b="1" baseline="0" dirty="0" smtClean="0">
                <a:latin typeface="Arial" pitchFamily="34" charset="0"/>
                <a:cs typeface="Arial" pitchFamily="34" charset="0"/>
              </a:rPr>
              <a:t>illustrates the principle of repentance </a:t>
            </a:r>
            <a:r>
              <a:rPr lang="en-US" b="0" baseline="0" dirty="0" smtClean="0">
                <a:latin typeface="Arial" pitchFamily="34" charset="0"/>
                <a:cs typeface="Arial" pitchFamily="34" charset="0"/>
              </a:rPr>
              <a:t>and our relationship with our Heavenly Father.</a:t>
            </a:r>
            <a:endParaRPr lang="en-US" b="0"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B85FF9A-9E89-40A0-ABE5-A54078E65EE1}" type="slidenum">
              <a:rPr lang="en-US" smtClean="0"/>
              <a:pPr/>
              <a:t>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dirty="0" smtClean="0"/>
              <a:t>Jesus sought </a:t>
            </a:r>
            <a:r>
              <a:rPr lang="en-US" b="1" dirty="0" smtClean="0"/>
              <a:t>revelation</a:t>
            </a:r>
            <a:r>
              <a:rPr lang="en-US" dirty="0" smtClean="0"/>
              <a:t> from the</a:t>
            </a:r>
            <a:r>
              <a:rPr lang="en-US" baseline="0" dirty="0" smtClean="0"/>
              <a:t> Father</a:t>
            </a:r>
            <a:r>
              <a:rPr lang="en-US" dirty="0" smtClean="0"/>
              <a:t> to guide him in his ministry.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cs typeface="Arial" pitchFamily="34" charset="0"/>
              </a:rPr>
              <a:t>This scripture</a:t>
            </a:r>
            <a:r>
              <a:rPr lang="en-US" b="0" baseline="0" dirty="0" smtClean="0">
                <a:latin typeface="Arial" pitchFamily="34" charset="0"/>
                <a:cs typeface="Arial" pitchFamily="34" charset="0"/>
              </a:rPr>
              <a:t> makes clear the direct relationship between repentance and </a:t>
            </a:r>
            <a:r>
              <a:rPr lang="en-US" b="1" baseline="0" dirty="0" smtClean="0">
                <a:latin typeface="Arial" pitchFamily="34" charset="0"/>
                <a:cs typeface="Arial" pitchFamily="34" charset="0"/>
              </a:rPr>
              <a:t>salvation.</a:t>
            </a:r>
          </a:p>
          <a:p>
            <a:endParaRPr lang="en-US" b="1" baseline="0" dirty="0" smtClean="0">
              <a:latin typeface="Arial" pitchFamily="34" charset="0"/>
              <a:cs typeface="Arial" pitchFamily="34" charset="0"/>
            </a:endParaRPr>
          </a:p>
          <a:p>
            <a:pPr>
              <a:buFont typeface="Arial" pitchFamily="34" charset="0"/>
              <a:buChar char="•"/>
            </a:pP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Repentance means </a:t>
            </a:r>
            <a:r>
              <a:rPr lang="en-US" b="1" baseline="0" dirty="0" smtClean="0">
                <a:latin typeface="Arial" pitchFamily="34" charset="0"/>
                <a:cs typeface="Arial" pitchFamily="34" charset="0"/>
              </a:rPr>
              <a:t>a “turning away” from sin</a:t>
            </a:r>
            <a:r>
              <a:rPr lang="en-US" b="0" baseline="0" dirty="0" smtClean="0">
                <a:latin typeface="Arial" pitchFamily="34" charset="0"/>
                <a:cs typeface="Arial" pitchFamily="34" charset="0"/>
              </a:rPr>
              <a:t>.</a:t>
            </a:r>
          </a:p>
          <a:p>
            <a:pPr>
              <a:buFont typeface="Arial" pitchFamily="34" charset="0"/>
              <a:buChar char="•"/>
            </a:pPr>
            <a:r>
              <a:rPr lang="en-US" b="0" baseline="0" dirty="0" smtClean="0">
                <a:latin typeface="Arial" pitchFamily="34" charset="0"/>
                <a:cs typeface="Arial" pitchFamily="34" charset="0"/>
              </a:rPr>
              <a:t> Other churches teach that repentance is merely “a change of mind about who Christ is” (the literal meaning of the Greek term for repentance).</a:t>
            </a:r>
          </a:p>
          <a:p>
            <a:pPr>
              <a:buFont typeface="Arial" pitchFamily="34" charset="0"/>
              <a:buChar char="•"/>
            </a:pPr>
            <a:r>
              <a:rPr lang="en-US" b="0" baseline="0" dirty="0" smtClean="0">
                <a:latin typeface="Arial" pitchFamily="34" charset="0"/>
                <a:cs typeface="Arial" pitchFamily="34" charset="0"/>
              </a:rPr>
              <a:t> But from Acts 3:26, we see that it includes a “turning away from sin.” In other words, a change in the pattern of sin.</a:t>
            </a:r>
          </a:p>
          <a:p>
            <a:pPr>
              <a:buFont typeface="Arial" pitchFamily="34" charset="0"/>
              <a:buChar char="•"/>
            </a:pPr>
            <a:r>
              <a:rPr lang="en-US" b="0" baseline="0" dirty="0" smtClean="0">
                <a:latin typeface="Arial" pitchFamily="34" charset="0"/>
                <a:cs typeface="Arial" pitchFamily="34" charset="0"/>
              </a:rPr>
              <a:t> Repentance must bear fruit.</a:t>
            </a:r>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04070DC-FF6C-4737-8851-ECB29FF52CB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41</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second doctrine of Christ mentioned here is </a:t>
            </a:r>
            <a:r>
              <a:rPr lang="en-US" b="1" dirty="0" smtClean="0"/>
              <a:t>faith toward God</a:t>
            </a:r>
            <a:r>
              <a:rPr lang="en-US" dirty="0" smtClean="0"/>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some churches, faith involves a one-time acceptance of Jesus as savior (sometimes called “intellectual assent”).</a:t>
            </a:r>
            <a:r>
              <a:rPr lang="en-US" baseline="0" dirty="0" smtClean="0"/>
              <a:t> However, in Matthew 14, we see that Peter had to act on his faith. He had to step out on the water to walk to Jesus. The Lectures on Faith by Joseph Smith indicate that </a:t>
            </a:r>
            <a:r>
              <a:rPr lang="en-US" b="1" baseline="0" dirty="0" smtClean="0"/>
              <a:t>faith involves belief, assurance, action and power</a:t>
            </a:r>
            <a:r>
              <a:rPr lang="en-US" baseline="0" dirty="0" smtClean="0"/>
              <a:t>. We believe that faith is more than just a momentary acceptance or intellectual assent.</a:t>
            </a:r>
            <a:endParaRPr lang="en-US" dirty="0" smtClean="0"/>
          </a:p>
          <a:p>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21B0341B-7D82-4BFC-87BA-F501945AD1AC}" type="slidenum">
              <a:rPr lang="en-US" smtClean="0"/>
              <a:pPr/>
              <a:t>43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dirty="0" smtClean="0"/>
              <a:t>So we see illustrated here the first two principles of the doctrine</a:t>
            </a:r>
            <a:r>
              <a:rPr lang="en-US" baseline="0" dirty="0" smtClean="0"/>
              <a:t> of Christ: </a:t>
            </a:r>
            <a:r>
              <a:rPr lang="en-US" b="1" baseline="0" dirty="0" smtClean="0"/>
              <a:t>repentance and faith</a:t>
            </a:r>
            <a:r>
              <a:rPr lang="en-US" baseline="0" dirty="0" smtClean="0"/>
              <a:t>.</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44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third doctrine of Christ mentioned in Hebrews is the doctrine of baptisms [plural]. This refers</a:t>
            </a:r>
            <a:r>
              <a:rPr lang="en-US" baseline="0" dirty="0" smtClean="0"/>
              <a:t> to both water baptism and receiving the gift of the Holy Spirit.</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cs typeface="Arial" pitchFamily="34" charset="0"/>
              </a:rPr>
              <a:t>Jesus explains to Nicodemus that we must be born of water and the spirit to enter the kingdom of God.</a:t>
            </a:r>
          </a:p>
          <a:p>
            <a:endParaRPr lang="en-US" dirty="0" smtClean="0"/>
          </a:p>
          <a:p>
            <a:pPr>
              <a:buFont typeface="Arial" pitchFamily="34" charset="0"/>
              <a:buChar char="•"/>
            </a:pPr>
            <a:r>
              <a:rPr lang="en-US" dirty="0" smtClean="0"/>
              <a:t> Some churches believe that “born of water” refers</a:t>
            </a:r>
            <a:r>
              <a:rPr lang="en-US" baseline="0" dirty="0" smtClean="0"/>
              <a:t> to the bag of waters that breaks when we are originally born (amniotic sac).</a:t>
            </a:r>
          </a:p>
          <a:p>
            <a:pPr>
              <a:buFont typeface="Arial" pitchFamily="34" charset="0"/>
              <a:buChar char="•"/>
            </a:pPr>
            <a:r>
              <a:rPr lang="en-US" baseline="0" dirty="0" smtClean="0"/>
              <a:t> Jesus demonstrated that born of water refers to water baptism when he was baptized by John the Baptist (Matthew 3).</a:t>
            </a:r>
          </a:p>
          <a:p>
            <a:pPr>
              <a:buFont typeface="Arial" pitchFamily="34" charset="0"/>
              <a:buChar char="•"/>
            </a:pPr>
            <a:r>
              <a:rPr lang="en-US" baseline="0" dirty="0" smtClean="0"/>
              <a:t> Some churches believe that “born of the Spirit” refers to our initial conversion to Christ, but Acts 8 makes it apparent that the gift of the H.S. can be granted through the laying of hands.</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Baptism by immersion represents the death and resurrection of Christ.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came all the way from Galilee to Jordan to be baptized by John the Baptist. Why? Because John had authority from God to baptize.</a:t>
            </a:r>
          </a:p>
          <a:p>
            <a:r>
              <a:rPr lang="en-US" dirty="0" smtClean="0"/>
              <a:t>The </a:t>
            </a:r>
            <a:r>
              <a:rPr lang="en-US" b="1" dirty="0" smtClean="0"/>
              <a:t>restored gospel </a:t>
            </a:r>
            <a:r>
              <a:rPr lang="en-US" dirty="0" smtClean="0"/>
              <a:t>makes clear that this function of baptizing is exclusive to the ministers of Christ’s church. </a:t>
            </a:r>
          </a:p>
          <a:p>
            <a:r>
              <a:rPr lang="en-US" dirty="0" smtClean="0"/>
              <a:t>The order </a:t>
            </a:r>
            <a:r>
              <a:rPr lang="en-US" baseline="0" dirty="0" smtClean="0"/>
              <a:t>of events is important in this story. Why? Because many churches believe that you </a:t>
            </a:r>
            <a:r>
              <a:rPr lang="en-US" i="1" baseline="0" dirty="0" smtClean="0"/>
              <a:t>always</a:t>
            </a:r>
            <a:r>
              <a:rPr lang="en-US" baseline="0" dirty="0" smtClean="0"/>
              <a:t> receive the baptism of the Holy Spirit </a:t>
            </a:r>
            <a:r>
              <a:rPr lang="en-US" i="1" baseline="0" dirty="0" smtClean="0"/>
              <a:t>first</a:t>
            </a:r>
            <a:r>
              <a:rPr lang="en-US" baseline="0" dirty="0" smtClean="0"/>
              <a:t> and then, if you want to, water baptism is an option you can pursue (but water baptism does not save you).</a:t>
            </a:r>
          </a:p>
          <a:p>
            <a:r>
              <a:rPr lang="en-US" baseline="0" dirty="0" smtClean="0"/>
              <a:t>The </a:t>
            </a:r>
            <a:r>
              <a:rPr lang="en-US" b="1" baseline="0" dirty="0" smtClean="0"/>
              <a:t>restored gospel </a:t>
            </a:r>
            <a:r>
              <a:rPr lang="en-US" baseline="0" dirty="0" smtClean="0"/>
              <a:t>says that Christ has commanded his ministers to </a:t>
            </a:r>
            <a:r>
              <a:rPr lang="en-US" b="1" baseline="0" dirty="0" smtClean="0"/>
              <a:t>baptize by water </a:t>
            </a:r>
            <a:r>
              <a:rPr lang="en-US" baseline="0" dirty="0" smtClean="0"/>
              <a:t>and </a:t>
            </a:r>
            <a:r>
              <a:rPr lang="en-US" i="1" baseline="0" dirty="0" smtClean="0"/>
              <a:t>then</a:t>
            </a:r>
            <a:r>
              <a:rPr lang="en-US" baseline="0" dirty="0" smtClean="0"/>
              <a:t>  convey the </a:t>
            </a:r>
            <a:r>
              <a:rPr lang="en-US" b="1" baseline="0" dirty="0" smtClean="0"/>
              <a:t>gift of the Holy Spirit </a:t>
            </a:r>
            <a:r>
              <a:rPr lang="en-US" baseline="0" dirty="0" smtClean="0"/>
              <a:t>and that both of these are doctrines of Christ that have </a:t>
            </a:r>
            <a:r>
              <a:rPr lang="en-US" b="1" baseline="0" dirty="0" smtClean="0"/>
              <a:t>a direct bearing on salvation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144470A-740C-462D-9C0C-52DFF97F37DE}" type="slidenum">
              <a:rPr lang="en-US" smtClean="0"/>
              <a:pPr/>
              <a:t>48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b="1" smtClean="0">
                <a:latin typeface="Arial" pitchFamily="34" charset="0"/>
                <a:cs typeface="Arial" pitchFamily="34" charset="0"/>
              </a:rPr>
              <a:t>Jesus showed us the way to become sons and daughters of God, and this event fulfilled prophecy.</a:t>
            </a:r>
          </a:p>
          <a:p>
            <a:pPr eaLnBrk="1" hangingPunct="1">
              <a:buFontTx/>
              <a:buChar char="•"/>
            </a:pPr>
            <a:r>
              <a:rPr lang="en-US" smtClean="0">
                <a:latin typeface="Arial" pitchFamily="34" charset="0"/>
                <a:cs typeface="Arial" pitchFamily="34" charset="0"/>
              </a:rPr>
              <a:t> Matthew 3:16-17: “And Jesus, when he was baptized, went up straightway out of the water: and lo, the heavens were opened unto him, and he saw the Spirit of God descending like a dove, and lighting upon him. </a:t>
            </a:r>
            <a:r>
              <a:rPr lang="en-US" b="1" smtClean="0">
                <a:latin typeface="Arial" pitchFamily="34" charset="0"/>
                <a:cs typeface="Arial" pitchFamily="34" charset="0"/>
              </a:rPr>
              <a:t>And lo a voice from heaven, saying, This is my beloved Son, in whom I am well pleased</a:t>
            </a:r>
            <a:r>
              <a:rPr lang="en-US" smtClean="0">
                <a:latin typeface="Arial" pitchFamily="34" charset="0"/>
                <a:cs typeface="Arial" pitchFamily="34" charset="0"/>
              </a:rPr>
              <a:t>.”</a:t>
            </a:r>
          </a:p>
          <a:p>
            <a:pPr eaLnBrk="1" hangingPunct="1">
              <a:buFontTx/>
              <a:buChar char="•"/>
            </a:pPr>
            <a:r>
              <a:rPr lang="en-US" smtClean="0">
                <a:latin typeface="Arial" pitchFamily="34" charset="0"/>
                <a:cs typeface="Arial" pitchFamily="34" charset="0"/>
              </a:rPr>
              <a:t> </a:t>
            </a:r>
            <a:r>
              <a:rPr lang="en-US" b="1" smtClean="0">
                <a:latin typeface="Arial" pitchFamily="34" charset="0"/>
                <a:cs typeface="Arial" pitchFamily="34" charset="0"/>
              </a:rPr>
              <a:t>This fulfilled the prophecy given in Psalm 2:7: “Thou art my Son: this day have I begotten thee.” </a:t>
            </a:r>
          </a:p>
          <a:p>
            <a:pPr eaLnBrk="1" hangingPunct="1">
              <a:buFontTx/>
              <a:buChar char="•"/>
            </a:pPr>
            <a:r>
              <a:rPr lang="en-US" b="1" smtClean="0">
                <a:latin typeface="Arial" pitchFamily="34" charset="0"/>
                <a:cs typeface="Arial" pitchFamily="34" charset="0"/>
              </a:rPr>
              <a:t> Baptism in the proper manner is how we become sons and daughters of God</a:t>
            </a:r>
            <a:r>
              <a:rPr lang="en-US" smtClean="0">
                <a:latin typeface="Arial" pitchFamily="34" charset="0"/>
                <a:cs typeface="Arial" pitchFamily="34" charset="0"/>
              </a:rPr>
              <a:t>. </a:t>
            </a:r>
          </a:p>
          <a:p>
            <a:pPr eaLnBrk="1" hangingPunct="1">
              <a:buFontTx/>
              <a:buChar char="•"/>
            </a:pPr>
            <a:r>
              <a:rPr lang="en-US" smtClean="0">
                <a:latin typeface="Arial" pitchFamily="34" charset="0"/>
                <a:cs typeface="Arial" pitchFamily="34" charset="0"/>
              </a:rPr>
              <a:t> Jesus was baptized by </a:t>
            </a:r>
            <a:r>
              <a:rPr lang="en-US" b="1" smtClean="0">
                <a:latin typeface="Arial" pitchFamily="34" charset="0"/>
                <a:cs typeface="Arial" pitchFamily="34" charset="0"/>
              </a:rPr>
              <a:t>water</a:t>
            </a:r>
            <a:r>
              <a:rPr lang="en-US" smtClean="0">
                <a:latin typeface="Arial" pitchFamily="34" charset="0"/>
                <a:cs typeface="Arial" pitchFamily="34" charset="0"/>
              </a:rPr>
              <a:t> and </a:t>
            </a:r>
            <a:r>
              <a:rPr lang="en-US" i="1" smtClean="0">
                <a:latin typeface="Arial" pitchFamily="34" charset="0"/>
                <a:cs typeface="Arial" pitchFamily="34" charset="0"/>
              </a:rPr>
              <a:t>then</a:t>
            </a:r>
            <a:r>
              <a:rPr lang="en-US" smtClean="0">
                <a:latin typeface="Arial" pitchFamily="34" charset="0"/>
                <a:cs typeface="Arial" pitchFamily="34" charset="0"/>
              </a:rPr>
              <a:t> the </a:t>
            </a:r>
            <a:r>
              <a:rPr lang="en-US" b="1" smtClean="0">
                <a:latin typeface="Arial" pitchFamily="34" charset="0"/>
                <a:cs typeface="Arial" pitchFamily="34" charset="0"/>
              </a:rPr>
              <a:t>Spirit</a:t>
            </a:r>
            <a:r>
              <a:rPr lang="en-US" smtClean="0">
                <a:latin typeface="Arial" pitchFamily="34" charset="0"/>
                <a:cs typeface="Arial" pitchFamily="34" charset="0"/>
              </a:rPr>
              <a:t> bore witness that he really was the Son of God.</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Baptism</a:t>
            </a:r>
            <a:r>
              <a:rPr lang="en-US" baseline="0" dirty="0" smtClean="0"/>
              <a:t> provides one way to confess him before men.</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used </a:t>
            </a:r>
            <a:r>
              <a:rPr lang="en-US" b="1" dirty="0" smtClean="0"/>
              <a:t>revelation</a:t>
            </a:r>
            <a:r>
              <a:rPr lang="en-US" dirty="0" smtClean="0"/>
              <a:t> to show</a:t>
            </a:r>
            <a:r>
              <a:rPr lang="en-US" baseline="0" dirty="0" smtClean="0"/>
              <a:t> his disciples his nature and power.</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D7B9414-47FB-4EAF-BE02-5B295B762BDC}" type="slidenum">
              <a:rPr lang="en-US" smtClean="0"/>
              <a:pPr/>
              <a:t>50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baseline="0" dirty="0" smtClean="0"/>
              <a:t>1. Notice that Peter’s audience in Jerusalem was convinced by his message about Jesus’ resurrection and the redemption he could give them. </a:t>
            </a:r>
            <a:r>
              <a:rPr lang="en-US" b="1" baseline="0" dirty="0" smtClean="0"/>
              <a:t>They were converted, yet they had still not received the gift of the Holy Spirit</a:t>
            </a:r>
            <a:r>
              <a:rPr lang="en-US" baseline="0" dirty="0" smtClean="0"/>
              <a:t>. (This runs directly counter to Protestants’ view that, at the moment of conversion, every person has received this gift automatically). </a:t>
            </a:r>
          </a:p>
          <a:p>
            <a:pPr eaLnBrk="1" hangingPunct="1"/>
            <a:r>
              <a:rPr lang="en-US" baseline="0" dirty="0" smtClean="0"/>
              <a:t>2. Secondly, notice that Peter instructs them to repent and be baptized </a:t>
            </a:r>
            <a:r>
              <a:rPr lang="en-US" b="1" baseline="0" dirty="0" smtClean="0"/>
              <a:t>for the remission of sins</a:t>
            </a:r>
            <a:r>
              <a:rPr lang="en-US" baseline="0" dirty="0" smtClean="0"/>
              <a:t>. (Protestants suggest it is only the </a:t>
            </a:r>
            <a:r>
              <a:rPr lang="en-US" b="1" baseline="0" dirty="0" smtClean="0"/>
              <a:t>repentance</a:t>
            </a:r>
            <a:r>
              <a:rPr lang="en-US" baseline="0" dirty="0" smtClean="0"/>
              <a:t> part that saves, but John the Baptist administered a </a:t>
            </a:r>
            <a:r>
              <a:rPr lang="en-US" b="1" baseline="0" dirty="0" smtClean="0"/>
              <a:t>baptism</a:t>
            </a:r>
            <a:r>
              <a:rPr lang="en-US" baseline="0" dirty="0" smtClean="0"/>
              <a:t> that was for the “remission of sins.”)</a:t>
            </a:r>
          </a:p>
          <a:p>
            <a:pPr eaLnBrk="1" hangingPunct="1"/>
            <a:r>
              <a:rPr lang="en-US" baseline="0" dirty="0" smtClean="0"/>
              <a:t>3. Thirdly, note that water baptism occurred and </a:t>
            </a:r>
            <a:r>
              <a:rPr lang="en-US" b="1" baseline="0" dirty="0" smtClean="0"/>
              <a:t>then</a:t>
            </a:r>
            <a:r>
              <a:rPr lang="en-US" baseline="0" dirty="0" smtClean="0"/>
              <a:t> they were given the gift of the Holy Spirit.</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C8793D2-7D6E-4097-93BD-252864E777C8}" type="slidenum">
              <a:rPr lang="en-US" smtClean="0"/>
              <a:pPr/>
              <a:t>51</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illustration conveys that </a:t>
            </a:r>
            <a:r>
              <a:rPr lang="en-US" b="1" baseline="0" dirty="0" smtClean="0"/>
              <a:t>baptisms of water and the Spirit </a:t>
            </a:r>
            <a:r>
              <a:rPr lang="en-US" baseline="0" dirty="0" smtClean="0"/>
              <a:t>are the doors through which we must enter.</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52</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fourth doctrine</a:t>
            </a:r>
            <a:r>
              <a:rPr lang="en-US" baseline="0" dirty="0" smtClean="0"/>
              <a:t> of Christ concerns </a:t>
            </a:r>
            <a:r>
              <a:rPr lang="en-US" b="1" baseline="0" dirty="0" smtClean="0"/>
              <a:t>laying on of hands</a:t>
            </a:r>
            <a:r>
              <a:rPr lang="en-US" baseline="0" dirty="0" smtClean="0"/>
              <a:t>. This refers to several types of ministry that we will discuss in the next few slides.</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laid on hands to </a:t>
            </a:r>
            <a:r>
              <a:rPr lang="en-US" b="1" dirty="0" smtClean="0"/>
              <a:t>heal the sick</a:t>
            </a:r>
            <a:r>
              <a:rPr lang="en-US"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laid on hands to </a:t>
            </a:r>
            <a:r>
              <a:rPr lang="en-US" b="1" dirty="0" smtClean="0"/>
              <a:t>bless little children</a:t>
            </a:r>
            <a:r>
              <a:rPr lang="en-US" dirty="0" smtClean="0"/>
              <a:t>. It</a:t>
            </a:r>
            <a:r>
              <a:rPr lang="en-US" baseline="0" dirty="0" smtClean="0"/>
              <a:t> did not mention that he baptized little children. He blessed them.</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passage, the New Testament church laid on hands to </a:t>
            </a:r>
            <a:r>
              <a:rPr lang="en-US" b="1" baseline="0" dirty="0" smtClean="0"/>
              <a:t>ordain</a:t>
            </a:r>
            <a:r>
              <a:rPr lang="en-US" baseline="0" dirty="0" smtClean="0"/>
              <a:t> these seven men to ministerial responsibility. In some earlier slides, we quoted passages like John 15:16 in which Jesus says that he </a:t>
            </a:r>
            <a:r>
              <a:rPr lang="en-US" b="1" baseline="0" dirty="0" smtClean="0"/>
              <a:t>ordained</a:t>
            </a:r>
            <a:r>
              <a:rPr lang="en-US" baseline="0" dirty="0" smtClean="0"/>
              <a:t> the twelve disciples. Another passage says that he “gave them power.” Ordination is how ministers are </a:t>
            </a:r>
            <a:r>
              <a:rPr lang="en-US" b="1" baseline="0" dirty="0" smtClean="0"/>
              <a:t>empowered</a:t>
            </a:r>
            <a:r>
              <a:rPr lang="en-US" baseline="0" dirty="0" smtClean="0"/>
              <a:t> to fulfill their calling.</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Samaria, the people believed but they had not yet received the gift of the Holy Spirit. They were then baptized in water</a:t>
            </a:r>
            <a:r>
              <a:rPr lang="en-US" baseline="0" dirty="0" smtClean="0"/>
              <a:t> by Philip, but Philip did not confirm them. Peter and John came to lay on hands to convey the gift of the Holy Spirit.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CE9A1B3-6415-4396-9582-CB18CDCFC2C6}" type="slidenum">
              <a:rPr lang="en-US" smtClean="0"/>
              <a:pPr/>
              <a:t>57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smtClean="0"/>
              <a:t>In</a:t>
            </a:r>
            <a:r>
              <a:rPr lang="en-US" baseline="0" dirty="0" smtClean="0"/>
              <a:t> this illustration, t</a:t>
            </a:r>
            <a:r>
              <a:rPr lang="en-US" dirty="0" smtClean="0"/>
              <a:t>he fourth</a:t>
            </a:r>
            <a:r>
              <a:rPr lang="en-US" baseline="0" dirty="0" smtClean="0"/>
              <a:t> principle in the doctrine of Christ is </a:t>
            </a:r>
            <a:r>
              <a:rPr lang="en-US" b="1" baseline="0" dirty="0" smtClean="0"/>
              <a:t>laying on of hands</a:t>
            </a:r>
            <a:r>
              <a:rPr lang="en-US" baseline="0" dirty="0" smtClean="0"/>
              <a:t>.</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58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fifth</a:t>
            </a:r>
            <a:r>
              <a:rPr lang="en-US" baseline="0" dirty="0" smtClean="0"/>
              <a:t> principle mentioned in Hebrews is </a:t>
            </a:r>
            <a:r>
              <a:rPr lang="en-US" b="1" baseline="0" dirty="0" smtClean="0"/>
              <a:t>resurrection of the dead</a:t>
            </a:r>
            <a:r>
              <a:rPr lang="en-US" baseline="0" dirty="0" smtClean="0"/>
              <a:t>.</a:t>
            </a: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predicted</a:t>
            </a:r>
            <a:r>
              <a:rPr lang="en-US" baseline="0" dirty="0" smtClean="0"/>
              <a:t> that he would be resurrected, and then he actually was.</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Acts 9:1-8 tells us</a:t>
            </a:r>
            <a:r>
              <a:rPr lang="en-US" b="0" baseline="0" dirty="0" smtClean="0"/>
              <a:t> how Jesus used </a:t>
            </a:r>
            <a:r>
              <a:rPr lang="en-US" b="1" baseline="0" dirty="0" smtClean="0"/>
              <a:t>revelation</a:t>
            </a:r>
            <a:r>
              <a:rPr lang="en-US" b="0" baseline="0" dirty="0" smtClean="0"/>
              <a:t> to convert Saul to the gospel on the road to Damascus</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r>
              <a:rPr lang="en-US" b="1" dirty="0" smtClean="0"/>
              <a:t>Jesus’ Return in the Last Days</a:t>
            </a:r>
          </a:p>
          <a:p>
            <a:endParaRPr lang="en-US" b="1" dirty="0" smtClean="0"/>
          </a:p>
          <a:p>
            <a:pPr>
              <a:buFontTx/>
              <a:buChar char="•"/>
            </a:pPr>
            <a:r>
              <a:rPr lang="en-US" dirty="0" smtClean="0"/>
              <a:t> Just as Christ ascended in glory, he shall once again return in the same manner to claim those who have committed their lives to him.</a:t>
            </a:r>
          </a:p>
          <a:p>
            <a:endParaRPr lang="en-US" b="0" dirty="0" smtClean="0"/>
          </a:p>
        </p:txBody>
      </p:sp>
      <p:sp>
        <p:nvSpPr>
          <p:cNvPr id="175108" name="Slide Number Placeholder 3"/>
          <p:cNvSpPr>
            <a:spLocks noGrp="1"/>
          </p:cNvSpPr>
          <p:nvPr>
            <p:ph type="sldNum" sz="quarter" idx="5"/>
          </p:nvPr>
        </p:nvSpPr>
        <p:spPr>
          <a:noFill/>
        </p:spPr>
        <p:txBody>
          <a:bodyPr/>
          <a:lstStyle/>
          <a:p>
            <a:fld id="{9CDFEA25-12BC-49CC-9A0B-FBC62BA84773}"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r>
              <a:rPr lang="en-US" b="1" dirty="0" smtClean="0"/>
              <a:t>The apostle John,</a:t>
            </a:r>
            <a:r>
              <a:rPr lang="en-US" b="1" baseline="0" dirty="0" smtClean="0"/>
              <a:t> writing in the book of Revelation, calls this the first resurrection and says that faithful believers will reign with him 1,000 years. </a:t>
            </a:r>
            <a:endParaRPr lang="en-US" b="1" dirty="0" smtClean="0"/>
          </a:p>
          <a:p>
            <a:endParaRPr lang="en-US" b="1" dirty="0" smtClean="0"/>
          </a:p>
        </p:txBody>
      </p:sp>
      <p:sp>
        <p:nvSpPr>
          <p:cNvPr id="175108" name="Slide Number Placeholder 3"/>
          <p:cNvSpPr>
            <a:spLocks noGrp="1"/>
          </p:cNvSpPr>
          <p:nvPr>
            <p:ph type="sldNum" sz="quarter" idx="5"/>
          </p:nvPr>
        </p:nvSpPr>
        <p:spPr>
          <a:noFill/>
        </p:spPr>
        <p:txBody>
          <a:bodyPr/>
          <a:lstStyle/>
          <a:p>
            <a:fld id="{9CDFEA25-12BC-49CC-9A0B-FBC62BA84773}"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D3E8202-EE48-4C9E-A5C2-25DE1226FB87}" type="slidenum">
              <a:rPr lang="en-US" smtClean="0"/>
              <a:pPr/>
              <a:t>62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dirty="0" smtClean="0"/>
              <a:t>In the garden of Eden, Adam sinned and experienced a spiritual separation from the presence of God. That original sin was passed</a:t>
            </a:r>
            <a:r>
              <a:rPr lang="en-US" baseline="0" dirty="0" smtClean="0"/>
              <a:t> down to all generations of people. Christ, who willingly took on the form of a man and was sacrificed on a cross, brought redemption to all of humanity.</a:t>
            </a: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65893D-A34B-480E-ABB9-AE71C414BD28}" type="slidenum">
              <a:rPr lang="en-US" smtClean="0"/>
              <a:pPr/>
              <a:t>63</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The final doctrine mentioned in Hebrews 6 is </a:t>
            </a:r>
            <a:r>
              <a:rPr lang="en-US" b="1" dirty="0" smtClean="0"/>
              <a:t>eternal judgment</a:t>
            </a:r>
            <a:r>
              <a:rPr lang="en-US" dirty="0" smtClean="0"/>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will stand before the judgment seat. Everyone will be called to give an accounting for what they have done on this earth.</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detailed</a:t>
            </a:r>
            <a:r>
              <a:rPr lang="en-US" baseline="0" dirty="0" smtClean="0"/>
              <a:t> record being kept in heaven.</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will sit on his throne in glory to judge.</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sheep on his right hand</a:t>
            </a:r>
            <a:r>
              <a:rPr lang="en-US" baseline="0" dirty="0" smtClean="0"/>
              <a:t> and the goats on his left hand. The sheep shall receive eternal life. How do we fall into the category of a sheep or goat? See the next slide.</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Goats on his left hand will be condemned to hell for eternity.  In this analogy, a goat is one who never bothered to served Christ in any way.</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474273E-02B5-4AB6-AD38-3959AB3CF588}" type="slidenum">
              <a:rPr lang="en-US" smtClean="0"/>
              <a:pPr/>
              <a:t>69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dirty="0" smtClean="0"/>
              <a:t>So resurrection of the dead and eternal judgment are added to the doctrines</a:t>
            </a:r>
            <a:r>
              <a:rPr lang="en-US" baseline="0" dirty="0" smtClean="0"/>
              <a:t> of Christ in this illustration of Christ’s church.</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Book of Revelation is one of the most dramatic examples of God </a:t>
            </a:r>
            <a:r>
              <a:rPr lang="en-US" b="1" dirty="0" smtClean="0"/>
              <a:t>revealing his will to man</a:t>
            </a:r>
            <a:r>
              <a:rPr lang="en-US"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09990391-0DCD-4675-9369-F67903602523}" type="slidenum">
              <a:rPr lang="en-US" smtClean="0"/>
              <a:pPr/>
              <a:t>70</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b="0" dirty="0" smtClean="0">
                <a:latin typeface="Arial" pitchFamily="34" charset="0"/>
                <a:cs typeface="Arial" pitchFamily="34" charset="0"/>
              </a:rPr>
              <a:t>This power</a:t>
            </a:r>
            <a:r>
              <a:rPr lang="en-US" b="0" baseline="0" dirty="0" smtClean="0">
                <a:latin typeface="Arial" pitchFamily="34" charset="0"/>
                <a:cs typeface="Arial" pitchFamily="34" charset="0"/>
              </a:rPr>
              <a:t> was the distinguishing and edifying feature of the Christian movement.</a:t>
            </a:r>
            <a:endParaRPr lang="en-US" b="0" dirty="0"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0FDEBBF-F4F5-444F-858D-362BF63D4FBD}" type="slidenum">
              <a:rPr lang="en-US" smtClean="0"/>
              <a:pPr/>
              <a:t>72</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dirty="0" smtClean="0"/>
              <a:t>In the last days, it is prophesied that we will once again witness the </a:t>
            </a:r>
            <a:r>
              <a:rPr lang="en-US" b="1" dirty="0" smtClean="0"/>
              <a:t>gifts</a:t>
            </a:r>
            <a:r>
              <a:rPr lang="en-US" b="1" baseline="0" dirty="0" smtClean="0"/>
              <a:t> of the Spirit</a:t>
            </a:r>
            <a:r>
              <a:rPr lang="en-US" baseline="0" dirty="0" smtClean="0"/>
              <a:t>, such as prophecy and visions.</a:t>
            </a: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8B7D137B-1A4A-40B4-B084-401A41E9F294}" type="slidenum">
              <a:rPr lang="en-US" smtClean="0"/>
              <a:pPr/>
              <a:t>73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b="1" dirty="0" smtClean="0">
                <a:latin typeface="Arial" pitchFamily="34" charset="0"/>
                <a:cs typeface="Arial" pitchFamily="34" charset="0"/>
              </a:rPr>
              <a:t>Spiritual</a:t>
            </a:r>
            <a:r>
              <a:rPr lang="en-US" b="1" baseline="0" dirty="0" smtClean="0">
                <a:latin typeface="Arial" pitchFamily="34" charset="0"/>
                <a:cs typeface="Arial" pitchFamily="34" charset="0"/>
              </a:rPr>
              <a:t> gifts are designed by God to uplift and edify the body of Christ. </a:t>
            </a:r>
            <a:r>
              <a:rPr lang="en-US" b="1" dirty="0" smtClean="0">
                <a:latin typeface="Arial" pitchFamily="34" charset="0"/>
                <a:cs typeface="Arial" pitchFamily="34" charset="0"/>
              </a:rPr>
              <a:t>Though it was manifested</a:t>
            </a:r>
            <a:r>
              <a:rPr lang="en-US" b="1" baseline="0" dirty="0" smtClean="0">
                <a:latin typeface="Arial" pitchFamily="34" charset="0"/>
                <a:cs typeface="Arial" pitchFamily="34" charset="0"/>
              </a:rPr>
              <a:t> in various ways, every gift originated from one and the same Spirit. </a:t>
            </a:r>
            <a:endParaRPr lang="en-US" b="1" dirty="0"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90B55727-B452-4D58-90F3-1C1E0D92D741}" type="slidenum">
              <a:rPr lang="en-US" smtClean="0"/>
              <a:pPr/>
              <a:t>74</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b="1" dirty="0" smtClean="0">
                <a:latin typeface="Arial" pitchFamily="34" charset="0"/>
                <a:cs typeface="Arial" pitchFamily="34" charset="0"/>
              </a:rPr>
              <a:t>The gifts</a:t>
            </a:r>
            <a:r>
              <a:rPr lang="en-US" b="1" baseline="0" dirty="0" smtClean="0">
                <a:latin typeface="Arial" pitchFamily="34" charset="0"/>
                <a:cs typeface="Arial" pitchFamily="34" charset="0"/>
              </a:rPr>
              <a:t> of the Spirit are like the light that shines into the windows of the church. They include:</a:t>
            </a:r>
            <a:endParaRPr lang="en-US" b="1" dirty="0" smtClean="0">
              <a:latin typeface="Arial" pitchFamily="34" charset="0"/>
              <a:cs typeface="Arial" pitchFamily="34" charset="0"/>
            </a:endParaRPr>
          </a:p>
          <a:p>
            <a:pPr eaLnBrk="1" hangingPunct="1"/>
            <a:r>
              <a:rPr lang="en-US" dirty="0" smtClean="0">
                <a:latin typeface="Arial" pitchFamily="34" charset="0"/>
                <a:cs typeface="Arial" pitchFamily="34" charset="0"/>
              </a:rPr>
              <a:t>Tongues</a:t>
            </a:r>
            <a:r>
              <a:rPr lang="en-US" baseline="0" dirty="0" smtClean="0">
                <a:latin typeface="Arial" pitchFamily="34" charset="0"/>
                <a:cs typeface="Arial" pitchFamily="34" charset="0"/>
              </a:rPr>
              <a:t> and Interpretation of Tongues		Healing</a:t>
            </a:r>
          </a:p>
          <a:p>
            <a:pPr eaLnBrk="1" hangingPunct="1"/>
            <a:r>
              <a:rPr lang="en-US" baseline="0" dirty="0" smtClean="0">
                <a:latin typeface="Arial" pitchFamily="34" charset="0"/>
                <a:cs typeface="Arial" pitchFamily="34" charset="0"/>
              </a:rPr>
              <a:t>Discerning of Spirits			Wisdom</a:t>
            </a:r>
          </a:p>
          <a:p>
            <a:pPr eaLnBrk="1" hangingPunct="1"/>
            <a:r>
              <a:rPr lang="en-US" baseline="0" dirty="0" smtClean="0">
                <a:latin typeface="Arial" pitchFamily="34" charset="0"/>
                <a:cs typeface="Arial" pitchFamily="34" charset="0"/>
              </a:rPr>
              <a:t>Miracles				Knowledge</a:t>
            </a:r>
          </a:p>
          <a:p>
            <a:pPr eaLnBrk="1" hangingPunct="1"/>
            <a:r>
              <a:rPr lang="en-US" baseline="0" dirty="0" smtClean="0">
                <a:latin typeface="Arial" pitchFamily="34" charset="0"/>
                <a:cs typeface="Arial" pitchFamily="34" charset="0"/>
              </a:rPr>
              <a:t>Prophecy				Dreams</a:t>
            </a:r>
          </a:p>
          <a:p>
            <a:pPr eaLnBrk="1" hangingPunct="1"/>
            <a:r>
              <a:rPr lang="en-US" baseline="0" dirty="0" smtClean="0">
                <a:latin typeface="Arial" pitchFamily="34" charset="0"/>
                <a:cs typeface="Arial" pitchFamily="34" charset="0"/>
              </a:rPr>
              <a:t>Faith				Visions</a:t>
            </a:r>
            <a:r>
              <a:rPr lang="en-US" baseline="0" dirty="0" smtClean="0"/>
              <a:t>	</a:t>
            </a:r>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FEA660B5-7EA3-4478-98E3-E8C71985DD48}" type="slidenum">
              <a:rPr lang="en-US" smtClean="0"/>
              <a:pPr/>
              <a:t>75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dirty="0" smtClean="0"/>
              <a:t>As a result of the ministry received</a:t>
            </a:r>
            <a:r>
              <a:rPr lang="en-US" baseline="0" dirty="0" smtClean="0"/>
              <a:t> as a part of Christ’s church, it is a natural result that we recognize God’s ownership of our time, our talents and possessions. We are merely stewards over that which he has given us.</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54A7ADD-31DC-40F0-9B67-D7D284CD1725}" type="slidenum">
              <a:rPr lang="en-US" smtClean="0"/>
              <a:pPr/>
              <a:t>76</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dirty="0" smtClean="0"/>
              <a:t>Here we see the principle of </a:t>
            </a:r>
            <a:r>
              <a:rPr lang="en-US" b="1" dirty="0" smtClean="0"/>
              <a:t>stewardship</a:t>
            </a:r>
            <a:r>
              <a:rPr lang="en-US" baseline="0" dirty="0" smtClean="0"/>
              <a:t> is one characteristic of Christ’s church.</a:t>
            </a:r>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2624E18-3B21-4AAD-BD69-A023260FB87C}" type="slidenum">
              <a:rPr lang="en-US" smtClean="0"/>
              <a:pPr/>
              <a:t>77</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actually is the real test of salvation, the way that we can discern a true believer – that he has a genuine love for the body of Christ.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352CAEE-3766-48F5-92A6-63BE38C6B9C3}" type="slidenum">
              <a:rPr lang="en-US" smtClean="0"/>
              <a:pPr/>
              <a:t>79</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Since there were righteous men to lead the people of Christ’s New Testament church, the people felt confident that they could share all of their possessions to help their fellow believers.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F7610FC-4132-43A9-B098-AD47363EA132}" type="slidenum">
              <a:rPr lang="en-US" smtClean="0"/>
              <a:pPr/>
              <a:t>80</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This was a total, unreserving sacrifice on the part of believers who owned houses.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38B1695-7895-4139-B633-1D765FC8EB19}" type="slidenum">
              <a:rPr lang="en-US" smtClean="0"/>
              <a:pPr/>
              <a:t>8</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dirty="0" smtClean="0"/>
              <a:t>Paul grew up in Tarsus and was taught the Law by one of the great scholars of his day, </a:t>
            </a:r>
            <a:r>
              <a:rPr lang="en-US" dirty="0" err="1" smtClean="0"/>
              <a:t>Gamaliel</a:t>
            </a:r>
            <a:r>
              <a:rPr lang="en-US" dirty="0" smtClean="0"/>
              <a:t>.</a:t>
            </a:r>
            <a:r>
              <a:rPr lang="en-US" baseline="0" dirty="0" smtClean="0"/>
              <a:t> However, he was taught the gospel by </a:t>
            </a:r>
            <a:r>
              <a:rPr lang="en-US" b="1" baseline="0" dirty="0" smtClean="0"/>
              <a:t>revelation</a:t>
            </a:r>
            <a:r>
              <a:rPr lang="en-US" baseline="0" dirty="0" smtClean="0"/>
              <a:t>.</a:t>
            </a: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679C321-A610-440D-955B-6C9E5C78A026}" type="slidenum">
              <a:rPr lang="en-US" smtClean="0"/>
              <a:pPr/>
              <a:t>81</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dirty="0" smtClean="0"/>
              <a:t>We started this lesson by quoting Jesus in Matthew 16 stating that he would build his church.</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318CBDD-A6EB-4EF4-90A3-CAB2AEEAA0B8}" type="slidenum">
              <a:rPr lang="en-US" smtClean="0"/>
              <a:pPr/>
              <a:t>82</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dirty="0" smtClean="0"/>
              <a:t>It is not enough to simply hear Christ’s gospel and do nothing.  We are all called to put the principles he has taught us into practice.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sometimes compare </a:t>
            </a:r>
            <a:r>
              <a:rPr lang="en-US" b="1" baseline="0" dirty="0" smtClean="0"/>
              <a:t>pauses in revelatory insight </a:t>
            </a:r>
            <a:r>
              <a:rPr lang="en-US" baseline="0" dirty="0" smtClean="0"/>
              <a:t>to being in a spiritual desert. </a:t>
            </a:r>
            <a:r>
              <a:rPr lang="en-US" b="1" baseline="0" dirty="0" smtClean="0"/>
              <a:t>But God wants to reveal his will to man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4070DC-FF6C-4737-8851-ECB29FF52C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C96851-33DC-49EB-95BC-B58129B06543}" type="datetime1">
              <a:rPr lang="en-US" smtClean="0"/>
              <a:pPr/>
              <a:t>9/20/2013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2940C3-4993-4EE3-B5C7-FE4DE6A32C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49E4B2-9E01-46AC-857A-B2A4678849F0}"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2940C3-4993-4EE3-B5C7-FE4DE6A32C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3146AE-D3C3-4118-96B0-0555C41B9AFC}"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2940C3-4993-4EE3-B5C7-FE4DE6A32C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631064-A25E-40E1-99B9-69BD5770D78C}"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2940C3-4993-4EE3-B5C7-FE4DE6A32C3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AE34FF-DFD5-4D7E-9A29-0038A1C77CBB}"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2940C3-4993-4EE3-B5C7-FE4DE6A32C3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E7FD19-1A35-4FE4-A746-FF3293300D7A}"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92940C3-4993-4EE3-B5C7-FE4DE6A32C3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E82BFE-9D97-4610-8FDD-F80898D50E17}" type="datetime1">
              <a:rPr lang="en-US" smtClean="0"/>
              <a:pPr/>
              <a:t>9/20/2013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92940C3-4993-4EE3-B5C7-FE4DE6A32C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171E2D-A2CA-410C-BDE7-B6E679557A95}" type="datetime1">
              <a:rPr lang="en-US" smtClean="0"/>
              <a:pPr/>
              <a:t>9/20/2013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92940C3-4993-4EE3-B5C7-FE4DE6A32C3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94B8A5-40ED-47A7-A45F-3E44F84DD75B}" type="datetime1">
              <a:rPr lang="en-US" smtClean="0"/>
              <a:pPr/>
              <a:t>9/20/2013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92940C3-4993-4EE3-B5C7-FE4DE6A32C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E6C7FA-1134-44B5-B325-3FE05D991DC3}"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92940C3-4993-4EE3-B5C7-FE4DE6A32C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90C9493-84EA-4D4A-83C3-16A3140FE876}" type="datetime1">
              <a:rPr lang="en-US" smtClean="0"/>
              <a:pPr/>
              <a:t>9/20/2013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2940C3-4993-4EE3-B5C7-FE4DE6A32C3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41B2E69-D5BD-4CA9-949B-7E7B82FB78DB}" type="datetime1">
              <a:rPr lang="en-US" smtClean="0"/>
              <a:pPr/>
              <a:t>9/20/2013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2940C3-4993-4EE3-B5C7-FE4DE6A32C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marysrosaries.com/collaboration/images/1/1d/Jesus_Calls_the_Apostles_012.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gBhjoNy4NuFJM&amp;tbnid=FcJVZaRsN-HSKM:&amp;ved=0CAUQjRw&amp;url=http://www.brettyardley.com/2/post/2012/01/questions-about-the-72-jesus-sent-out.html&amp;ei=Q873UeWNJ8a2yAHXtYE4&amp;bvm=bv.49967636,d.aWc&amp;psig=AFQjCNFK3xaze1n6oNIMlxBP3sNVIEjbtg&amp;ust=1375280906026656"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jeremyberg.files.wordpress.com/2009/06/jesus_nicodemus.jp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LdFJSFF_ql6M&amp;tbnid=zTt-Fy2EiX8W1M:&amp;ved=0CAUQjRw&amp;url=http://truthbook.com/gallery/dsp_viewImage.cfm?imageID=760&amp;ei=BqTFUeaxNonZyQHQ-4GgBQ&amp;bvm=bv.48293060,d.aWc&amp;psig=AFQjCNG_L52dciIgDT_lc6P-N20QWYDj-w&amp;ust=137199309510636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8/8a/Darvasa_gas_crater_panorama.jpg"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8/8a/Darvasa_gas_crater_panorama.jpg" TargetMode="Externa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8/8a/Darvasa_gas_crater_panorama.jpg"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8/8a/Darvasa_gas_crater_panorama.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ugf8AlaZOpIrDM&amp;tbnid=lZac0X5HR9Ux1M:&amp;ved=0CAUQjRw&amp;url=http://www.newlife.org/node/1202&amp;ei=MswjUomKGoiSyAHWhoDgBQ&amp;bvm=bv.51495398,d.aWc&amp;psig=AFQjCNHtmjVjSiK7zj3x2AMcXzf4xAnD5A&amp;ust=1378164093371283"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1143000"/>
          </a:xfrm>
        </p:spPr>
        <p:txBody>
          <a:bodyPr>
            <a:noAutofit/>
          </a:bodyPr>
          <a:lstStyle/>
          <a:p>
            <a:pPr fontAlgn="auto">
              <a:spcAft>
                <a:spcPts val="0"/>
              </a:spcAft>
              <a:defRPr/>
            </a:pPr>
            <a:r>
              <a:rPr lang="en-US" sz="6000" smtClean="0">
                <a:solidFill>
                  <a:schemeClr val="tx1"/>
                </a:solidFill>
                <a:latin typeface="Arial" pitchFamily="34" charset="0"/>
                <a:cs typeface="Arial" pitchFamily="34" charset="0"/>
              </a:rPr>
              <a:t>I Will </a:t>
            </a:r>
            <a:r>
              <a:rPr lang="en-US" sz="6000" dirty="0" smtClean="0">
                <a:solidFill>
                  <a:schemeClr val="tx1"/>
                </a:solidFill>
                <a:latin typeface="Arial" pitchFamily="34" charset="0"/>
                <a:cs typeface="Arial" pitchFamily="34" charset="0"/>
              </a:rPr>
              <a:t>Build My Church </a:t>
            </a:r>
          </a:p>
        </p:txBody>
      </p:sp>
      <p:sp>
        <p:nvSpPr>
          <p:cNvPr id="4" name="TextBox 3"/>
          <p:cNvSpPr txBox="1"/>
          <p:nvPr/>
        </p:nvSpPr>
        <p:spPr>
          <a:xfrm>
            <a:off x="381000" y="5867400"/>
            <a:ext cx="8763000" cy="1107996"/>
          </a:xfrm>
          <a:prstGeom prst="rect">
            <a:avLst/>
          </a:prstGeom>
          <a:noFill/>
        </p:spPr>
        <p:txBody>
          <a:bodyPr wrap="square" rtlCol="0">
            <a:spAutoFit/>
          </a:bodyPr>
          <a:lstStyle/>
          <a:p>
            <a:pPr>
              <a:defRPr/>
            </a:pPr>
            <a:endParaRPr lang="en-US" sz="1200" b="1"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Bible references are from the King James Version unless otherwise indicated.</a:t>
            </a:r>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Copyright  © 2013 by Church of Jesus Christ – Restoration Branches. Unauthorized use or duplication of this material without express and written permission from the Church of Jesus Christ – Restoration Branches is strictly prohibited. </a:t>
            </a:r>
            <a:endParaRPr lang="en-US" sz="1200"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2 Isaiah prophesies"/>
          <p:cNvPicPr>
            <a:picLocks noChangeAspect="1" noChangeArrowheads="1"/>
          </p:cNvPicPr>
          <p:nvPr/>
        </p:nvPicPr>
        <p:blipFill>
          <a:blip r:embed="rId3" cstate="print"/>
          <a:srcRect/>
          <a:stretch>
            <a:fillRect/>
          </a:stretch>
        </p:blipFill>
        <p:spPr bwMode="auto">
          <a:xfrm>
            <a:off x="4710113" y="0"/>
            <a:ext cx="4433887" cy="6934200"/>
          </a:xfrm>
          <a:prstGeom prst="rect">
            <a:avLst/>
          </a:prstGeom>
          <a:noFill/>
          <a:ln w="9525">
            <a:noFill/>
            <a:miter lim="800000"/>
            <a:headEnd/>
            <a:tailEnd/>
          </a:ln>
        </p:spPr>
      </p:pic>
      <p:sp>
        <p:nvSpPr>
          <p:cNvPr id="1433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FA72011-2911-45DC-BD92-3322EA4C3C22}" type="slidenum">
              <a:rPr lang="en-US" smtClean="0"/>
              <a:pPr/>
              <a:t>10</a:t>
            </a:fld>
            <a:endParaRPr lang="en-US" smtClean="0"/>
          </a:p>
        </p:txBody>
      </p:sp>
      <p:sp>
        <p:nvSpPr>
          <p:cNvPr id="14340" name="Rectangle 4"/>
          <p:cNvSpPr>
            <a:spLocks noChangeArrowheads="1"/>
          </p:cNvSpPr>
          <p:nvPr/>
        </p:nvSpPr>
        <p:spPr bwMode="auto">
          <a:xfrm>
            <a:off x="0" y="990600"/>
            <a:ext cx="4419600" cy="1200150"/>
          </a:xfrm>
          <a:prstGeom prst="rect">
            <a:avLst/>
          </a:prstGeom>
          <a:noFill/>
          <a:ln w="9525">
            <a:noFill/>
            <a:miter lim="800000"/>
            <a:headEnd/>
            <a:tailEnd/>
          </a:ln>
        </p:spPr>
        <p:txBody>
          <a:bodyPr>
            <a:spAutoFit/>
          </a:bodyPr>
          <a:lstStyle/>
          <a:p>
            <a:pPr algn="ctr"/>
            <a:r>
              <a:rPr lang="en-US" b="1">
                <a:latin typeface="Arial" charset="0"/>
                <a:cs typeface="Arial" charset="0"/>
              </a:rPr>
              <a:t>                                                                       		</a:t>
            </a:r>
          </a:p>
          <a:p>
            <a:pPr algn="ctr"/>
            <a:r>
              <a:rPr lang="en-US" b="1">
                <a:latin typeface="Arial" charset="0"/>
                <a:cs typeface="Arial" charset="0"/>
              </a:rPr>
              <a:t>		</a:t>
            </a:r>
          </a:p>
        </p:txBody>
      </p:sp>
      <p:sp>
        <p:nvSpPr>
          <p:cNvPr id="5" name="Rectangle 4"/>
          <p:cNvSpPr/>
          <p:nvPr/>
        </p:nvSpPr>
        <p:spPr>
          <a:xfrm>
            <a:off x="0" y="0"/>
            <a:ext cx="4724400" cy="5786438"/>
          </a:xfrm>
          <a:prstGeom prst="rect">
            <a:avLst/>
          </a:prstGeom>
        </p:spPr>
        <p:txBody>
          <a:bodyPr>
            <a:spAutoFit/>
          </a:bodyPr>
          <a:lstStyle/>
          <a:p>
            <a:pPr>
              <a:defRPr/>
            </a:pPr>
            <a:endParaRPr lang="en-US" b="1" dirty="0">
              <a:latin typeface="Arial" charset="0"/>
              <a:cs typeface="Arial" charset="0"/>
            </a:endParaRPr>
          </a:p>
          <a:p>
            <a:pPr marL="228600">
              <a:defRPr/>
            </a:pPr>
            <a:endParaRPr lang="en-US" b="1" dirty="0">
              <a:latin typeface="Arial" charset="0"/>
              <a:cs typeface="Arial" charset="0"/>
            </a:endParaRPr>
          </a:p>
          <a:p>
            <a:pPr marL="228600">
              <a:defRPr/>
            </a:pPr>
            <a:endParaRPr lang="en-US" b="1" dirty="0">
              <a:latin typeface="Arial" charset="0"/>
              <a:cs typeface="Arial" charset="0"/>
            </a:endParaRPr>
          </a:p>
          <a:p>
            <a:pPr marL="228600">
              <a:defRPr/>
            </a:pPr>
            <a:endParaRPr lang="en-US" b="1" dirty="0">
              <a:latin typeface="Arial" charset="0"/>
              <a:cs typeface="Arial" charset="0"/>
            </a:endParaRPr>
          </a:p>
          <a:p>
            <a:pPr marL="228600" algn="ctr">
              <a:defRPr/>
            </a:pPr>
            <a:r>
              <a:rPr lang="en-US" b="1" dirty="0">
                <a:latin typeface="Arial" charset="0"/>
                <a:cs typeface="Arial" charset="0"/>
              </a:rPr>
              <a:t>For behold, the time cometh, and is not far distant, that with power, the Lord Omnipotent who </a:t>
            </a:r>
            <a:r>
              <a:rPr lang="en-US" b="1" dirty="0" err="1">
                <a:latin typeface="Arial" charset="0"/>
                <a:cs typeface="Arial" charset="0"/>
              </a:rPr>
              <a:t>reigneth</a:t>
            </a:r>
            <a:r>
              <a:rPr lang="en-US" b="1" dirty="0">
                <a:latin typeface="Arial" charset="0"/>
                <a:cs typeface="Arial" charset="0"/>
              </a:rPr>
              <a:t>, who was, and is from all eternity to all eternity, shall come down from heaven, among the children of men, and shall dwell in a tabernacle of clay.</a:t>
            </a:r>
          </a:p>
          <a:p>
            <a:pPr marL="228600">
              <a:defRPr/>
            </a:pPr>
            <a:endParaRPr lang="en-US" sz="1000" b="1" dirty="0">
              <a:latin typeface="Arial" charset="0"/>
              <a:cs typeface="Arial" charset="0"/>
            </a:endParaRPr>
          </a:p>
          <a:p>
            <a:pPr marL="228600">
              <a:defRPr/>
            </a:pPr>
            <a:r>
              <a:rPr lang="en-US" b="1" dirty="0">
                <a:latin typeface="Arial" charset="0"/>
                <a:cs typeface="Arial" charset="0"/>
              </a:rPr>
              <a:t>		     </a:t>
            </a:r>
            <a:r>
              <a:rPr lang="en-US" b="1" dirty="0" err="1">
                <a:latin typeface="Arial" charset="0"/>
                <a:cs typeface="Arial" charset="0"/>
              </a:rPr>
              <a:t>Mosiah</a:t>
            </a:r>
            <a:r>
              <a:rPr lang="en-US" b="1" dirty="0">
                <a:latin typeface="Arial" charset="0"/>
                <a:cs typeface="Arial" charset="0"/>
              </a:rPr>
              <a:t> 1:97</a:t>
            </a:r>
          </a:p>
        </p:txBody>
      </p:sp>
      <p:pic>
        <p:nvPicPr>
          <p:cNvPr id="14342" name="Picture 6" descr="C:\Users\Robert\Dropbox\CHURCH\Go Ye and Teach\PICTURES\Good Salt.com\Prophet - Lars Justinen.jpg"/>
          <p:cNvPicPr>
            <a:picLocks noChangeAspect="1" noChangeArrowheads="1"/>
          </p:cNvPicPr>
          <p:nvPr/>
        </p:nvPicPr>
        <p:blipFill>
          <a:blip r:embed="rId4" cstate="print"/>
          <a:srcRect/>
          <a:stretch>
            <a:fillRect/>
          </a:stretch>
        </p:blipFill>
        <p:spPr bwMode="auto">
          <a:xfrm>
            <a:off x="-36513" y="0"/>
            <a:ext cx="9332913" cy="6945313"/>
          </a:xfrm>
          <a:prstGeom prst="rect">
            <a:avLst/>
          </a:prstGeom>
          <a:noFill/>
          <a:ln w="9525">
            <a:noFill/>
            <a:miter lim="800000"/>
            <a:headEnd/>
            <a:tailEnd/>
          </a:ln>
        </p:spPr>
      </p:pic>
      <p:sp>
        <p:nvSpPr>
          <p:cNvPr id="7" name="Rectangle 6"/>
          <p:cNvSpPr/>
          <p:nvPr/>
        </p:nvSpPr>
        <p:spPr>
          <a:xfrm>
            <a:off x="3962400" y="-228600"/>
            <a:ext cx="5181600" cy="2492990"/>
          </a:xfrm>
          <a:prstGeom prst="rect">
            <a:avLst/>
          </a:prstGeom>
        </p:spPr>
        <p:txBody>
          <a:bodyPr>
            <a:spAutoFit/>
          </a:bodyPr>
          <a:lstStyle/>
          <a:p>
            <a:pPr marL="228600" algn="ctr">
              <a:defRPr/>
            </a:pPr>
            <a:endParaRPr lang="en-US" dirty="0">
              <a:solidFill>
                <a:schemeClr val="bg1"/>
              </a:solidFill>
              <a:latin typeface="Arial" charset="0"/>
              <a:cs typeface="Arial" charset="0"/>
            </a:endParaRPr>
          </a:p>
          <a:p>
            <a:pPr marL="228600">
              <a:defRPr/>
            </a:pPr>
            <a:r>
              <a:rPr lang="en-US" sz="2400" b="1" dirty="0">
                <a:solidFill>
                  <a:schemeClr val="bg1"/>
                </a:solidFill>
                <a:latin typeface="Arial" charset="0"/>
                <a:cs typeface="Arial" charset="0"/>
              </a:rPr>
              <a:t>Surely the Lord God will do nothing, but he </a:t>
            </a:r>
            <a:r>
              <a:rPr lang="en-US" sz="2400" b="1" dirty="0" err="1">
                <a:solidFill>
                  <a:schemeClr val="bg1"/>
                </a:solidFill>
                <a:latin typeface="Arial" charset="0"/>
                <a:cs typeface="Arial" charset="0"/>
              </a:rPr>
              <a:t>revealeth</a:t>
            </a:r>
            <a:r>
              <a:rPr lang="en-US" sz="2400" b="1" dirty="0">
                <a:solidFill>
                  <a:schemeClr val="bg1"/>
                </a:solidFill>
                <a:latin typeface="Arial" charset="0"/>
                <a:cs typeface="Arial" charset="0"/>
              </a:rPr>
              <a:t> the secret </a:t>
            </a:r>
            <a:r>
              <a:rPr lang="en-US" sz="2400" b="1" dirty="0" smtClean="0">
                <a:solidFill>
                  <a:schemeClr val="bg1"/>
                </a:solidFill>
                <a:latin typeface="Arial" charset="0"/>
                <a:cs typeface="Arial" charset="0"/>
              </a:rPr>
              <a:t>unto his </a:t>
            </a:r>
            <a:r>
              <a:rPr lang="en-US" sz="2400" b="1" dirty="0">
                <a:solidFill>
                  <a:schemeClr val="bg1"/>
                </a:solidFill>
                <a:latin typeface="Arial" charset="0"/>
                <a:cs typeface="Arial" charset="0"/>
              </a:rPr>
              <a:t>servants the prophets.</a:t>
            </a:r>
          </a:p>
          <a:p>
            <a:pPr marL="228600">
              <a:defRPr/>
            </a:pPr>
            <a:r>
              <a:rPr lang="en-US" sz="2400" b="1" dirty="0">
                <a:solidFill>
                  <a:schemeClr val="bg1"/>
                </a:solidFill>
                <a:latin typeface="Arial" charset="0"/>
                <a:cs typeface="Arial" charset="0"/>
              </a:rPr>
              <a:t>		       Amos 3:7 </a:t>
            </a:r>
          </a:p>
          <a:p>
            <a:pPr algn="ctr">
              <a:spcBef>
                <a:spcPts val="0"/>
              </a:spcBef>
              <a:defRPr/>
            </a:pPr>
            <a:endParaRPr lang="en-US" b="1" dirty="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07944"/>
            <a:ext cx="478632" cy="450056"/>
          </a:xfrm>
        </p:spPr>
        <p:txBody>
          <a:bodyPr/>
          <a:lstStyle/>
          <a:p>
            <a:fld id="{692940C3-4993-4EE3-B5C7-FE4DE6A32C34}" type="slidenum">
              <a:rPr lang="en-US" smtClean="0"/>
              <a:pPr/>
              <a:t>100</a:t>
            </a:fld>
            <a:endParaRPr lang="en-US" dirty="0"/>
          </a:p>
        </p:txBody>
      </p:sp>
      <p:sp>
        <p:nvSpPr>
          <p:cNvPr id="3" name="Rectangle 2"/>
          <p:cNvSpPr/>
          <p:nvPr/>
        </p:nvSpPr>
        <p:spPr>
          <a:xfrm>
            <a:off x="228600" y="304800"/>
            <a:ext cx="8915400" cy="5604611"/>
          </a:xfrm>
          <a:prstGeom prst="rect">
            <a:avLst/>
          </a:prstGeom>
        </p:spPr>
        <p:txBody>
          <a:bodyPr wrap="square">
            <a:spAutoFit/>
          </a:bodyPr>
          <a:lstStyle/>
          <a:p>
            <a:pPr algn="ctr">
              <a:lnSpc>
                <a:spcPct val="90000"/>
              </a:lnSpc>
              <a:tabLst>
                <a:tab pos="1371600" algn="l"/>
                <a:tab pos="2000250" algn="l"/>
              </a:tabLst>
            </a:pPr>
            <a:r>
              <a:rPr lang="en-US" sz="2800" b="1" dirty="0" smtClean="0">
                <a:latin typeface="Arial" pitchFamily="34" charset="0"/>
                <a:cs typeface="Arial" pitchFamily="34" charset="0"/>
              </a:rPr>
              <a:t>Does Baptism Save?</a:t>
            </a:r>
          </a:p>
          <a:p>
            <a:pPr>
              <a:lnSpc>
                <a:spcPct val="90000"/>
              </a:lnSpc>
              <a:tabLst>
                <a:tab pos="1371600" algn="l"/>
                <a:tab pos="2000250" algn="l"/>
              </a:tabLst>
            </a:pPr>
            <a:endParaRPr lang="en-US" sz="2400" dirty="0" smtClean="0">
              <a:latin typeface="Arial" pitchFamily="34" charset="0"/>
              <a:cs typeface="Arial" pitchFamily="34" charset="0"/>
            </a:endParaRPr>
          </a:p>
          <a:p>
            <a:pPr>
              <a:lnSpc>
                <a:spcPct val="90000"/>
              </a:lnSpc>
              <a:tabLst>
                <a:tab pos="1371600" algn="l"/>
                <a:tab pos="2000250" algn="l"/>
              </a:tabLst>
            </a:pPr>
            <a:endParaRPr lang="en-US" sz="2400" dirty="0" smtClean="0">
              <a:latin typeface="Arial" pitchFamily="34" charset="0"/>
              <a:cs typeface="Arial" pitchFamily="34" charset="0"/>
            </a:endParaRPr>
          </a:p>
          <a:p>
            <a:pPr>
              <a:lnSpc>
                <a:spcPct val="90000"/>
              </a:lnSpc>
              <a:tabLst>
                <a:tab pos="1371600" algn="l"/>
                <a:tab pos="2000250" algn="l"/>
              </a:tabLst>
            </a:pPr>
            <a:r>
              <a:rPr lang="en-US" sz="2400" dirty="0" smtClean="0">
                <a:latin typeface="Arial" pitchFamily="34" charset="0"/>
                <a:cs typeface="Arial" pitchFamily="34" charset="0"/>
              </a:rPr>
              <a:t>And now why </a:t>
            </a:r>
            <a:r>
              <a:rPr lang="en-US" sz="2400" dirty="0" err="1" smtClean="0">
                <a:latin typeface="Arial" pitchFamily="34" charset="0"/>
                <a:cs typeface="Arial" pitchFamily="34" charset="0"/>
              </a:rPr>
              <a:t>tarriest</a:t>
            </a:r>
            <a:r>
              <a:rPr lang="en-US" sz="2400" dirty="0" smtClean="0">
                <a:latin typeface="Arial" pitchFamily="34" charset="0"/>
                <a:cs typeface="Arial" pitchFamily="34" charset="0"/>
              </a:rPr>
              <a:t> thou? arise, and </a:t>
            </a:r>
            <a:r>
              <a:rPr lang="en-US" sz="2400" b="1" dirty="0" smtClean="0">
                <a:solidFill>
                  <a:schemeClr val="accent2"/>
                </a:solidFill>
                <a:latin typeface="Arial" pitchFamily="34" charset="0"/>
                <a:cs typeface="Arial" pitchFamily="34" charset="0"/>
              </a:rPr>
              <a:t>be baptized, and wash away thy sins</a:t>
            </a:r>
            <a:r>
              <a:rPr lang="en-US" sz="2400" dirty="0" smtClean="0">
                <a:latin typeface="Arial" pitchFamily="34" charset="0"/>
                <a:cs typeface="Arial" pitchFamily="34" charset="0"/>
              </a:rPr>
              <a:t>, calling on the name of the Lord.</a:t>
            </a:r>
          </a:p>
          <a:p>
            <a:pPr marL="609600" indent="-609600">
              <a:lnSpc>
                <a:spcPct val="90000"/>
              </a:lnSpc>
              <a:tabLst>
                <a:tab pos="1371600" algn="l"/>
                <a:tab pos="2000250" algn="l"/>
              </a:tabLst>
            </a:pPr>
            <a:r>
              <a:rPr lang="en-US" sz="2400" dirty="0" smtClean="0">
                <a:latin typeface="Arial" pitchFamily="34" charset="0"/>
                <a:cs typeface="Arial" pitchFamily="34" charset="0"/>
              </a:rPr>
              <a:t>						Acts 22:16</a:t>
            </a:r>
          </a:p>
          <a:p>
            <a:pPr>
              <a:lnSpc>
                <a:spcPct val="90000"/>
              </a:lnSpc>
              <a:tabLst>
                <a:tab pos="1371600" algn="l"/>
                <a:tab pos="2000250" algn="l"/>
              </a:tabLst>
            </a:pPr>
            <a:endParaRPr lang="en-US" sz="2400" dirty="0" smtClean="0">
              <a:latin typeface="Arial" pitchFamily="34" charset="0"/>
              <a:cs typeface="Arial" pitchFamily="34" charset="0"/>
            </a:endParaRPr>
          </a:p>
          <a:p>
            <a:pPr marL="466725" indent="-466725">
              <a:lnSpc>
                <a:spcPct val="90000"/>
              </a:lnSpc>
              <a:tabLst>
                <a:tab pos="1371600" algn="l"/>
                <a:tab pos="2000250" algn="l"/>
              </a:tabLst>
            </a:pPr>
            <a:r>
              <a:rPr lang="en-US" sz="2400" dirty="0" smtClean="0">
                <a:latin typeface="Arial" pitchFamily="34" charset="0"/>
                <a:cs typeface="Arial" pitchFamily="34" charset="0"/>
              </a:rPr>
              <a:t>20 Which sometime were disobedient, when once the longsuffering of God waited in the days of Noah, while the ark was a preparing, wherein few, that is, eight souls were saved by water.</a:t>
            </a:r>
          </a:p>
          <a:p>
            <a:pPr marL="466725" indent="-466725">
              <a:lnSpc>
                <a:spcPct val="90000"/>
              </a:lnSpc>
              <a:tabLst>
                <a:tab pos="1371600" algn="l"/>
                <a:tab pos="2000250" algn="l"/>
              </a:tabLst>
            </a:pPr>
            <a:endParaRPr lang="en-US" sz="1000" dirty="0" smtClean="0">
              <a:latin typeface="Arial" pitchFamily="34" charset="0"/>
              <a:cs typeface="Arial" pitchFamily="34" charset="0"/>
            </a:endParaRPr>
          </a:p>
          <a:p>
            <a:pPr marL="466725" indent="-466725">
              <a:lnSpc>
                <a:spcPct val="90000"/>
              </a:lnSpc>
              <a:tabLst>
                <a:tab pos="1371600" algn="l"/>
                <a:tab pos="2000250" algn="l"/>
              </a:tabLst>
            </a:pPr>
            <a:r>
              <a:rPr lang="en-US" sz="2400" dirty="0" smtClean="0">
                <a:latin typeface="Arial" pitchFamily="34" charset="0"/>
                <a:cs typeface="Arial" pitchFamily="34" charset="0"/>
              </a:rPr>
              <a:t>21 The like figure whereunto even</a:t>
            </a:r>
            <a:r>
              <a:rPr lang="en-US" sz="2400" dirty="0" smtClean="0">
                <a:solidFill>
                  <a:schemeClr val="accent2"/>
                </a:solidFill>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baptism doth also now save us</a:t>
            </a:r>
            <a:r>
              <a:rPr lang="en-US" sz="2400" dirty="0" smtClean="0">
                <a:latin typeface="Arial" pitchFamily="34" charset="0"/>
                <a:cs typeface="Arial" pitchFamily="34" charset="0"/>
              </a:rPr>
              <a:t> (not the putting away of the filth of the flesh, but the answer of a good conscience toward God,) by the resurrection of Jesus Christ.</a:t>
            </a:r>
          </a:p>
          <a:p>
            <a:pPr marL="466725" indent="-466725">
              <a:lnSpc>
                <a:spcPct val="90000"/>
              </a:lnSpc>
              <a:tabLst>
                <a:tab pos="1371600" algn="l"/>
                <a:tab pos="2000250" algn="l"/>
              </a:tabLst>
            </a:pPr>
            <a:r>
              <a:rPr lang="en-US" sz="2400" dirty="0" smtClean="0">
                <a:latin typeface="Arial" pitchFamily="34" charset="0"/>
                <a:cs typeface="Arial" pitchFamily="34" charset="0"/>
              </a:rPr>
              <a:t>						1 Peter 3:20-21</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407944"/>
            <a:ext cx="707232" cy="450056"/>
          </a:xfrm>
        </p:spPr>
        <p:txBody>
          <a:bodyPr/>
          <a:lstStyle/>
          <a:p>
            <a:fld id="{692940C3-4993-4EE3-B5C7-FE4DE6A32C34}" type="slidenum">
              <a:rPr lang="en-US" smtClean="0"/>
              <a:pPr/>
              <a:t>101</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036 Rock of Revelation"/>
          <p:cNvPicPr>
            <a:picLocks noChangeAspect="1" noChangeArrowheads="1"/>
          </p:cNvPicPr>
          <p:nvPr/>
        </p:nvPicPr>
        <p:blipFill>
          <a:blip r:embed="rId3" cstate="print"/>
          <a:srcRect/>
          <a:stretch>
            <a:fillRect/>
          </a:stretch>
        </p:blipFill>
        <p:spPr bwMode="auto">
          <a:xfrm>
            <a:off x="-1143000" y="0"/>
            <a:ext cx="10722606" cy="6858000"/>
          </a:xfrm>
          <a:prstGeom prst="rect">
            <a:avLst/>
          </a:prstGeom>
          <a:noFill/>
          <a:ln w="9525">
            <a:noFill/>
            <a:miter lim="800000"/>
            <a:headEnd/>
            <a:tailEnd/>
          </a:ln>
        </p:spPr>
      </p:pic>
      <p:sp>
        <p:nvSpPr>
          <p:cNvPr id="4915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805169-4720-4473-8F75-DD92793A07D0}" type="slidenum">
              <a:rPr lang="en-US"/>
              <a:pPr/>
              <a:t>11</a:t>
            </a:fld>
            <a:endParaRPr lang="en-US"/>
          </a:p>
        </p:txBody>
      </p:sp>
      <p:sp>
        <p:nvSpPr>
          <p:cNvPr id="4" name="TextBox 3"/>
          <p:cNvSpPr txBox="1"/>
          <p:nvPr/>
        </p:nvSpPr>
        <p:spPr>
          <a:xfrm>
            <a:off x="1295400" y="457200"/>
            <a:ext cx="5715026" cy="830997"/>
          </a:xfrm>
          <a:prstGeom prst="rect">
            <a:avLst/>
          </a:prstGeom>
          <a:noFill/>
        </p:spPr>
        <p:txBody>
          <a:bodyPr wrap="none" rtlCol="0">
            <a:spAutoFit/>
          </a:bodyPr>
          <a:lstStyle/>
          <a:p>
            <a:r>
              <a:rPr lang="en-US" sz="2400" b="1" dirty="0" smtClean="0">
                <a:solidFill>
                  <a:schemeClr val="bg1"/>
                </a:solidFill>
                <a:latin typeface="Arial" pitchFamily="34" charset="0"/>
                <a:cs typeface="Arial" pitchFamily="34" charset="0"/>
              </a:rPr>
              <a:t>Upon this rock, I will build my church.</a:t>
            </a:r>
          </a:p>
          <a:p>
            <a:r>
              <a:rPr lang="en-US" sz="2400" b="1" dirty="0" smtClean="0">
                <a:solidFill>
                  <a:schemeClr val="bg1"/>
                </a:solidFill>
                <a:latin typeface="Arial" pitchFamily="34" charset="0"/>
                <a:cs typeface="Arial" pitchFamily="34" charset="0"/>
              </a:rPr>
              <a:t>		           Matthew 16:18</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685800" y="838200"/>
            <a:ext cx="8153400" cy="457200"/>
          </a:xfrm>
          <a:prstGeom prst="rect">
            <a:avLst/>
          </a:prstGeom>
          <a:noFill/>
          <a:ln w="9525">
            <a:noFill/>
            <a:miter lim="800000"/>
            <a:headEnd/>
            <a:tailEnd/>
          </a:ln>
        </p:spPr>
        <p:txBody>
          <a:bodyPr>
            <a:spAutoFit/>
          </a:bodyPr>
          <a:lstStyle/>
          <a:p>
            <a:pPr>
              <a:spcBef>
                <a:spcPct val="50000"/>
              </a:spcBef>
            </a:pPr>
            <a:endParaRPr lang="en-US"/>
          </a:p>
        </p:txBody>
      </p:sp>
      <p:sp>
        <p:nvSpPr>
          <p:cNvPr id="50179" name="Text Box 5"/>
          <p:cNvSpPr txBox="1">
            <a:spLocks noChangeArrowheads="1"/>
          </p:cNvSpPr>
          <p:nvPr/>
        </p:nvSpPr>
        <p:spPr bwMode="auto">
          <a:xfrm>
            <a:off x="304800" y="808038"/>
            <a:ext cx="8839200" cy="4308872"/>
          </a:xfrm>
          <a:prstGeom prst="rect">
            <a:avLst/>
          </a:prstGeom>
          <a:noFill/>
          <a:ln w="9525">
            <a:noFill/>
            <a:miter lim="800000"/>
            <a:headEnd/>
            <a:tailEnd/>
          </a:ln>
        </p:spPr>
        <p:txBody>
          <a:bodyPr wrap="square">
            <a:spAutoFit/>
          </a:bodyPr>
          <a:lstStyle/>
          <a:p>
            <a:pPr marL="1379538" algn="ctr"/>
            <a:endParaRPr lang="en-US" sz="2800" b="1"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Jesus Christ the Cornerstone</a:t>
            </a:r>
          </a:p>
          <a:p>
            <a:pPr marL="1379538"/>
            <a:endParaRPr lang="en-US" sz="2400" dirty="0" smtClean="0">
              <a:latin typeface="Arial" pitchFamily="34" charset="0"/>
              <a:cs typeface="Arial" pitchFamily="34" charset="0"/>
            </a:endParaRPr>
          </a:p>
          <a:p>
            <a:pPr marL="55563"/>
            <a:r>
              <a:rPr lang="en-US" sz="2400" dirty="0" smtClean="0">
                <a:latin typeface="Arial" pitchFamily="34" charset="0"/>
                <a:cs typeface="Arial" pitchFamily="34" charset="0"/>
              </a:rPr>
              <a:t>Now </a:t>
            </a:r>
            <a:r>
              <a:rPr lang="en-US" sz="2400" dirty="0">
                <a:latin typeface="Arial" pitchFamily="34" charset="0"/>
                <a:cs typeface="Arial" pitchFamily="34" charset="0"/>
              </a:rPr>
              <a:t>therefore ye are no more </a:t>
            </a:r>
            <a:r>
              <a:rPr lang="en-US" sz="2400" dirty="0" smtClean="0">
                <a:latin typeface="Arial" pitchFamily="34" charset="0"/>
                <a:cs typeface="Arial" pitchFamily="34" charset="0"/>
              </a:rPr>
              <a:t>strangers and foreigners</a:t>
            </a:r>
            <a:r>
              <a:rPr lang="en-US" sz="2400" dirty="0">
                <a:latin typeface="Arial" pitchFamily="34" charset="0"/>
                <a:cs typeface="Arial" pitchFamily="34" charset="0"/>
              </a:rPr>
              <a:t>, </a:t>
            </a:r>
            <a:r>
              <a:rPr lang="en-US" sz="2400" dirty="0" smtClean="0">
                <a:latin typeface="Arial" pitchFamily="34" charset="0"/>
                <a:cs typeface="Arial" pitchFamily="34" charset="0"/>
              </a:rPr>
              <a:t>but </a:t>
            </a:r>
            <a:r>
              <a:rPr lang="en-US" sz="2400" dirty="0">
                <a:latin typeface="Arial" pitchFamily="34" charset="0"/>
                <a:cs typeface="Arial" pitchFamily="34" charset="0"/>
              </a:rPr>
              <a:t>fellow citizens </a:t>
            </a:r>
            <a:r>
              <a:rPr lang="en-US" sz="2400" dirty="0" smtClean="0">
                <a:latin typeface="Arial" pitchFamily="34" charset="0"/>
                <a:cs typeface="Arial" pitchFamily="34" charset="0"/>
              </a:rPr>
              <a:t>with the </a:t>
            </a:r>
            <a:r>
              <a:rPr lang="en-US" sz="2400" dirty="0">
                <a:latin typeface="Arial" pitchFamily="34" charset="0"/>
                <a:cs typeface="Arial" pitchFamily="34" charset="0"/>
              </a:rPr>
              <a:t>saints, </a:t>
            </a:r>
            <a:r>
              <a:rPr lang="en-US" sz="2400" dirty="0" smtClean="0">
                <a:latin typeface="Arial" pitchFamily="34" charset="0"/>
                <a:cs typeface="Arial" pitchFamily="34" charset="0"/>
              </a:rPr>
              <a:t>and </a:t>
            </a:r>
            <a:r>
              <a:rPr lang="en-US" sz="2400" dirty="0">
                <a:latin typeface="Arial" pitchFamily="34" charset="0"/>
                <a:cs typeface="Arial" pitchFamily="34" charset="0"/>
              </a:rPr>
              <a:t>of the household </a:t>
            </a:r>
            <a:r>
              <a:rPr lang="en-US" sz="2400" dirty="0" smtClean="0">
                <a:latin typeface="Arial" pitchFamily="34" charset="0"/>
                <a:cs typeface="Arial" pitchFamily="34" charset="0"/>
              </a:rPr>
              <a:t>of God;</a:t>
            </a:r>
          </a:p>
          <a:p>
            <a:pPr marL="55563"/>
            <a:r>
              <a:rPr lang="en-US" sz="2400" dirty="0" smtClean="0">
                <a:latin typeface="Arial" pitchFamily="34" charset="0"/>
                <a:cs typeface="Arial" pitchFamily="34" charset="0"/>
              </a:rPr>
              <a:t>and </a:t>
            </a:r>
            <a:r>
              <a:rPr lang="en-US" sz="2400" dirty="0">
                <a:latin typeface="Arial" pitchFamily="34" charset="0"/>
                <a:cs typeface="Arial" pitchFamily="34" charset="0"/>
              </a:rPr>
              <a:t>are built upon the foundation of </a:t>
            </a:r>
            <a:r>
              <a:rPr lang="en-US" sz="2400" dirty="0" smtClean="0">
                <a:latin typeface="Arial" pitchFamily="34" charset="0"/>
                <a:cs typeface="Arial" pitchFamily="34" charset="0"/>
              </a:rPr>
              <a:t>the apostles </a:t>
            </a:r>
            <a:r>
              <a:rPr lang="en-US" sz="2400" dirty="0">
                <a:latin typeface="Arial" pitchFamily="34" charset="0"/>
                <a:cs typeface="Arial" pitchFamily="34" charset="0"/>
              </a:rPr>
              <a:t>and </a:t>
            </a:r>
            <a:r>
              <a:rPr lang="en-US" sz="2400" dirty="0" smtClean="0">
                <a:latin typeface="Arial" pitchFamily="34" charset="0"/>
                <a:cs typeface="Arial" pitchFamily="34" charset="0"/>
              </a:rPr>
              <a:t>prophets, </a:t>
            </a:r>
            <a:r>
              <a:rPr lang="en-US" sz="2400" b="1" dirty="0" smtClean="0">
                <a:solidFill>
                  <a:schemeClr val="accent2"/>
                </a:solidFill>
                <a:latin typeface="Arial" pitchFamily="34" charset="0"/>
                <a:cs typeface="Arial" pitchFamily="34" charset="0"/>
              </a:rPr>
              <a:t>Jesus Christ himself </a:t>
            </a:r>
            <a:r>
              <a:rPr lang="en-US" sz="2400" b="1" dirty="0">
                <a:solidFill>
                  <a:schemeClr val="accent2"/>
                </a:solidFill>
                <a:latin typeface="Arial" pitchFamily="34" charset="0"/>
                <a:cs typeface="Arial" pitchFamily="34" charset="0"/>
              </a:rPr>
              <a:t>being </a:t>
            </a:r>
            <a:r>
              <a:rPr lang="en-US" sz="2400" b="1" dirty="0" smtClean="0">
                <a:solidFill>
                  <a:schemeClr val="accent2"/>
                </a:solidFill>
                <a:latin typeface="Arial" pitchFamily="34" charset="0"/>
                <a:cs typeface="Arial" pitchFamily="34" charset="0"/>
              </a:rPr>
              <a:t>the </a:t>
            </a:r>
            <a:r>
              <a:rPr lang="en-US" sz="2400" b="1" dirty="0">
                <a:solidFill>
                  <a:schemeClr val="accent2"/>
                </a:solidFill>
                <a:latin typeface="Arial" pitchFamily="34" charset="0"/>
                <a:cs typeface="Arial" pitchFamily="34" charset="0"/>
              </a:rPr>
              <a:t>chief </a:t>
            </a:r>
            <a:r>
              <a:rPr lang="en-US" sz="2400" b="1" dirty="0" smtClean="0">
                <a:solidFill>
                  <a:schemeClr val="accent2"/>
                </a:solidFill>
                <a:latin typeface="Arial" pitchFamily="34" charset="0"/>
                <a:cs typeface="Arial" pitchFamily="34" charset="0"/>
              </a:rPr>
              <a:t>cornerstone</a:t>
            </a:r>
            <a:r>
              <a:rPr lang="en-US" sz="2400" dirty="0">
                <a:latin typeface="Arial" pitchFamily="34" charset="0"/>
                <a:cs typeface="Arial" pitchFamily="34" charset="0"/>
              </a:rPr>
              <a:t>.</a:t>
            </a:r>
          </a:p>
          <a:p>
            <a:pPr marL="914400"/>
            <a:r>
              <a:rPr lang="en-US" sz="2400" dirty="0" smtClean="0">
                <a:latin typeface="Arial" pitchFamily="34" charset="0"/>
                <a:cs typeface="Arial" pitchFamily="34" charset="0"/>
              </a:rPr>
              <a:t>                              		Ephesians </a:t>
            </a:r>
            <a:r>
              <a:rPr lang="en-US" sz="2400" dirty="0">
                <a:latin typeface="Arial" pitchFamily="34" charset="0"/>
                <a:cs typeface="Arial" pitchFamily="34" charset="0"/>
              </a:rPr>
              <a:t>2:19-20</a:t>
            </a:r>
          </a:p>
          <a:p>
            <a:endParaRPr lang="en-US" dirty="0"/>
          </a:p>
        </p:txBody>
      </p:sp>
      <p:sp>
        <p:nvSpPr>
          <p:cNvPr id="501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2E0008-5433-4CF3-9DD2-91769887A723}"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038 Conerstone"/>
          <p:cNvPicPr>
            <a:picLocks noChangeAspect="1" noChangeArrowheads="1"/>
          </p:cNvPicPr>
          <p:nvPr/>
        </p:nvPicPr>
        <p:blipFill>
          <a:blip r:embed="rId3" cstate="print"/>
          <a:srcRect/>
          <a:stretch>
            <a:fillRect/>
          </a:stretch>
        </p:blipFill>
        <p:spPr bwMode="auto">
          <a:xfrm>
            <a:off x="-381000" y="0"/>
            <a:ext cx="10725517" cy="6858000"/>
          </a:xfrm>
          <a:prstGeom prst="rect">
            <a:avLst/>
          </a:prstGeom>
          <a:noFill/>
          <a:ln w="9525">
            <a:noFill/>
            <a:miter lim="800000"/>
            <a:headEnd/>
            <a:tailEnd/>
          </a:ln>
        </p:spPr>
      </p:pic>
      <p:sp>
        <p:nvSpPr>
          <p:cNvPr id="5120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DA6A3E0-4A75-4295-9181-A1C43D4E9D96}"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042 Four fishermen called"/>
          <p:cNvPicPr>
            <a:picLocks noChangeAspect="1" noChangeArrowheads="1"/>
          </p:cNvPicPr>
          <p:nvPr/>
        </p:nvPicPr>
        <p:blipFill>
          <a:blip r:embed="rId3" cstate="print"/>
          <a:srcRect/>
          <a:stretch>
            <a:fillRect/>
          </a:stretch>
        </p:blipFill>
        <p:spPr bwMode="auto">
          <a:xfrm>
            <a:off x="0" y="0"/>
            <a:ext cx="4433887" cy="6934200"/>
          </a:xfrm>
          <a:prstGeom prst="rect">
            <a:avLst/>
          </a:prstGeom>
          <a:noFill/>
          <a:ln w="9525">
            <a:noFill/>
            <a:miter lim="800000"/>
            <a:headEnd/>
            <a:tailEnd/>
          </a:ln>
        </p:spPr>
      </p:pic>
      <p:sp>
        <p:nvSpPr>
          <p:cNvPr id="5529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B6E3B7-EAB2-4CE2-B2D5-44384FBDA2F3}" type="slidenum">
              <a:rPr lang="en-US"/>
              <a:pPr/>
              <a:t>14</a:t>
            </a:fld>
            <a:endParaRPr lang="en-US"/>
          </a:p>
        </p:txBody>
      </p:sp>
      <p:sp>
        <p:nvSpPr>
          <p:cNvPr id="4" name="Rectangle 3"/>
          <p:cNvSpPr/>
          <p:nvPr/>
        </p:nvSpPr>
        <p:spPr>
          <a:xfrm>
            <a:off x="4495800" y="1752600"/>
            <a:ext cx="4648200" cy="3046988"/>
          </a:xfrm>
          <a:prstGeom prst="rect">
            <a:avLst/>
          </a:prstGeom>
        </p:spPr>
        <p:txBody>
          <a:bodyPr wrap="square">
            <a:spAutoFit/>
          </a:bodyPr>
          <a:lstStyle/>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Ministerial Authority</a:t>
            </a:r>
          </a:p>
          <a:p>
            <a:pPr algn="ctr"/>
            <a:endParaRPr lang="en-US" sz="2400" b="1" dirty="0" smtClean="0">
              <a:latin typeface="Arial" pitchFamily="34" charset="0"/>
              <a:cs typeface="Arial" pitchFamily="34" charset="0"/>
            </a:endParaRPr>
          </a:p>
          <a:p>
            <a:r>
              <a:rPr lang="en-US" sz="2400" dirty="0" smtClean="0">
                <a:latin typeface="Arial" pitchFamily="34" charset="0"/>
                <a:cs typeface="Arial" pitchFamily="34" charset="0"/>
              </a:rPr>
              <a:t>And they were astonished at his doctrine; for </a:t>
            </a:r>
            <a:r>
              <a:rPr lang="en-US" sz="2400" b="1" dirty="0" smtClean="0">
                <a:solidFill>
                  <a:schemeClr val="accent2"/>
                </a:solidFill>
                <a:latin typeface="Arial" pitchFamily="34" charset="0"/>
                <a:cs typeface="Arial" pitchFamily="34" charset="0"/>
              </a:rPr>
              <a:t>he taught them as one that had authority</a:t>
            </a:r>
            <a:r>
              <a:rPr lang="en-US" sz="2400" dirty="0" smtClean="0">
                <a:latin typeface="Arial" pitchFamily="34" charset="0"/>
                <a:cs typeface="Arial" pitchFamily="34" charset="0"/>
              </a:rPr>
              <a:t>, and not as the scribes.</a:t>
            </a:r>
          </a:p>
          <a:p>
            <a:r>
              <a:rPr lang="en-US" sz="2400" dirty="0" smtClean="0">
                <a:latin typeface="Arial" pitchFamily="34" charset="0"/>
                <a:cs typeface="Arial" pitchFamily="34" charset="0"/>
              </a:rPr>
              <a:t>			Mark 1:22</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0"/>
            <a:ext cx="8153400" cy="5663089"/>
          </a:xfrm>
          <a:prstGeom prst="rect">
            <a:avLst/>
          </a:prstGeom>
          <a:noFill/>
        </p:spPr>
        <p:txBody>
          <a:bodyPr wrap="square" rtlCol="0">
            <a:spAutoFit/>
          </a:bodyPr>
          <a:lstStyle/>
          <a:p>
            <a:pPr marL="465138" algn="ctr"/>
            <a:endParaRPr lang="en-US" sz="2800" b="1" dirty="0" smtClean="0">
              <a:latin typeface="Arial" pitchFamily="34" charset="0"/>
              <a:cs typeface="Arial" pitchFamily="34" charset="0"/>
            </a:endParaRPr>
          </a:p>
          <a:p>
            <a:pPr marL="465138" algn="ctr"/>
            <a:endParaRPr lang="en-US" sz="2800" b="1" dirty="0" smtClean="0">
              <a:latin typeface="Arial" pitchFamily="34" charset="0"/>
              <a:cs typeface="Arial" pitchFamily="34" charset="0"/>
            </a:endParaRPr>
          </a:p>
          <a:p>
            <a:pPr marL="465138" algn="ctr"/>
            <a:endParaRPr lang="en-US" sz="2800" b="1" dirty="0" smtClean="0">
              <a:latin typeface="Arial" pitchFamily="34" charset="0"/>
              <a:cs typeface="Arial" pitchFamily="34" charset="0"/>
            </a:endParaRPr>
          </a:p>
          <a:p>
            <a:pPr marL="465138" algn="ctr"/>
            <a:r>
              <a:rPr lang="en-US" sz="2800" b="1" dirty="0" smtClean="0">
                <a:latin typeface="Arial" pitchFamily="34" charset="0"/>
                <a:cs typeface="Arial" pitchFamily="34" charset="0"/>
              </a:rPr>
              <a:t>Helps and Governments</a:t>
            </a:r>
          </a:p>
          <a:p>
            <a:pPr marL="465138" algn="ct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In the New Testament church, 1 Corinthians 12 tells us that God provided “helps and governments,” such as</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ministers and spiritual gifts</a:t>
            </a:r>
            <a:r>
              <a:rPr lang="en-US" sz="2400" dirty="0" smtClean="0">
                <a:latin typeface="Arial" pitchFamily="34" charset="0"/>
                <a:cs typeface="Arial" pitchFamily="34" charset="0"/>
              </a:rPr>
              <a:t>, to bless his people:</a:t>
            </a:r>
          </a:p>
          <a:p>
            <a:pPr marL="465138"/>
            <a:endParaRPr lang="en-US" sz="1000" dirty="0" smtClean="0">
              <a:latin typeface="Arial" pitchFamily="34" charset="0"/>
              <a:cs typeface="Arial" pitchFamily="34" charset="0"/>
            </a:endParaRPr>
          </a:p>
          <a:p>
            <a:pPr marL="328613"/>
            <a:r>
              <a:rPr lang="en-US" sz="2400" dirty="0" smtClean="0">
                <a:latin typeface="Arial" pitchFamily="34" charset="0"/>
                <a:cs typeface="Arial" pitchFamily="34" charset="0"/>
              </a:rPr>
              <a:t>And God hath set some in the church, first apostles, secondarily prophets, thirdly teachers, after that miracles, then gifts of healings, helps, governments, diversities of tongues. </a:t>
            </a:r>
          </a:p>
          <a:p>
            <a:pPr marL="328613"/>
            <a:r>
              <a:rPr lang="en-US" sz="2400" dirty="0" smtClean="0">
                <a:latin typeface="Arial" pitchFamily="34" charset="0"/>
                <a:cs typeface="Arial" pitchFamily="34" charset="0"/>
              </a:rPr>
              <a:t>			    	1 Corinthians 12:28</a:t>
            </a:r>
          </a:p>
          <a:p>
            <a:pPr marL="328613"/>
            <a:endParaRPr lang="en-US" sz="10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763000" cy="7263527"/>
          </a:xfrm>
          <a:prstGeom prst="rect">
            <a:avLst/>
          </a:prstGeom>
          <a:noFill/>
        </p:spPr>
        <p:txBody>
          <a:bodyPr wrap="square" rtlCol="0">
            <a:spAutoFit/>
          </a:bodyPr>
          <a:lstStyle/>
          <a:p>
            <a:pPr algn="ctr"/>
            <a:r>
              <a:rPr lang="en-US" sz="2800" b="1" dirty="0" smtClean="0">
                <a:latin typeface="Arial" pitchFamily="34" charset="0"/>
                <a:cs typeface="Arial" pitchFamily="34" charset="0"/>
              </a:rPr>
              <a:t>A Call to Ministry</a:t>
            </a:r>
          </a:p>
          <a:p>
            <a:endParaRPr lang="en-US" sz="2400" dirty="0" smtClean="0">
              <a:latin typeface="Arial" pitchFamily="34" charset="0"/>
              <a:cs typeface="Arial" pitchFamily="34" charset="0"/>
            </a:endParaRPr>
          </a:p>
          <a:p>
            <a:pPr marL="223838"/>
            <a:r>
              <a:rPr lang="en-US" sz="2400" dirty="0" smtClean="0">
                <a:latin typeface="Arial" pitchFamily="34" charset="0"/>
                <a:cs typeface="Arial" pitchFamily="34" charset="0"/>
              </a:rPr>
              <a:t>And no man </a:t>
            </a:r>
            <a:r>
              <a:rPr lang="en-US" sz="2400" dirty="0" err="1" smtClean="0">
                <a:latin typeface="Arial" pitchFamily="34" charset="0"/>
                <a:cs typeface="Arial" pitchFamily="34" charset="0"/>
              </a:rPr>
              <a:t>taketh</a:t>
            </a:r>
            <a:r>
              <a:rPr lang="en-US" sz="2400" dirty="0" smtClean="0">
                <a:latin typeface="Arial" pitchFamily="34" charset="0"/>
                <a:cs typeface="Arial" pitchFamily="34" charset="0"/>
              </a:rPr>
              <a:t> this honor unto himself, but he that is called of God </a:t>
            </a:r>
            <a:r>
              <a:rPr lang="en-US" sz="2400" b="1" dirty="0" smtClean="0">
                <a:solidFill>
                  <a:schemeClr val="accent2"/>
                </a:solidFill>
                <a:latin typeface="Arial" pitchFamily="34" charset="0"/>
                <a:cs typeface="Arial" pitchFamily="34" charset="0"/>
              </a:rPr>
              <a:t>as was Aaron</a:t>
            </a:r>
            <a:r>
              <a:rPr lang="en-US" sz="2400" dirty="0" smtClean="0">
                <a:latin typeface="Arial" pitchFamily="34" charset="0"/>
                <a:cs typeface="Arial" pitchFamily="34" charset="0"/>
              </a:rPr>
              <a:t>.		Hebrews 5:4</a:t>
            </a:r>
          </a:p>
          <a:p>
            <a:pPr marL="223838"/>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In other words, a person does not simply “feel” a call to ministry, but one in authority must call him. Exodus 28:1 tells us that </a:t>
            </a:r>
            <a:r>
              <a:rPr lang="en-US" sz="2400" b="1" dirty="0" smtClean="0">
                <a:solidFill>
                  <a:schemeClr val="accent2"/>
                </a:solidFill>
                <a:latin typeface="Arial" pitchFamily="34" charset="0"/>
                <a:cs typeface="Arial" pitchFamily="34" charset="0"/>
              </a:rPr>
              <a:t>Aaron’s call </a:t>
            </a:r>
            <a:r>
              <a:rPr lang="en-US" sz="2400" dirty="0" smtClean="0">
                <a:latin typeface="Arial" pitchFamily="34" charset="0"/>
                <a:cs typeface="Arial" pitchFamily="34" charset="0"/>
              </a:rPr>
              <a:t>included the following elements:</a:t>
            </a:r>
          </a:p>
          <a:p>
            <a:endParaRPr lang="en-US" sz="1000" dirty="0" smtClean="0">
              <a:latin typeface="Arial" pitchFamily="34" charset="0"/>
              <a:cs typeface="Arial" pitchFamily="34" charset="0"/>
            </a:endParaRPr>
          </a:p>
          <a:p>
            <a:pPr marL="681038" indent="-457200">
              <a:buAutoNum type="arabicPeriod"/>
            </a:pPr>
            <a:r>
              <a:rPr lang="en-US" sz="2400" dirty="0" smtClean="0">
                <a:latin typeface="Arial" pitchFamily="34" charset="0"/>
                <a:cs typeface="Arial" pitchFamily="34" charset="0"/>
              </a:rPr>
              <a:t>God was speaking.</a:t>
            </a:r>
          </a:p>
          <a:p>
            <a:pPr marL="681038" indent="-457200">
              <a:buAutoNum type="arabicPeriod"/>
            </a:pPr>
            <a:r>
              <a:rPr lang="en-US" sz="2400" dirty="0" smtClean="0">
                <a:latin typeface="Arial" pitchFamily="34" charset="0"/>
                <a:cs typeface="Arial" pitchFamily="34" charset="0"/>
              </a:rPr>
              <a:t>Through one in spiritual authority (Moses).</a:t>
            </a:r>
          </a:p>
          <a:p>
            <a:pPr marL="681038" indent="-457200">
              <a:buAutoNum type="arabicPeriod"/>
            </a:pPr>
            <a:r>
              <a:rPr lang="en-US" sz="2400" dirty="0" smtClean="0">
                <a:latin typeface="Arial" pitchFamily="34" charset="0"/>
                <a:cs typeface="Arial" pitchFamily="34" charset="0"/>
              </a:rPr>
              <a:t>God named a specific candidate (Aaron).</a:t>
            </a:r>
          </a:p>
          <a:p>
            <a:pPr marL="681038" indent="-457200">
              <a:buAutoNum type="arabicPeriod"/>
            </a:pPr>
            <a:r>
              <a:rPr lang="en-US" sz="2400" dirty="0" smtClean="0">
                <a:latin typeface="Arial" pitchFamily="34" charset="0"/>
                <a:cs typeface="Arial" pitchFamily="34" charset="0"/>
              </a:rPr>
              <a:t>From among the body of believers (children of Israel).</a:t>
            </a:r>
          </a:p>
          <a:p>
            <a:pPr marL="681038" indent="-457200">
              <a:buAutoNum type="arabicPeriod"/>
            </a:pPr>
            <a:r>
              <a:rPr lang="en-US" sz="2400" dirty="0" smtClean="0">
                <a:latin typeface="Arial" pitchFamily="34" charset="0"/>
                <a:cs typeface="Arial" pitchFamily="34" charset="0"/>
              </a:rPr>
              <a:t>God indicated a specific office (priest).</a:t>
            </a:r>
          </a:p>
          <a:p>
            <a:pPr marL="681038" indent="-457200">
              <a:buAutoNum type="arabicPeriod"/>
            </a:pPr>
            <a:endParaRPr lang="en-US" sz="2400" dirty="0" smtClean="0">
              <a:latin typeface="Arial" pitchFamily="34" charset="0"/>
              <a:cs typeface="Arial" pitchFamily="34" charset="0"/>
            </a:endParaRPr>
          </a:p>
          <a:p>
            <a:pPr marL="681038" indent="-457200">
              <a:buAutoNum type="arabicPeriod"/>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5" name="Rectangle 4"/>
          <p:cNvSpPr/>
          <p:nvPr/>
        </p:nvSpPr>
        <p:spPr>
          <a:xfrm>
            <a:off x="9144000" y="2274838"/>
            <a:ext cx="3733800" cy="4247317"/>
          </a:xfrm>
          <a:prstGeom prst="rect">
            <a:avLst/>
          </a:prstGeom>
        </p:spPr>
        <p:txBody>
          <a:bodyPr wrap="square">
            <a:spAutoFit/>
          </a:bodyPr>
          <a:lstStyle/>
          <a:p>
            <a:pPr>
              <a:defRPr/>
            </a:pPr>
            <a:endParaRPr lang="en-US" dirty="0" smtClean="0"/>
          </a:p>
          <a:p>
            <a:pPr>
              <a:defRPr/>
            </a:pPr>
            <a:endParaRPr lang="en-US" dirty="0" smtClean="0"/>
          </a:p>
          <a:p>
            <a:pP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a:p>
            <a:pPr marL="609600" indent="-261938">
              <a:buFont typeface="Wingdings" pitchFamily="2" charset="2"/>
              <a:buAutoNum type="arabicParenR"/>
              <a:defRPr/>
            </a:pPr>
            <a:endParaRPr lang="en-US" dirty="0" smtClean="0"/>
          </a:p>
        </p:txBody>
      </p:sp>
      <p:sp>
        <p:nvSpPr>
          <p:cNvPr id="4" name="Slide Number Placeholder 3"/>
          <p:cNvSpPr>
            <a:spLocks noGrp="1"/>
          </p:cNvSpPr>
          <p:nvPr>
            <p:ph type="sldNum" sz="quarter" idx="12"/>
          </p:nvPr>
        </p:nvSpPr>
        <p:spPr/>
        <p:txBody>
          <a:bodyPr/>
          <a:lstStyle/>
          <a:p>
            <a:fld id="{692940C3-4993-4EE3-B5C7-FE4DE6A32C3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FE8B9C9-0C1A-470E-AF9D-F587E2A3E330}" type="slidenum">
              <a:rPr lang="en-US" smtClean="0"/>
              <a:pPr/>
              <a:t>17</a:t>
            </a:fld>
            <a:endParaRPr lang="en-US" smtClean="0"/>
          </a:p>
        </p:txBody>
      </p:sp>
      <p:sp>
        <p:nvSpPr>
          <p:cNvPr id="44037" name="TextBox 5"/>
          <p:cNvSpPr txBox="1">
            <a:spLocks noChangeArrowheads="1"/>
          </p:cNvSpPr>
          <p:nvPr/>
        </p:nvSpPr>
        <p:spPr bwMode="auto">
          <a:xfrm>
            <a:off x="228600" y="1524000"/>
            <a:ext cx="3276600" cy="2954655"/>
          </a:xfrm>
          <a:prstGeom prst="rect">
            <a:avLst/>
          </a:prstGeom>
          <a:noFill/>
          <a:ln w="9525">
            <a:noFill/>
            <a:miter lim="800000"/>
            <a:headEnd/>
            <a:tailEnd/>
          </a:ln>
        </p:spPr>
        <p:txBody>
          <a:bodyPr wrap="square">
            <a:spAutoFit/>
          </a:bodyPr>
          <a:lstStyle/>
          <a:p>
            <a:pPr algn="ctr"/>
            <a:endParaRPr lang="en-US" b="1" dirty="0">
              <a:latin typeface="Arial" charset="0"/>
              <a:cs typeface="Arial" charset="0"/>
            </a:endParaRPr>
          </a:p>
          <a:p>
            <a:pPr algn="ctr"/>
            <a:endParaRPr lang="en-US" sz="2400" b="1" dirty="0">
              <a:latin typeface="Arial" charset="0"/>
              <a:cs typeface="Arial" charset="0"/>
            </a:endParaRPr>
          </a:p>
          <a:p>
            <a:pPr algn="ctr"/>
            <a:r>
              <a:rPr lang="en-US" sz="2400" b="1" dirty="0" smtClean="0">
                <a:latin typeface="Arial" charset="0"/>
                <a:cs typeface="Arial" charset="0"/>
              </a:rPr>
              <a:t>A Call to Ministry</a:t>
            </a:r>
            <a:endParaRPr lang="en-US" sz="2400" b="1" dirty="0">
              <a:latin typeface="Arial" charset="0"/>
              <a:cs typeface="Arial" charset="0"/>
            </a:endParaRPr>
          </a:p>
          <a:p>
            <a:endParaRPr lang="en-US" sz="2400" dirty="0">
              <a:latin typeface="Arial" charset="0"/>
              <a:cs typeface="Arial" charset="0"/>
            </a:endParaRPr>
          </a:p>
          <a:p>
            <a:r>
              <a:rPr lang="en-US" sz="2400" dirty="0">
                <a:latin typeface="Arial" charset="0"/>
                <a:cs typeface="Arial" charset="0"/>
              </a:rPr>
              <a:t>Follow me, and I will make you fishers of men.</a:t>
            </a:r>
          </a:p>
          <a:p>
            <a:r>
              <a:rPr lang="en-US" sz="2400" dirty="0">
                <a:latin typeface="Arial" charset="0"/>
                <a:cs typeface="Arial" charset="0"/>
              </a:rPr>
              <a:t> </a:t>
            </a:r>
            <a:r>
              <a:rPr lang="en-US" sz="2400" dirty="0" smtClean="0">
                <a:latin typeface="Arial" charset="0"/>
                <a:cs typeface="Arial" charset="0"/>
              </a:rPr>
              <a:t>        Matthew </a:t>
            </a:r>
            <a:r>
              <a:rPr lang="en-US" sz="2400" dirty="0">
                <a:latin typeface="Arial" charset="0"/>
                <a:cs typeface="Arial" charset="0"/>
              </a:rPr>
              <a:t>4:19</a:t>
            </a:r>
          </a:p>
        </p:txBody>
      </p:sp>
      <p:sp>
        <p:nvSpPr>
          <p:cNvPr id="44039" name="TextBox 6"/>
          <p:cNvSpPr txBox="1">
            <a:spLocks noChangeArrowheads="1"/>
          </p:cNvSpPr>
          <p:nvPr/>
        </p:nvSpPr>
        <p:spPr bwMode="auto">
          <a:xfrm>
            <a:off x="-4343400" y="2819400"/>
            <a:ext cx="184731" cy="461665"/>
          </a:xfrm>
          <a:prstGeom prst="rect">
            <a:avLst/>
          </a:prstGeom>
          <a:noFill/>
          <a:ln w="9525">
            <a:noFill/>
            <a:miter lim="800000"/>
            <a:headEnd/>
            <a:tailEnd/>
          </a:ln>
        </p:spPr>
        <p:txBody>
          <a:bodyPr wrap="none">
            <a:spAutoFit/>
          </a:bodyPr>
          <a:lstStyle/>
          <a:p>
            <a:endParaRPr lang="en-US" dirty="0"/>
          </a:p>
        </p:txBody>
      </p:sp>
      <p:sp>
        <p:nvSpPr>
          <p:cNvPr id="9" name="TextBox 8"/>
          <p:cNvSpPr txBox="1"/>
          <p:nvPr/>
        </p:nvSpPr>
        <p:spPr>
          <a:xfrm>
            <a:off x="0" y="4114800"/>
            <a:ext cx="4343400" cy="2123658"/>
          </a:xfrm>
          <a:prstGeom prst="rect">
            <a:avLst/>
          </a:prstGeom>
          <a:noFill/>
        </p:spPr>
        <p:txBody>
          <a:bodyPr wrap="square" rtlCol="0">
            <a:spAutoFit/>
          </a:bodyPr>
          <a:lstStyle/>
          <a:p>
            <a:pPr algn="ctr"/>
            <a:endParaRPr lang="en-US" b="1" dirty="0" smtClean="0">
              <a:latin typeface="Arial" charset="0"/>
              <a:cs typeface="Arial" charset="0"/>
            </a:endParaRPr>
          </a:p>
          <a:p>
            <a:pPr algn="ctr"/>
            <a:endParaRPr lang="en-US" b="1" dirty="0">
              <a:latin typeface="Arial" charset="0"/>
              <a:cs typeface="Arial" charset="0"/>
            </a:endParaRPr>
          </a:p>
          <a:p>
            <a:pPr algn="ctr"/>
            <a:r>
              <a:rPr lang="en-US" sz="2400" b="1" dirty="0" smtClean="0">
                <a:solidFill>
                  <a:schemeClr val="bg1"/>
                </a:solidFill>
                <a:latin typeface="Arial" charset="0"/>
                <a:cs typeface="Arial" charset="0"/>
              </a:rPr>
              <a:t>A Call to Ministry</a:t>
            </a:r>
          </a:p>
          <a:p>
            <a:r>
              <a:rPr lang="en-US" sz="2400" dirty="0" smtClean="0">
                <a:solidFill>
                  <a:schemeClr val="bg1"/>
                </a:solidFill>
                <a:latin typeface="Arial" charset="0"/>
                <a:cs typeface="Arial" charset="0"/>
              </a:rPr>
              <a:t>Follow me, and I will make you fishers of men.    </a:t>
            </a:r>
          </a:p>
          <a:p>
            <a:r>
              <a:rPr lang="en-US" sz="2400" dirty="0">
                <a:solidFill>
                  <a:schemeClr val="bg1"/>
                </a:solidFill>
                <a:latin typeface="Arial" charset="0"/>
                <a:cs typeface="Arial" charset="0"/>
              </a:rPr>
              <a:t>	</a:t>
            </a:r>
            <a:r>
              <a:rPr lang="en-US" sz="2400" dirty="0" smtClean="0">
                <a:solidFill>
                  <a:schemeClr val="bg1"/>
                </a:solidFill>
                <a:latin typeface="Arial" charset="0"/>
                <a:cs typeface="Arial" charset="0"/>
              </a:rPr>
              <a:t>	Matthew 4:19</a:t>
            </a:r>
            <a:endParaRPr lang="en-US" sz="2400" dirty="0">
              <a:solidFill>
                <a:schemeClr val="bg1"/>
              </a:solidFill>
              <a:latin typeface="Arial" charset="0"/>
              <a:cs typeface="Arial" charset="0"/>
            </a:endParaRPr>
          </a:p>
        </p:txBody>
      </p:sp>
      <p:pic>
        <p:nvPicPr>
          <p:cNvPr id="11" name="Picture 7" descr="File:Jesus Calls the Apostles 012.jpg">
            <a:hlinkClick r:id="rId3"/>
          </p:cNvPr>
          <p:cNvPicPr>
            <a:picLocks noChangeAspect="1" noChangeArrowheads="1"/>
          </p:cNvPicPr>
          <p:nvPr/>
        </p:nvPicPr>
        <p:blipFill>
          <a:blip r:embed="rId4" cstate="print"/>
          <a:srcRect/>
          <a:stretch>
            <a:fillRect/>
          </a:stretch>
        </p:blipFill>
        <p:spPr bwMode="auto">
          <a:xfrm>
            <a:off x="3522662" y="0"/>
            <a:ext cx="56213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04DF4D-E4ED-4DCE-ACBB-858DE6C85955}" type="slidenum">
              <a:rPr lang="en-US"/>
              <a:pPr/>
              <a:t>18</a:t>
            </a:fld>
            <a:endParaRPr lang="en-US"/>
          </a:p>
        </p:txBody>
      </p:sp>
      <p:sp>
        <p:nvSpPr>
          <p:cNvPr id="4" name="TextBox 3"/>
          <p:cNvSpPr txBox="1"/>
          <p:nvPr/>
        </p:nvSpPr>
        <p:spPr>
          <a:xfrm>
            <a:off x="0" y="0"/>
            <a:ext cx="4114800" cy="5632311"/>
          </a:xfrm>
          <a:prstGeom prst="rect">
            <a:avLst/>
          </a:prstGeom>
          <a:noFill/>
        </p:spPr>
        <p:txBody>
          <a:bodyPr wrap="square" rtlCol="0">
            <a:spAutoFit/>
          </a:bodyPr>
          <a:lstStyle/>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Jesus Called Matthew the Publican, One of the Most Despised People in Society</a:t>
            </a:r>
          </a:p>
          <a:p>
            <a:pPr algn="ctr"/>
            <a:endParaRPr lang="en-US" sz="2400" b="1" dirty="0" smtClean="0">
              <a:latin typeface="Arial" pitchFamily="34" charset="0"/>
              <a:cs typeface="Arial" pitchFamily="34" charset="0"/>
            </a:endParaRPr>
          </a:p>
          <a:p>
            <a:r>
              <a:rPr lang="en-US" sz="2400" dirty="0" smtClean="0">
                <a:latin typeface="Arial" pitchFamily="34" charset="0"/>
                <a:cs typeface="Arial" pitchFamily="34" charset="0"/>
              </a:rPr>
              <a:t>And as Jesus passed forth from thence, he saw a man, named Matthew, sitting at the receipt of custom: and he </a:t>
            </a:r>
            <a:r>
              <a:rPr lang="en-US" sz="2400" dirty="0" err="1" smtClean="0">
                <a:latin typeface="Arial" pitchFamily="34" charset="0"/>
                <a:cs typeface="Arial" pitchFamily="34" charset="0"/>
              </a:rPr>
              <a:t>saith</a:t>
            </a:r>
            <a:r>
              <a:rPr lang="en-US" sz="2400" dirty="0" smtClean="0">
                <a:latin typeface="Arial" pitchFamily="34" charset="0"/>
                <a:cs typeface="Arial" pitchFamily="34" charset="0"/>
              </a:rPr>
              <a:t> unto him, </a:t>
            </a:r>
            <a:r>
              <a:rPr lang="en-US" sz="2400" b="1" dirty="0" smtClean="0">
                <a:solidFill>
                  <a:schemeClr val="accent2"/>
                </a:solidFill>
                <a:latin typeface="Arial" pitchFamily="34" charset="0"/>
                <a:cs typeface="Arial" pitchFamily="34" charset="0"/>
              </a:rPr>
              <a:t>Follow me</a:t>
            </a:r>
            <a:r>
              <a:rPr lang="en-US" sz="2400" dirty="0" smtClean="0">
                <a:latin typeface="Arial" pitchFamily="34" charset="0"/>
                <a:cs typeface="Arial" pitchFamily="34" charset="0"/>
              </a:rPr>
              <a:t>. And he arose, and followed him.		Matthew 9:9</a:t>
            </a:r>
          </a:p>
        </p:txBody>
      </p:sp>
      <p:pic>
        <p:nvPicPr>
          <p:cNvPr id="1026" name="Picture 2" descr="C:\Users\Robert\Dropbox\CHURCH\Go Ye and Teach\PICTURES\Old Paintings\Jesus Calls Matthew.jpg"/>
          <p:cNvPicPr>
            <a:picLocks noChangeAspect="1" noChangeArrowheads="1"/>
          </p:cNvPicPr>
          <p:nvPr/>
        </p:nvPicPr>
        <p:blipFill>
          <a:blip r:embed="rId3" cstate="print"/>
          <a:srcRect/>
          <a:stretch>
            <a:fillRect/>
          </a:stretch>
        </p:blipFill>
        <p:spPr bwMode="auto">
          <a:xfrm>
            <a:off x="4111744" y="1"/>
            <a:ext cx="5032256"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2940C3-4993-4EE3-B5C7-FE4DE6A32C34}" type="slidenum">
              <a:rPr lang="en-US" smtClean="0"/>
              <a:pPr/>
              <a:t>19</a:t>
            </a:fld>
            <a:endParaRPr lang="en-US"/>
          </a:p>
        </p:txBody>
      </p:sp>
      <p:pic>
        <p:nvPicPr>
          <p:cNvPr id="6" name="Picture 3" descr="C:\Users\Robert\Dropbox\CHURCH\Go Ye and Teach\PICTURES\Old Paintings\Jesus Calls Twelve Disciples - Tissot.jpg"/>
          <p:cNvPicPr>
            <a:picLocks noChangeAspect="1" noChangeArrowheads="1"/>
          </p:cNvPicPr>
          <p:nvPr/>
        </p:nvPicPr>
        <p:blipFill>
          <a:blip r:embed="rId3" cstate="print"/>
          <a:srcRect/>
          <a:stretch>
            <a:fillRect/>
          </a:stretch>
        </p:blipFill>
        <p:spPr bwMode="auto">
          <a:xfrm>
            <a:off x="0" y="-1"/>
            <a:ext cx="9144000" cy="5257801"/>
          </a:xfrm>
          <a:prstGeom prst="rect">
            <a:avLst/>
          </a:prstGeom>
          <a:noFill/>
        </p:spPr>
      </p:pic>
      <p:sp>
        <p:nvSpPr>
          <p:cNvPr id="7" name="TextBox 6"/>
          <p:cNvSpPr txBox="1"/>
          <p:nvPr/>
        </p:nvSpPr>
        <p:spPr>
          <a:xfrm>
            <a:off x="381000" y="5257800"/>
            <a:ext cx="8763000" cy="1846659"/>
          </a:xfrm>
          <a:prstGeom prst="rect">
            <a:avLst/>
          </a:prstGeom>
          <a:noFill/>
        </p:spPr>
        <p:txBody>
          <a:bodyPr wrap="square" rtlCol="0">
            <a:spAutoFit/>
          </a:bodyPr>
          <a:lstStyle/>
          <a:p>
            <a:pPr algn="ctr"/>
            <a:r>
              <a:rPr lang="en-US" sz="2400" b="1" dirty="0" smtClean="0">
                <a:latin typeface="Arial" pitchFamily="34" charset="0"/>
                <a:cs typeface="Arial" pitchFamily="34" charset="0"/>
              </a:rPr>
              <a:t>Choosing and Ordaining Ministers</a:t>
            </a:r>
          </a:p>
          <a:p>
            <a:r>
              <a:rPr lang="en-US" sz="2400" dirty="0" smtClean="0">
                <a:latin typeface="Arial" pitchFamily="34" charset="0"/>
                <a:cs typeface="Arial" pitchFamily="34" charset="0"/>
              </a:rPr>
              <a:t>Ye have not chosen me, but I have</a:t>
            </a:r>
            <a:r>
              <a:rPr lang="en-US" sz="2400" b="1" dirty="0" smtClean="0">
                <a:solidFill>
                  <a:srgbClr val="FF0000"/>
                </a:solidFill>
                <a:latin typeface="Arial" pitchFamily="34" charset="0"/>
                <a:cs typeface="Arial" pitchFamily="34" charset="0"/>
              </a:rPr>
              <a:t> chosen you, </a:t>
            </a:r>
            <a:r>
              <a:rPr lang="en-US" sz="2400" b="1" i="1" dirty="0" smtClean="0">
                <a:solidFill>
                  <a:srgbClr val="FF0000"/>
                </a:solidFill>
                <a:latin typeface="Arial" pitchFamily="34" charset="0"/>
                <a:cs typeface="Arial" pitchFamily="34" charset="0"/>
              </a:rPr>
              <a:t>and</a:t>
            </a:r>
            <a:r>
              <a:rPr lang="en-US" sz="2400" b="1" dirty="0" smtClean="0">
                <a:solidFill>
                  <a:srgbClr val="FF0000"/>
                </a:solidFill>
                <a:latin typeface="Arial" pitchFamily="34" charset="0"/>
                <a:cs typeface="Arial" pitchFamily="34" charset="0"/>
              </a:rPr>
              <a:t> ordained you</a:t>
            </a:r>
            <a:r>
              <a:rPr lang="en-US" sz="2400" dirty="0" smtClean="0">
                <a:latin typeface="Arial" pitchFamily="34" charset="0"/>
                <a:cs typeface="Arial" pitchFamily="34" charset="0"/>
              </a:rPr>
              <a:t>, that ye should go and bring forth fruit, and that your fruit should remain.				John 15:16</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Robert\Dropbox\CHURCH\Go Ye and Teach\PICTURES\Heinrich Hofmann - German - died 1911\Jesus - Hofmann 2.jpg"/>
          <p:cNvPicPr>
            <a:picLocks noChangeAspect="1" noChangeArrowheads="1"/>
          </p:cNvPicPr>
          <p:nvPr/>
        </p:nvPicPr>
        <p:blipFill>
          <a:blip r:embed="rId3" cstate="print"/>
          <a:srcRect/>
          <a:stretch>
            <a:fillRect/>
          </a:stretch>
        </p:blipFill>
        <p:spPr bwMode="auto">
          <a:xfrm>
            <a:off x="2057400" y="0"/>
            <a:ext cx="5129784" cy="6858000"/>
          </a:xfrm>
          <a:prstGeom prst="rect">
            <a:avLst/>
          </a:prstGeom>
          <a:noFill/>
        </p:spPr>
      </p:pic>
      <p:sp>
        <p:nvSpPr>
          <p:cNvPr id="3" name="Slide Number Placeholder 2"/>
          <p:cNvSpPr>
            <a:spLocks noGrp="1"/>
          </p:cNvSpPr>
          <p:nvPr>
            <p:ph type="sldNum" sz="quarter" idx="12"/>
          </p:nvPr>
        </p:nvSpPr>
        <p:spPr/>
        <p:txBody>
          <a:bodyPr/>
          <a:lstStyle/>
          <a:p>
            <a:fld id="{692940C3-4993-4EE3-B5C7-FE4DE6A32C3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20</a:t>
            </a:fld>
            <a:endParaRPr lang="en-US"/>
          </a:p>
        </p:txBody>
      </p:sp>
      <p:sp>
        <p:nvSpPr>
          <p:cNvPr id="4" name="TextBox 3"/>
          <p:cNvSpPr txBox="1"/>
          <p:nvPr/>
        </p:nvSpPr>
        <p:spPr>
          <a:xfrm>
            <a:off x="228600" y="1905000"/>
            <a:ext cx="8610600" cy="2585323"/>
          </a:xfrm>
          <a:prstGeom prst="rect">
            <a:avLst/>
          </a:prstGeom>
          <a:noFill/>
        </p:spPr>
        <p:txBody>
          <a:bodyPr wrap="square" rtlCol="0">
            <a:spAutoFit/>
          </a:bodyPr>
          <a:lstStyle/>
          <a:p>
            <a:pPr algn="ctr"/>
            <a:r>
              <a:rPr lang="en-US" sz="2400" b="1" dirty="0" smtClean="0">
                <a:latin typeface="Arial" charset="0"/>
                <a:cs typeface="Arial" charset="0"/>
              </a:rPr>
              <a:t>Jesus Empowered Twelve Apostles</a:t>
            </a:r>
          </a:p>
          <a:p>
            <a:pPr algn="ctr"/>
            <a:endParaRPr lang="en-US" sz="2400" b="1" dirty="0" smtClean="0">
              <a:latin typeface="Arial" charset="0"/>
              <a:cs typeface="Arial" charset="0"/>
            </a:endParaRPr>
          </a:p>
          <a:p>
            <a:r>
              <a:rPr lang="en-US" sz="2400" dirty="0" smtClean="0">
                <a:latin typeface="Arial" charset="0"/>
                <a:cs typeface="Arial" charset="0"/>
              </a:rPr>
              <a:t>And when he had called unto him his </a:t>
            </a:r>
            <a:r>
              <a:rPr lang="en-US" sz="2400" b="1" dirty="0" smtClean="0">
                <a:solidFill>
                  <a:schemeClr val="accent2"/>
                </a:solidFill>
                <a:latin typeface="Arial" charset="0"/>
                <a:cs typeface="Arial" charset="0"/>
              </a:rPr>
              <a:t>twelve</a:t>
            </a:r>
            <a:r>
              <a:rPr lang="en-US" sz="2400" dirty="0" smtClean="0">
                <a:solidFill>
                  <a:schemeClr val="accent2"/>
                </a:solidFill>
                <a:latin typeface="Arial" charset="0"/>
                <a:cs typeface="Arial" charset="0"/>
              </a:rPr>
              <a:t> </a:t>
            </a:r>
            <a:r>
              <a:rPr lang="en-US" sz="2400" b="1" dirty="0" smtClean="0">
                <a:solidFill>
                  <a:schemeClr val="accent2"/>
                </a:solidFill>
                <a:latin typeface="Arial" charset="0"/>
                <a:cs typeface="Arial" charset="0"/>
              </a:rPr>
              <a:t>disciples</a:t>
            </a:r>
            <a:r>
              <a:rPr lang="en-US" sz="2400" dirty="0" smtClean="0">
                <a:latin typeface="Arial" charset="0"/>
                <a:cs typeface="Arial" charset="0"/>
              </a:rPr>
              <a:t>, he </a:t>
            </a:r>
            <a:r>
              <a:rPr lang="en-US" sz="2400" b="1" dirty="0" smtClean="0">
                <a:solidFill>
                  <a:schemeClr val="accent2"/>
                </a:solidFill>
                <a:latin typeface="Arial" charset="0"/>
                <a:cs typeface="Arial" charset="0"/>
              </a:rPr>
              <a:t>gave them power</a:t>
            </a:r>
            <a:r>
              <a:rPr lang="en-US" sz="2400" dirty="0" smtClean="0">
                <a:solidFill>
                  <a:schemeClr val="accent2"/>
                </a:solidFill>
                <a:latin typeface="Arial" charset="0"/>
                <a:cs typeface="Arial" charset="0"/>
              </a:rPr>
              <a:t> </a:t>
            </a:r>
            <a:r>
              <a:rPr lang="en-US" sz="2400" dirty="0" smtClean="0">
                <a:latin typeface="Arial" charset="0"/>
                <a:cs typeface="Arial" charset="0"/>
              </a:rPr>
              <a:t>against unclean spirits, to cast them out, and to heal all manner of sickness and all manner of disease.   						Matthew 10:1</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2940C3-4993-4EE3-B5C7-FE4DE6A32C34}" type="slidenum">
              <a:rPr lang="en-US" smtClean="0"/>
              <a:pPr/>
              <a:t>21</a:t>
            </a:fld>
            <a:endParaRPr lang="en-US"/>
          </a:p>
        </p:txBody>
      </p:sp>
      <p:sp>
        <p:nvSpPr>
          <p:cNvPr id="121858" name="AutoShape 2" descr="data:image/jpeg;base64,/9j/4AAQSkZJRgABAQAAAQABAAD/2wCEAAkGBhMSERQUExQWFRQUGBgaGRgXFxkeHBgdGRgXGBkfGBgYHCYgGyAjGRwXHy8gJCgpLSwsGB4xNTAqNSYrLCkBCQoKDgwOGg8PGiwkHyQsKiwsLywsKSwvLCwsLCwsLCwsLCwsLCksLCwsLCwsLCwsLCwsLCwsLCwsLCwsLCwsLP/AABEIAJgBCgMBIgACEQEDEQH/xAAbAAACAwEBAQAAAAAAAAAAAAAEBQADBgIBB//EAEQQAAIBAgQDBgMFBgMHBAMAAAECEQMhAAQSMQVBUQYTImFxkTKBoRQjQrHBM1JictHwFaLhB0OCk7LC8RZTY5Ik0uL/xAAZAQADAQEBAAAAAAAAAAAAAAABAgMABAX/xAAvEQACAgEDAgQFAwUBAAAAAAAAAQIRIQMSMUFREyJhkQRxgaHwI7HBMkLR4fFD/9oADAMBAAIRAxEAPwDT0tMWiPKD+WOmQf2MZivQS2mD5gAe8Rgc8SqJs7C+wIj674nHXiyz+Hl0NhTpjkPpjrux0+mM9l+0piHCE+RI97YY0uNo0WUz0cfqIxbxIEXpzXQO0Y97vyX2wJU4wg5GOqkGPWDjwcdo9SPUHDKUX1BtfYNFLyHtiFB5fT+mBU4zRJgVASOV/wCmO14tSmNY9JP1G8YOBQlV8x/fyx7pH9jHlPMKRIgjyv8AUY6Wqvlg0a0QUwcWBT/5x6pjacQ1I/8AONtNZxBx4x+eOvtXQE/LHvet0PzH+uNRlIqVf7nHd8d963X8sVVuJKnxN6Dc+2A6XISwU/T3xO58j5XwH/jqf/J/yz/S+K//AFJR5ioPPu3/AEGMtjDUg9fTHqk4EHaTLEXcgeauB9RgqjnqLjUlRGB2IYX+uHURW2eRiTgkKvP3vjxkQ88DaLYGb4qdL2UfMYteiZ2Plj0028vfC7AbrB1pxyA9MSbf6YvWiT/pjpqNr4Hh10MmB1KcjaMVDK4O7odMe93HLDJMDQEcuOpxy9Dpg9kxUQvTBcQUgI0zMf37Y6p0rX352wWAMSB54XYhrB+56Ae2Ovs/mPY4IQLjrw9PpgbEG2ZF1pEXQkfzT+mB2bLrJKADrp1e84ZHLLGxE+n+mKWywiCoYfxCP0x5ifZ49j12+6KKK0nE07+iCMENww2Ggm4uAAPUdfTHp4YkWQAfw7fPTig8DTmGNx+IkCOlxGKLHcnJ2izM06dMGcwtOdtTMsweeqx98E5XIK6yKoIPNZj5Ai/rhX/h2hi6u9pibx6CJwXTy72LO3ss8uh88GTUUm0TqT6l9Hs6urxMYJEkWtHIkXvgLMdnqgGoNAsBDAkyd1Ivt54sq8PJN61TTzEH5QdVsc5bgapAQOQfxCbfXDrWSE2SfUCq8IzdJg2twT4gy6vLmJB+eHY4xmqSzVopUWA2oEqYPNhsDOBamUYky1YERfvGtfkZ/THK1KwEd6zLtpbQ0XtMibYrHXtCvTGGX7e0La1dDzEAx8+eC6PaWjUk0xJ8/wCn9MZLiIIJHd0qexJUKQZvOkkm9rDCNqMNOqOdl0tNtrYs3aw/5JrTV8H008Xqcgo/4T/XA1Ti1Tr7AD84xjMh2iq07SKq7jVM+4ONBwzivfJqKaTtG4PWCb/3zxyai14q27RWKhZ6eJO7x3sAGPE4v6acHU6MCzAyd5n6zGFhq0zIKkcrx+uC8lxOlTgd9YXCkKQPp+uEdz5sdpLgNSi0bTPMwP1xz9hqTIYe5/7d/rggZwVUlLjlDR6yRP1wmr5fMgnQG5xLAj6xOJqPmr9zLgtz66T40J81LMPmNx7YFWnRb8PrAv7GMHZbMVRHeUmDfvKJUxufCZXA+ceiT4tQbmbj9LYosOnf0ZqtFtPKyIBqiP8A5HX8jgmglRL97U+bBh9RgXIEm9FkqKNxUkx6MBb5zgmrxArAelY/+3qb6Rjed4ixGu4TSz1WRDA/zKB/03xw/HnEyq8/3h+ePaGdpEwI1Rs0jpyYbYtrZMG4UQBMgxHWbfp88Fak+ouxAWZ45mPwKnqQx9uuBKfHc0d4HmEI/wC04Lzbou63PUmffAK5kEwsX5KWJ9sU8eVBjpRDaPE6hF2HrDfqBggZ57bH0mMUZDh+q/wx5Cfc4OTh632j+LnhVObymCah2Kn4uwF0keRI/PEHHaRHi1L6rt/XEqaFkalB5i0+2F9XMIJIAt/ewGHWu+HkC0lLNDSjxKhU+CqhPSYPsYwRI6+W+MfxGqW2SZFoXV9SbeuB8txCtTtJHkw1fni0ZuXQz0PU3IqJtqH9+mJqXrjK0ePMP2m3VdvY7emDBx2n1P8A9Ricp6i/tCtBdwFqdRGI7uorHcSTsJ+G/LpgOtxRlt4yJ2UH8v1xoKnHGm1Eg85ED1kWNseLxNTUB7qqHURJTVIiLEmOkdMc0Ir5nTKb7GeocWdTDF2AJnUokee0kYvTtAwcL+E7tDCCTAHQ4fZ2sG3y7svxCVWS0zeTzuMVvXpGXdaqnYoUYCeRhdrQJmLYvh9MkrwdZMAL4jc8wT+WCKZT1/4f1xnM4GmU1lbx4Gt0kHnhfmM61OTqBvFhuT1Fo+eJPQlNtsdTSRtjQJOoRH8v6zGIr6QYgf35YwdLjrMBuCRtzvtGDsvn6y+K5AmbAnrsRgv4VpYYviJ8mwpVVJkuPlMjEfKI97SZvH64zDcWqDxB0iOaLb1tip+PV5JDDlsQB7XjGj8PLuJKcR1W7Gq9w7fKMUr2Gpjd6hnoR+QwFlON5tzCtPQAAz7gYZVKfECk+FZ5MQGPSw69cVrVjjchbiy2n2epLAVFtzZSTb/W+Ks1la5aABAjwrBmNxFj7YXvmM2izUAI2gMsDcX0nBdGrmYGlCQeWpCPle5xnBvLkmMnQs4hlXDCVA6ggqZHQMP7nC/NofiiAPQ2/LGxZswQUNM+UKL2tMbXm4wDmMk/Ol/kI+nmcFScXyg2ngQ5F2jVSdkb+EdPTBydocwsRUBA3lfzxWco4MsrIJJ5D5RuDjkcGqufCBEblt59JBwZON28mSxga0O18j7ymOUlLc+YODBn8vVEl5+aiPciPrjIZ3JNTMPy3idNvOMcU6BK2ki+1xv1wj0NOWYuhlJo2dHgyMwNJHD/AIXgRPmdo+eLMzlcy6kTpUWuSvltqg36Yw9PUnwsyz5aRPrOGeU4xmqSltcHeNSup95MfPDPS9RcvgKr9m66nXTk6TchgdJFjadsOcnSziEU6qqV5Orc7QIXe58h1wtHbHWQaiDxQZpkiLAfCbHbbDin2qp1PCxUBxDF1F4sJMmLRhnHHmRJ7gZqILeMH4iDBGqRIIibnBdJaSghBGryuTzub26YlOtl1ZwlSkDpGktBh5G5APh8pwU0ug0DToPh8B0T1S4sTzkbCcRl8MqqLobxX1OcsvhkG52BkD5TzxVXnZQQOu8RfbffFiprB0lC0Q3d/vCNpPQR6nAeZRgt0YPqgIFYk/CZABPng+FKqApK7B3yrmbGPX9cCilHMt1gMxMeewwTWzGkxYCAfFAvEQwncHlviOrMw1MxWNgsT88DZtZeMrQActqJnUi/xMG9lEkfMnFJyMfCSR5wv5mcPkMC4UdJIGBszmjPhZB8p+uN4klwiiiKWVgL03jyUN9BjzT5VP8Ak/8A84NNQydTg+UD9McaV/v/AM4fxPT89htpzxDibIPAoGxk6RY7iDuD5Y44ZxQyZKgHpfTA59TgPMZdY0sgHU2nyi9sUZekw8NKIUc3EwATcciL+owVBONUc95NEuaLX8JWYJJP06zbFNPOttMTO/L0P9jCgZp1JlSQdtM6T1ItB+WKqGcquzygAAABvJ3NmuPK/OMF6OMYQ3iJcjd80CSJg7i/TkT+uAMxX1OQCAVA1X5HrNiPP6YsyvDGrwEuIBLEFdPy5jl+WG47FamE7c2W56eEt898FJIjKblwJKGXloCPUYwdKKTO3WN774bUuzlRh96yUrzpA1Gw5nYdPLDSvoy6olJYQECSZJ8ukm84V9qgERWBKl7gM3xbmwO20dJ54PiNvBKgDOZHLiQtRtQPw2K+ZO3KcDUsirMZdFEKS0GfkD8sDZCj4iCTYGIHKL2FtXOcEqq89JZIkaHPyO1/S2KtbeoayajJU1CDuzRYQN7Exa52OPKrEXbL+hB1r84FuUWjCDKDUw0VlAkjTpeD1BVlXbyxsMlw6lSAqgjXGqIduRCnQvKQd4G02xw7KdXfuXbxbFvaDiqZYU6elDXZQX1VNNOiG2DaASSbxysemFyZ3TRFRKgVXAbuiNpubjbeZthZxPgNdalWquZeo9RyaobLsutQZIBPhHgBBmFibjDQ1g1OmW0KWWGDNpIdCVcWFwDEHoRijjtXGAKpF+RzQqhgCZXcap35yCD9Tgo5fTu1UjotR49j/XGaXVRcshWTyUhh7Rhpk+P03JDpqgxJ5cj9cNKE07jmJqRdUz1GlOoQeky3zMknHuXzKVbrTc+eltPzO2D6dZIGhKfiuDG/zOKs0czHhKk/zrb0m2INQk+z+dFLkiwZRv3Uj5x/T3xRmeEq9m0DrBMR53jHFJ65tUzCqegv+QjHTQPjzDf8sAfVdsZRp4l7WzOXoDN2YoqCGrAAxcsPzJJ9sUDh2UWQMwhB3vizN5ZGB1RU81qLPsBgNctQuF1KRfxAt/0/nBx0QfRt+yEa7UWf4Fl3+F6behE/TA2Z7PDwrc8hAYx6mbDEy2VpM0Blby7tgPk2DGoqojRVE+Zj25Yrup1f2FrqLKfBNEnVt1G0XtipnqrISo0eX+mCM1UUqY1g3E96sfMEzHXHtMJoSWibR3jBZH8Sk+xxTa+WJaOMo03rE0xzYA3jywyylOkyEJXDk/v69hyHTAH2RAZNMk9GYmOm04Iq5VahvMdAYv5Xtic4u8WGKTDuIZN3UAVKa7fCrNt0v9cKqCVUOjUW8nEr6xdh74uy9GolgxKjkb/WMVFajGzwQCxs0gC5NiARhEmrTVoosdQheKILVF0Qfiiw9ZEjDDKZmnUEpUDjoN/mIBHtgSlle8Ed6jdNKhp/zE++B6fZc69QcqeqqAY9QcTa03zj3/0U3SGyC/wg/wB9Jnpi3uP4v8q//rjzL5FR8VRjyu/P19OuCv8AC1/ff3GOdyrqNuQFXpAkr40I/iUrHWWOxwHWyxJlWV45dPSd8MDkL6nkkxdrbdBHrhfnc0UfRITnKkEwZjxDnbbDaUnxH7mrudZKnTckOhBsDuCY3ttgXiPAAg1oZ32M2nmpvt6jBtat3ihjPh2LXJ2mcUZSjUqT3dMuBc6UuPmJtI2OKrcsr2FaTWQfLcRrJTAB1gGwKX3m8b/PB1Htm4J10yBP4T0M3EQJxXm6tSi8VaZHqFNo3BB2+eFy5em5Ylha4Yzt6j/XFIq7tfjJSjSNTR7UZdyIXSSOY2J+gjefbfHfGqPeMi1B4CPC6brI5g78/K+MYOGaWswad4IYGbC8wJ/TGr4GhWk7KrMVkggteLcrCYMbm0xGBPbFqhYxbViHiHZ2oj6kBIuVZRbcQCAJT0wNk+MMnhYneb3A9BuMOqnbhW0yjMIkOp0iDYhgLagbdMAZynlnGunKzuGmOpH8JB84OLRe9eZYEacWEU8z36kKQXWLNPPmDzvjZ5aiaVAhG8VN9J5XVKYgTuJDGfPHzvgGVJzNHYLrEyR8KkMSJ3EA4+kZHMatZuqB2ZjJDM9T7zSp5BU0yQRc8sK9NRdI0pNi+vXqurfd0qjRdWpVYMyN2RlvfrOEebovJNU3YhoCAAFgLbWuttid+mDs/kR99XeqtNadNSWFJHGolgVUVJLQbTMkzhfxKrSytILVrJUao5PeoxtqgS9MWINySot7YSdVkOmneBfWDaguliWIAlwBJI/dWdp+uKqvZ2oVp90O9LEz3YMqZZjduUXDCx8sF5PN09ep0AqMdKalKghLP8JALEnTJ20lec4Mr953TFKLhA6d2gG6LpUwJm7FombXwVNwSaRRxt7bFWUymaViihm0i4EEfLVz39YsMWPnX27sahaSwH0jDFEqVKFNdUsbgMSGkAEC4gkQ5BJHMC2D1Qh9YE6rhyBFQGIYNsZjffaYNhGerF5lEanHCYkr8OquvwgelRZ+sHHVFa6wBScgDaVa/wBSMPa1UtYKhPKJY+y/rganlK0QwpN5sQpif4J288MsrhUBsUtn66WFEoWN4p3jzAxV9pzLGAtU3MtpBHyBFsOW4ApgglT1V9vQnBmXpqijU+vza594GC5qKtJAFtDLWXvKFZ2Pl+QBtjrMcPQ70ay9ZkAe5tinOcXd3KhCqKCdRJ0+WoqJg9JwFUWqVstINN/uiV5TBY3sd8BXzf3M2erwmgJvoaf94ZIA6KBvPrjj/CEaTq1cjLKJ9Zk4GDOhjwMSYNMGSZ2gJt74My9LNKxFJUFrio5ZhP8AMY8oGLOT6v7iLARQ4KoIOqCNyHQWG15xXXytFSSKqL10tIn0EiTtfFR4PmnacwYprcxpAIE/u/rgoGkF+7FN4HIrBjYeZ54VyrqOlfIK+dplgBWBkEibm3SwwJxCkVpOEFUlyDISFgHYk3Aa8nbFFRJU2YSYCqywLXBDDwnDXgisiCCT1BU+kDlGKN0jJWzL0w0HwkSIA+fInznDJOKtAk7Aj7zYEdDvM40efdgshFY8wQG+WFFMEEh6FNieliJ21Ly6WwFqRa4DTQNlePOP93TkcxYGOnObz745PHVN4e/8b/0wzWlQLhTTKzJlWMCIsZFt8WHhuU/df2b+mJSeneUOkzjP8RqPanYH8TC/P2wkAOsyS7A9ZFrkScWK41GSwtblih87BkUqgQE+KQBPmJ+uH0oKEaf59R5POBojI4MESfwiZHXlgt80Up0l2ALuWFUgmYUQg8JjTHi6E7b5f7YyEkSJB8U2EjmcNeD8NzGfRSaRFFVY69WkM5K2k3iwnSPXfDakGo2mT3K8hHE+Ld9RpM7AVAHuAOoAPzE+3ngLheQqVASTAMxIn5wDb1xox2SpwXquAlgSNQBAjZVMm+2re3hwDmeH0stDUmZlO6MGBgTLJKrq9N/LA3VDy8k1TlXQXVOH1Eh2ZTB+FYIO1xaReMNaVWjSUBw1KIL/AHrrAJDrpgwSTaQNreWKqGYdlNQpqWJCmZeQYbSonTYxOkNBvbAub4upKM9MFlYtJ7sFTEDSksSAQBaOWIT106Ulk6dPQk7ceCl8t9zTqD9m+tjFgup2JBsRImb9cc0q+pfA50KPFG9uQEXt0xbwfidOjTWiXZQviIZJlbkodEqdVxfYne2La3DTVNL7GtTSD96tLU2mWh1UkxqCwd7ahPLDaWqmsITW0pQdvqWdnq5NUMutgA/xSAPCeo6fnjWVOI93l3dW1BC8KqxGr8RP4jG3znbCXtBlTRdHooWSB4ZJdY+ItYtpItJ3MjBfeK9PNZdVjTUkSu6XC+R8TR7Yruvk45rqhPxvPio1M0nBoaVIDSGY0jVZFCG4M+Iz1HlhR2b7Prm6rgUtjC1iCYAMAgaxrm0CDJ8gYA7Th6bFSF+68QawJlU5btew2+px9D/2cKBl6REk1QahJiSA2lRHK0wOUnffFJQqFv6GU6eAR+wVWjVDVMwjZcWGpJuwCgViu02AYAqSBMEjDTiZrZVFGgVVsrKoP7PSUYpzGkafOPQnHXaHtnTolqNIJWqEaXDXVQx0w8bm/wAOPOz3GhVyzpWaamX8StF2SDFuYiUP/D1xOcHiQyleOxn++PdmkjzrhstW5MywUVuS1FYBCp3vhxQWgmSdlgJ+2EkwNahovtHwD+UA4RngtLN02qZGqFVjek5ChmG5k/CwkC8EelsD0KVSjTWlWMZZQRVDqNa6XLBLeGoHY6VizBhNpxGqtNcnQ6klTGmV49ly2nUxInZT+Zti6p2ioWksQeYA0+487YU5fsdma4FWrWTW51kqCbNcTEC3QWG3LFj9jaoN8yjcyO7a9o6lZ+eFWnCsSFk32D8vxBKpd073TRA1gkBbmBIIN52AxTU43UKB+6FNW1BSfFOmJgE/3ywqWj9yUTxtI2PxEvpW/qR6fLGy432bSrlMvRWzIqFWsDJ0qRAi1yT8sZaak3nj87DTWyr6mbo58OpJqtIEkBVt8geWPUyaOofU59R9DG3yx0/+z+sZHfUwptYRI9Qb4u/9D5jSFNUMBsGJj2uDhnh4f2/0LafQHGao0QAYU/i0iefM74sp8V1MNJdU0zIt6STjrL9gK9tTod7BWNvWRjt+x1USSyd2qsdIBM+EtYG02A354O1Xy7An3BM3l6zhNNeoUEkgkyZPMzB5D3wBVqsilFHdSZ/DD+WkRE+eHuZ7NZkMAtZLKpJg6SWkkCxttv58gMLq3Y2sxlu5J/eLMJ6AgCI+WBBSvzM0q/tKxXSoqyzCIgFLgi0iLkT1PLHrZqDrLyRy0sI89yP0wRW7JZn8L0zIuJYeVpGK6nZPOyQO7jkC5P8A24fHcysE4fxFGZg1X4rAFmG5sI2m2LUzCIyqwZgswZnSP4pNxJIHTAv/AKMzanUvdqdokn5jwwDgmh2QzR1a3Rte4bVfz1BRgNxbwxluS4Oc1nEFVBDDUd9Jgno2mbfTBrZoz+0jFWT7M5inSKCrTAJJDA1GIuLAkRA6YOXg2agfe0T59298RcG8WMpowBzFVav4jSYc4uDud53x4c2jo6Lq8V46X3uYBgHDTs7kssW+9uFqU1MaiIaZIF7FgATyBOBOJ9mKjV3WjTYgVGgrYAAnSZMAja/ntjtU07VE3aGXY3spUrVaLVEYZUP4idiQGfTE3khQTysOeNdxztV3dd6dCKveaSqLFql1YQLeLwNyAM497TI9LLZTLU5lacsRMzo8urNAx7nOH08tl0qUyiVE1F2kSqkaHjm5AaYFzDG1sSm3IVNWNqGYYU1LqDWK+FQ0CVH3jauSqfDq82jfGW4lX1ui1no0hUfSHQNrLTEU1MhzqIEkhRMzuMedo6tPL0qlSm1WrVqUadOC0g+MahTAHhB9vnOF2W4ic3kqg16quTKlfDDNTJ1LZQAChBB8188aqFjl2G1clX+20stUNIU6qVGosQXjQPhiQVmIm0nkcY/jfFakhHNIwzLCgkyGIMCZ8wRjadpeKKa2SzSfgTUxUgwGqLI/yP8AXCduEoMxmZUaxmqknys6AfInbHNqeHB7qs7dJ6slssV9leIDvqv2wFqVCk1QpsSUKwG9Z2xrOxat9krV11LUqmvVMKGZQpA+6QkCTRaByOhTeMZHLhPtWYFS1OtQqpJ5kU5F+uvTHnGG9LhGYzE5nLv4e5FNKYZg7rTUK8EWEsHUdY5Yvp1tTSObV3bqk7+Y97P8WapU0jXqqqalLvW8bEHTWpswFzCAgAQCB1GHqBHqhYYASzA21ERAMfhBMk2sp5kYxXCHY90SDro1tRI3R1FibfDWphZIsHp8tRA1WVztNSyuNPfgAAPGq+pgzH4J/eEid+uGniSIWZvtR2TXM5qk+t1WsHBNiCKSqQQp21E7DlHPAS9sRlaQytAlaoAp94TJRVLnyMx6Xi43xsM7V7zPZddBRVpVCFIFiVjkTzUx5AnHyzi+TjiFUN4VkMfQgH8wf7tjp0VeGLLCHCZYUkENqcsSW3BKyD4trE/VRhtwPOGmxKeJAVmT8SOp1hCd55AWlRtbCejSqZlqdNRYlFAvAlgBMDaTJ6xjXca7Kd2tEUVBENJJgl1flYiYIAFrR54PxL8tR5sp8KlvufFMoGQbJFq+TqB8t4WekxJBDBWNQG5BIiRyOKu20VmZBdajZNheFIqqy29G0GeU4FyHEvsudenWQ/ZmHdVCJZRAYXAE8yvpHzHy1Fqy5Wgjg9yxUuxgFKVYmnDn99NMfy8scUuC68r7/l/wbMVnWLhoAsUN4EWAWOXXF3+LMtyqhYBE+fVTce1seZfsrWJLMyUlNyUDH0Jnwk/LlzjFec4bSpAo71qhG7atIvtBBkfIe+OR70rlj6knJiTN5haeZ+0eHSzA2HhBAhjGwvBmeQ54Mzva0fdlVGpZJGqYBYMApHlG/MROKn4hl1FqanZZqZhTv5XkfLHVbtktOVchJ2BYEMB+6WGkr8xi2mlxdhlqXyH0+0pYD7sxaTcD/h1KCfbF9LtHTMC4J2BtMb3Iwpy+cFQF6SUatidIhDPOCIB98MOCd07l6uXFBqRW7s3iZjCwJiwv7euBUm6BubygjtHXqJlO8AalqK3sCV1SVFragCSeSrH4owFwviq1KMOquslQVkqY6xc8hMmeuNDU4tTiTUEED4EZokSLSSAbb7zjP9ps/RWglaksMpZApXSXiSStPSdmaSWgwMVnCSXl5AtS8MJyJphnCaVubamuRubt+8SPLFOZ7QrTJDuLlQAfxEkeFQ251GItN+mE32hqQArKAY1lWJCIrHwjwmSzXY3hQRz2VZPNPWr1Kiqpp0obTbrCKrzIJJM+Q574hbur+50R0/Lukvkbh804EAkSQLifM+wnF1TNny9jHzvjDP2prgD7o2mwYNvaTMdG58xhpw3tMGjvNQ/lIPurbfXDbdRIjvRojnCfwj/7f6Y870xJDb+X5j+mAl4gDEOjeRBVr7RG52G+J/iqj41ZZmJUz52jr0nl1wLl1GuL6ivtBmq5r5dadNmoo51kSsrKgSJlry0X9L2bBx1b/MPppti6hW17A36owPPkwxdHl9P9MLqajfQaMUkLaVGBAU/Mgf8ATGLQPwoiKTYGedtzgJ81UkAWnnA6cxeBbfFPe1Q3ic6egAJiBsIgfP3xGEneWLIN4xUBZm1snd0yq+EyAGVecDxaTYcvXCjNcIBL6wKnedywLiNFNkaYWSJLKb+QxdxXNJV8AYy/dBy0gABrkTuY8Mi1t8M8wVrZlIZdAUs4B/DSfwAdPjI9Bj0Xhoim6YirK1KiqeE6VVWcoBUGlipZjJiRIG209cI+ynCXGdztDXFRqThZ2fUQVPyBU/M40WdpM9Qv/wC4SjbfEC7p621p8xjJ8f1ZHOU6lIBCQo0/ulTDC52KtHS+Ml7jOV0e5XKVP8GzTGfu6qqAfwhbP/nf6nDbjGWqLWquly60KhGrSSXoBWi3Jla+NJTFGrw6qoiMz9pgLzd3ci3WQpvz9cK6L95TylZgGNTLKPRqbMjAxv8AEbbCcR+Iltg5ItoW5qJh+LUCuWpuZ1d7mASd/CaBH0M4cdkaGdarl+7qsKRZTpLQF7wlm8I+Lwib9cecaQVOHFudPM1FbymmE/NVxrP9ntaVpMKcBgx66Qqqi/Rfriu/yp96Ea8z9L/c1Wa4cFNkUqBZQviLXmSYW58sY3jfZ3Nu4anooBBJU6nYFhDMx0iTFgFEDGk4hkMxqZ0q0yDJZSrKY5wZIb2xmeNfb4I1HS22hFXSI8NwBz579cc257nSoG3Arzi5xMzTqSzd0BTQqdEAo/QmLkWi9vXGZ4/miK76xpJG+rVqkzJNxvNvKMaTM8BztanLllsCCzMI5/hBAPKT6HAnaXsyvdCoah1KOSre0ySsbxa15x0aWvsaTElFvkddmu1OSo01Iq1NcKSvck6mXS0BtJmGsFBiduRxq+D9qkzi6aKOGRiB3sKKgK6iBuwI3GqNhfHxPhmeejURkBlLi11NpIUdbyOgPljbZ/tHRotFJ/FXbvzUA/ZsQARBsQYI+Z9cX1OXtNFWNOO5krV0NlUpGpIp1DSdTrJg6naVDGJBCxLL54TU+I06itbxbaZWdQ1BhEg3YTtF/I4Bzn+0rMmloYIQQQWlvGDyZTI28jEWwBw6gHXWyUQHJEtMgGdmH7NgLD97EZYiUS34HWV4/UUalcrBAP3kwB5ja9rgj3wxpdvjSM1CCNgHUGb38VMaT/NJjGePCUQaQGLkEBgCNQE3I5H1wtbKVHOlzOkCBG45m23qcLGSb9Bno1k+kZDtJlc8xphADF1hTba40ifc4WcS7IZUsO6rJTafhZagE22lY9jjGZI1ErHZGVdSEW2ZYuN+e/nONxkM5TzlEP8ACTZheQ3P+oP9MTncJbo8fX/hoq1yA5HsPm6NQslakFkkKHsfVec4eUuKd0Vo5gEtWhUIWQAXKkGdp0vBvYEWtgLhuVQPoUgMYUAswJOwkEAXkYccU4etStTCopWm6qrTdAgUgjrNx/xYMJOcm2RmksDDK5gKXJvebC5hRaB5hsLs3mAKYmfGWC2NyGhzPIDxfnyGG2Qohyw/eAIM7EGRB5bnC3tHPdd2zRURqrTFogATNiGYk22v54abajaFhFOSTE+QyJzlXu2qNLliXJAJ0QN4NgTERf5Yg4EuUrvSoEuCg1KSWLTIVkECPF1Ppj3sPSIzlXeEQt6z4t+clZnyxzxpz9ry7hvgy76jYySVCA8/iuDywI7dlo6tVyWo4fY9HDazjvKVFirQZLoCYEHwyREg4CzOSqf7zLVEjnpEfT+mNG9GrTUaDrgQFVl5WwmfP5rWJo1rGZQwfQ7/ANMKtrzx9SG+XYVC2oBmiIEBgR788D0e0VWi/hrlvJvCIFjf2F+gxqRxGu6fCJ/dzCj8wIn1wJmcnmGp+Okobm1E2PTxA2sekTjKXqUSvoFUeNPXpqaD0+8g6keWcx+JQWhgPITgA8QPOtWnnCQJ5wNNscLxypSEDLM+k7ugcg/zlr9R6bYpPbnM9Mz7L+WnFOSdehoaWQqOLsR6C35D9cEZXgUEaiWE89XsIgR6484r2kK1Sq6dIFnWSD9LHr+ZwHn+InQH76r3n4URSEAPNwTf+7Y5VKMXSG8O+R6aFJJlVmDANi3KFnfpbqcK6vDe4ooB+0fvA5GwZ01hQeg0AfI4z+W4/WGbp94yskgMYi+0zyIBPvhzxziTVMummNTVNRj+ZVt6ho+eOmMrRNxp0AVc7GUsfGHLIx5GkQ6zO+xHzxk+01Y5spVZtCPVQSR8IrXJ/lFhPOMbvI5EOrqQT3YIDee1Ux6+AfynGP4lkj3dbL8wulfNf2lP2UsvyGOhcgStDbs4TRr5zJRp7l9VMb+CY+oKt88XZQBFakCD9nzVZAOi1AKig/8AEH9sKs3xYJmsjmx8Gao06VX1ARGPqJX2wXQrEZrO02Fy9GqPkSjfSpjj143pyXzOrQf6ifyBaOVNTK8VpKRqp1e8Ueg1m2wnQcarsbk0y9CjVWo7aqI0q0FYdQbehkX6YzHZRwc7xCjsKqEj1Umfo7e2HnZSv/8AhUqNS7UGrUmUfFKVF0wOZMgD1w3/AJJ+iIzbU5V3f7mmy/aMiftAF7jQVv8AJiP7OPcvxl6zkUVAAAlnssmLBwTflAnzjC7M8TyeXZmaiRWgQlcSUkWF7DkSROBsl2tZS2ugXosSWqUaZ8EmJhAQb33B532wkZ52t+3+TLTlVtjKqaiV0+0aUB1EBHJ1DYKSBBBO46YB4nxpadRkoBFUEaqemdREaYESsRyMRNpwo7Qdq6EKWC1SHI0MSoIAE3HwnYjzEYF4fAqM7q9TwK0q8lWsCoUmdmPlAwywmNsOuJZ77RVTXlaYDN4mTxMZndSBz0nkbG+GVHgFDumLUJEt4SP2bKYkA233jfljqjxnLVBzWooFmW8bcrEG1/P5YPSglgPijkYD8yI2nniOpJ/IqkZUcBWm2taYiZVTAHy5Eb2jrirO03DAUkp0kjxALHecxy28oxsBw+s47tC2iZ0fhn5ScLOJ8ArHUQVUA2sQwgAEaib8/fAhl22X3rgTjLv3TkdyyqSp1NGmbk7wLe+F9LJ/fAaigj4zsOQvYRymcO6fZ5g4YqtxGoRI5b/r1x3/AIK6p3aPNFrMjKlxYEGxIMXkTBwU6xYJSQNncmrJpa5/fWBpneDvfYg9cBZahVoOGoiRUUqwILIY2LXBUg9PrjQjh6UANJJDASpHw22UsII5RgDPdykujujD9wXHop+IdQDhYzd0gva4nfC+Np3w1qlOsCSiEkhgRCsjEQ0bxyg2xpcpVBQmILlojpt+n18sKMutNkVu8DRebWMbgMPD7Y8XPd26qz6UBIDaJ9ZCkSJJv54pp6izFYOXVg5eZD2hVv5Aj6f64naEI9Wm7lgvdEeAw3xzabeV+uAcznUoLqYqVYGDTMz+ImGgiIwH2lztU0qRRBpDsDVIkaW0ksApv+KCDyiLjDTblFqHJCOm+pTlu0FHLmsAKja6YhiFJkCDq0i3qMJ8pULOgbkfpM8/OMD8U4BmKNN6p0NSKgLVB8La3VQLbHckHlfA1HOPOoiWaPD1O/hjyi3lic5S2beh6WnpaaW5cmuagCfFIjpP54so0EIhKjcpAqm09RNsd5AagJD03jYkEbXDX5YmY4fV8TAKxIMFY+Wo8xiMYpRtM5dzbqzitSCf7xwf5tX6HANbj1WkC1OtN9MNoXkIExBAO4PM4WcSoZzQQVgECdIuNp0yQD64R/4lSosF+y1oYNqLEO5sbqdlOrf0GLwi0sD7YpeY2XBO3oqq3fUxTKsUMgaek7WuIsSJ6Ybd/S/eOMNlKisrg5eposV1CIk+IeH3mPY4JqZQyYVYk8m/pjSt8m8JdDcfYVP4Aflgap2bpMZIKnyZuflMDExMIopRsmzzOcAo06ITSNL89JN51b354WcWohMuoBBZjUC+X4voVBxMTF9P+poSZouF5ZEyoK31qDPr19z74xHaekytQqUrswNJl6wYT+nzxMTF1J8iL+qhVxzIFMnXy7ftshUDDzSpeR6Fv8ow34llzSz+ptsxl0j+YaAw90B+eJiYhqv9OXyOnRX6qEOTzXccWpP+F6pRp6PC3+TY39HKmlmq7idTikREWMFKhHmSq4mJhJya+HTXZAmk9aS9WFDh9JH1MO8Zmn74EAGPQofbFmS7ULTpGmhfvKQcFEFludMFQAFO0xbExMDc4TcEZRTeT5TmVpV2dg7sWnUGUzJJ1GSYNxM9MXcP4jUACJqDUwA7ESsE2Ji6WPxT0tiYmL8YNdtPuaH7YhC1GULUsO8gEDaZIuQGGDX78NPeUqigDwkxsLX02PScTExB3RWGWM8lxJQgDPocCCNRG9viG+CM7XZlADFhaBqny3xMTHNJbcrqUkgfL1xTPjU77Xt0t9cEDL0qpOptAJIkkE2uDK7X+YxMTBlLbknVlPElYDT36VVJ+EPJ89M7dbYW5jhgLKS0AxMqCTyAN1H0nExMFyp4Fq1k5zWSXL1U1DUrA+IjSRzhTEGRyPTAVOgpquCdVMEFBYEEwCLjT5xIBxMTBcnVmiklaCc5wkNdKjHSZAEgxsfCbN8sL83xCt+zWpAmCQYA1QBqAB0+v1xMTD6MnK0zSdUGZdcxQ8P2lTrBmm6SBqBAB8IEybHY2GKuEZZstTHe5dKhGrxq0m5OkW8QgWgziYmLSuk+4sX0C6XHqTwBRrCTAIfWBPUFAYw1pPo2rGn08Mj8zHtiYmJxit9V/H7Cz0op4LX4wdMM6trN9NF9RG9gJBJ8oxUM7lDId1VuZKMgvy8cRaxxMTF00+UFadcNl78OBggKQAAIAiJP7u5vubxgf/CP5PY/1xMTDPTRz+I+y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2" name="AutoShape 6" descr="data:image/jpeg;base64,/9j/4AAQSkZJRgABAQAAAQABAAD/2wCEAAkGBhMSERQUExQWFRQUGBgaGRgXFxkeHBgdGRgXGBkfGBgYHCYgGyAjGRwXHy8gJCgpLSwsGB4xNTAqNSYrLCkBCQoKDgwOGg8PGiwkHyQsKiwsLywsKSwvLCwsLCwsLCwsLCwsLCksLCwsLCwsLCwsLCwsLCwsLCwsLCwsLCwsLP/AABEIAJgBCgMBIgACEQEDEQH/xAAbAAACAwEBAQAAAAAAAAAAAAAEBQADBgIBB//EAEQQAAIBAgQDBgMFBgMHBAMAAAECEQMhAAQSMQVBUQYTImFxkTKBoRQjQrHBM1JictHwFaLhB0OCk7LC8RZTY5Ik0uL/xAAZAQADAQEBAAAAAAAAAAAAAAABAgMABAX/xAAvEQACAgEDAgQFAwUBAAAAAAAAAQIRIQMSMUFREyJhkQRxgaHwI7HBMkLR4fFD/9oADAMBAAIRAxEAPwDT0tMWiPKD+WOmQf2MZivQS2mD5gAe8Rgc8SqJs7C+wIj674nHXiyz+Hl0NhTpjkPpjrux0+mM9l+0piHCE+RI97YY0uNo0WUz0cfqIxbxIEXpzXQO0Y97vyX2wJU4wg5GOqkGPWDjwcdo9SPUHDKUX1BtfYNFLyHtiFB5fT+mBU4zRJgVASOV/wCmO14tSmNY9JP1G8YOBQlV8x/fyx7pH9jHlPMKRIgjyv8AUY6Wqvlg0a0QUwcWBT/5x6pjacQ1I/8AONtNZxBx4x+eOvtXQE/LHvet0PzH+uNRlIqVf7nHd8d963X8sVVuJKnxN6Dc+2A6XISwU/T3xO58j5XwH/jqf/J/yz/S+K//AFJR5ioPPu3/AEGMtjDUg9fTHqk4EHaTLEXcgeauB9RgqjnqLjUlRGB2IYX+uHURW2eRiTgkKvP3vjxkQ88DaLYGb4qdL2UfMYteiZ2Plj0028vfC7AbrB1pxyA9MSbf6YvWiT/pjpqNr4Hh10MmB1KcjaMVDK4O7odMe93HLDJMDQEcuOpxy9Dpg9kxUQvTBcQUgI0zMf37Y6p0rX352wWAMSB54XYhrB+56Ae2Ovs/mPY4IQLjrw9PpgbEG2ZF1pEXQkfzT+mB2bLrJKADrp1e84ZHLLGxE+n+mKWywiCoYfxCP0x5ifZ49j12+6KKK0nE07+iCMENww2Ggm4uAAPUdfTHp4YkWQAfw7fPTig8DTmGNx+IkCOlxGKLHcnJ2izM06dMGcwtOdtTMsweeqx98E5XIK6yKoIPNZj5Ai/rhX/h2hi6u9pibx6CJwXTy72LO3ss8uh88GTUUm0TqT6l9Hs6urxMYJEkWtHIkXvgLMdnqgGoNAsBDAkyd1Ivt54sq8PJN61TTzEH5QdVsc5bgapAQOQfxCbfXDrWSE2SfUCq8IzdJg2twT4gy6vLmJB+eHY4xmqSzVopUWA2oEqYPNhsDOBamUYky1YERfvGtfkZ/THK1KwEd6zLtpbQ0XtMibYrHXtCvTGGX7e0La1dDzEAx8+eC6PaWjUk0xJ8/wCn9MZLiIIJHd0qexJUKQZvOkkm9rDCNqMNOqOdl0tNtrYs3aw/5JrTV8H008Xqcgo/4T/XA1Ti1Tr7AD84xjMh2iq07SKq7jVM+4ONBwzivfJqKaTtG4PWCb/3zxyai14q27RWKhZ6eJO7x3sAGPE4v6acHU6MCzAyd5n6zGFhq0zIKkcrx+uC8lxOlTgd9YXCkKQPp+uEdz5sdpLgNSi0bTPMwP1xz9hqTIYe5/7d/rggZwVUlLjlDR6yRP1wmr5fMgnQG5xLAj6xOJqPmr9zLgtz66T40J81LMPmNx7YFWnRb8PrAv7GMHZbMVRHeUmDfvKJUxufCZXA+ceiT4tQbmbj9LYosOnf0ZqtFtPKyIBqiP8A5HX8jgmglRL97U+bBh9RgXIEm9FkqKNxUkx6MBb5zgmrxArAelY/+3qb6Rjed4ixGu4TSz1WRDA/zKB/03xw/HnEyq8/3h+ePaGdpEwI1Rs0jpyYbYtrZMG4UQBMgxHWbfp88Fak+ouxAWZ45mPwKnqQx9uuBKfHc0d4HmEI/wC04Lzbou63PUmffAK5kEwsX5KWJ9sU8eVBjpRDaPE6hF2HrDfqBggZ57bH0mMUZDh+q/wx5Cfc4OTh632j+LnhVObymCah2Kn4uwF0keRI/PEHHaRHi1L6rt/XEqaFkalB5i0+2F9XMIJIAt/ewGHWu+HkC0lLNDSjxKhU+CqhPSYPsYwRI6+W+MfxGqW2SZFoXV9SbeuB8txCtTtJHkw1fni0ZuXQz0PU3IqJtqH9+mJqXrjK0ePMP2m3VdvY7emDBx2n1P8A9Ricp6i/tCtBdwFqdRGI7uorHcSTsJ+G/LpgOtxRlt4yJ2UH8v1xoKnHGm1Eg85ED1kWNseLxNTUB7qqHURJTVIiLEmOkdMc0Ir5nTKb7GeocWdTDF2AJnUokee0kYvTtAwcL+E7tDCCTAHQ4fZ2sG3y7svxCVWS0zeTzuMVvXpGXdaqnYoUYCeRhdrQJmLYvh9MkrwdZMAL4jc8wT+WCKZT1/4f1xnM4GmU1lbx4Gt0kHnhfmM61OTqBvFhuT1Fo+eJPQlNtsdTSRtjQJOoRH8v6zGIr6QYgf35YwdLjrMBuCRtzvtGDsvn6y+K5AmbAnrsRgv4VpYYviJ8mwpVVJkuPlMjEfKI97SZvH64zDcWqDxB0iOaLb1tip+PV5JDDlsQB7XjGj8PLuJKcR1W7Gq9w7fKMUr2Gpjd6hnoR+QwFlON5tzCtPQAAz7gYZVKfECk+FZ5MQGPSw69cVrVjjchbiy2n2epLAVFtzZSTb/W+Ks1la5aABAjwrBmNxFj7YXvmM2izUAI2gMsDcX0nBdGrmYGlCQeWpCPle5xnBvLkmMnQs4hlXDCVA6ggqZHQMP7nC/NofiiAPQ2/LGxZswQUNM+UKL2tMbXm4wDmMk/Ol/kI+nmcFScXyg2ngQ5F2jVSdkb+EdPTBydocwsRUBA3lfzxWco4MsrIJJ5D5RuDjkcGqufCBEblt59JBwZON28mSxga0O18j7ymOUlLc+YODBn8vVEl5+aiPciPrjIZ3JNTMPy3idNvOMcU6BK2ki+1xv1wj0NOWYuhlJo2dHgyMwNJHD/AIXgRPmdo+eLMzlcy6kTpUWuSvltqg36Yw9PUnwsyz5aRPrOGeU4xmqSltcHeNSup95MfPDPS9RcvgKr9m66nXTk6TchgdJFjadsOcnSziEU6qqV5Orc7QIXe58h1wtHbHWQaiDxQZpkiLAfCbHbbDin2qp1PCxUBxDF1F4sJMmLRhnHHmRJ7gZqILeMH4iDBGqRIIibnBdJaSghBGryuTzub26YlOtl1ZwlSkDpGktBh5G5APh8pwU0ug0DToPh8B0T1S4sTzkbCcRl8MqqLobxX1OcsvhkG52BkD5TzxVXnZQQOu8RfbffFiprB0lC0Q3d/vCNpPQR6nAeZRgt0YPqgIFYk/CZABPng+FKqApK7B3yrmbGPX9cCilHMt1gMxMeewwTWzGkxYCAfFAvEQwncHlviOrMw1MxWNgsT88DZtZeMrQActqJnUi/xMG9lEkfMnFJyMfCSR5wv5mcPkMC4UdJIGBszmjPhZB8p+uN4klwiiiKWVgL03jyUN9BjzT5VP8Ak/8A84NNQydTg+UD9McaV/v/AM4fxPT89htpzxDibIPAoGxk6RY7iDuD5Y44ZxQyZKgHpfTA59TgPMZdY0sgHU2nyi9sUZekw8NKIUc3EwATcciL+owVBONUc95NEuaLX8JWYJJP06zbFNPOttMTO/L0P9jCgZp1JlSQdtM6T1ItB+WKqGcquzygAAABvJ3NmuPK/OMF6OMYQ3iJcjd80CSJg7i/TkT+uAMxX1OQCAVA1X5HrNiPP6YsyvDGrwEuIBLEFdPy5jl+WG47FamE7c2W56eEt898FJIjKblwJKGXloCPUYwdKKTO3WN774bUuzlRh96yUrzpA1Gw5nYdPLDSvoy6olJYQECSZJ8ukm84V9qgERWBKl7gM3xbmwO20dJ54PiNvBKgDOZHLiQtRtQPw2K+ZO3KcDUsirMZdFEKS0GfkD8sDZCj4iCTYGIHKL2FtXOcEqq89JZIkaHPyO1/S2KtbeoayajJU1CDuzRYQN7Exa52OPKrEXbL+hB1r84FuUWjCDKDUw0VlAkjTpeD1BVlXbyxsMlw6lSAqgjXGqIduRCnQvKQd4G02xw7KdXfuXbxbFvaDiqZYU6elDXZQX1VNNOiG2DaASSbxysemFyZ3TRFRKgVXAbuiNpubjbeZthZxPgNdalWquZeo9RyaobLsutQZIBPhHgBBmFibjDQ1g1OmW0KWWGDNpIdCVcWFwDEHoRijjtXGAKpF+RzQqhgCZXcap35yCD9Tgo5fTu1UjotR49j/XGaXVRcshWTyUhh7Rhpk+P03JDpqgxJ5cj9cNKE07jmJqRdUz1GlOoQeky3zMknHuXzKVbrTc+eltPzO2D6dZIGhKfiuDG/zOKs0czHhKk/zrb0m2INQk+z+dFLkiwZRv3Uj5x/T3xRmeEq9m0DrBMR53jHFJ65tUzCqegv+QjHTQPjzDf8sAfVdsZRp4l7WzOXoDN2YoqCGrAAxcsPzJJ9sUDh2UWQMwhB3vizN5ZGB1RU81qLPsBgNctQuF1KRfxAt/0/nBx0QfRt+yEa7UWf4Fl3+F6behE/TA2Z7PDwrc8hAYx6mbDEy2VpM0Blby7tgPk2DGoqojRVE+Zj25Yrup1f2FrqLKfBNEnVt1G0XtipnqrISo0eX+mCM1UUqY1g3E96sfMEzHXHtMJoSWibR3jBZH8Sk+xxTa+WJaOMo03rE0xzYA3jywyylOkyEJXDk/v69hyHTAH2RAZNMk9GYmOm04Iq5VahvMdAYv5Xtic4u8WGKTDuIZN3UAVKa7fCrNt0v9cKqCVUOjUW8nEr6xdh74uy9GolgxKjkb/WMVFajGzwQCxs0gC5NiARhEmrTVoosdQheKILVF0Qfiiw9ZEjDDKZmnUEpUDjoN/mIBHtgSlle8Ed6jdNKhp/zE++B6fZc69QcqeqqAY9QcTa03zj3/0U3SGyC/wg/wB9Jnpi3uP4v8q//rjzL5FR8VRjyu/P19OuCv8AC1/ff3GOdyrqNuQFXpAkr40I/iUrHWWOxwHWyxJlWV45dPSd8MDkL6nkkxdrbdBHrhfnc0UfRITnKkEwZjxDnbbDaUnxH7mrudZKnTckOhBsDuCY3ttgXiPAAg1oZ32M2nmpvt6jBtat3ihjPh2LXJ2mcUZSjUqT3dMuBc6UuPmJtI2OKrcsr2FaTWQfLcRrJTAB1gGwKX3m8b/PB1Htm4J10yBP4T0M3EQJxXm6tSi8VaZHqFNo3BB2+eFy5em5Ylha4Yzt6j/XFIq7tfjJSjSNTR7UZdyIXSSOY2J+gjefbfHfGqPeMi1B4CPC6brI5g78/K+MYOGaWswad4IYGbC8wJ/TGr4GhWk7KrMVkggteLcrCYMbm0xGBPbFqhYxbViHiHZ2oj6kBIuVZRbcQCAJT0wNk+MMnhYneb3A9BuMOqnbhW0yjMIkOp0iDYhgLagbdMAZynlnGunKzuGmOpH8JB84OLRe9eZYEacWEU8z36kKQXWLNPPmDzvjZ5aiaVAhG8VN9J5XVKYgTuJDGfPHzvgGVJzNHYLrEyR8KkMSJ3EA4+kZHMatZuqB2ZjJDM9T7zSp5BU0yQRc8sK9NRdI0pNi+vXqurfd0qjRdWpVYMyN2RlvfrOEebovJNU3YhoCAAFgLbWuttid+mDs/kR99XeqtNadNSWFJHGolgVUVJLQbTMkzhfxKrSytILVrJUao5PeoxtqgS9MWINySot7YSdVkOmneBfWDaguliWIAlwBJI/dWdp+uKqvZ2oVp90O9LEz3YMqZZjduUXDCx8sF5PN09ep0AqMdKalKghLP8JALEnTJ20lec4Mr953TFKLhA6d2gG6LpUwJm7FombXwVNwSaRRxt7bFWUymaViihm0i4EEfLVz39YsMWPnX27sahaSwH0jDFEqVKFNdUsbgMSGkAEC4gkQ5BJHMC2D1Qh9YE6rhyBFQGIYNsZjffaYNhGerF5lEanHCYkr8OquvwgelRZ+sHHVFa6wBScgDaVa/wBSMPa1UtYKhPKJY+y/rganlK0QwpN5sQpif4J288MsrhUBsUtn66WFEoWN4p3jzAxV9pzLGAtU3MtpBHyBFsOW4ApgglT1V9vQnBmXpqijU+vza594GC5qKtJAFtDLWXvKFZ2Pl+QBtjrMcPQ70ay9ZkAe5tinOcXd3KhCqKCdRJ0+WoqJg9JwFUWqVstINN/uiV5TBY3sd8BXzf3M2erwmgJvoaf94ZIA6KBvPrjj/CEaTq1cjLKJ9Zk4GDOhjwMSYNMGSZ2gJt74My9LNKxFJUFrio5ZhP8AMY8oGLOT6v7iLARQ4KoIOqCNyHQWG15xXXytFSSKqL10tIn0EiTtfFR4PmnacwYprcxpAIE/u/rgoGkF+7FN4HIrBjYeZ54VyrqOlfIK+dplgBWBkEibm3SwwJxCkVpOEFUlyDISFgHYk3Aa8nbFFRJU2YSYCqywLXBDDwnDXgisiCCT1BU+kDlGKN0jJWzL0w0HwkSIA+fInznDJOKtAk7Aj7zYEdDvM40efdgshFY8wQG+WFFMEEh6FNieliJ21Ly6WwFqRa4DTQNlePOP93TkcxYGOnObz745PHVN4e/8b/0wzWlQLhTTKzJlWMCIsZFt8WHhuU/df2b+mJSeneUOkzjP8RqPanYH8TC/P2wkAOsyS7A9ZFrkScWK41GSwtblih87BkUqgQE+KQBPmJ+uH0oKEaf59R5POBojI4MESfwiZHXlgt80Up0l2ALuWFUgmYUQg8JjTHi6E7b5f7YyEkSJB8U2EjmcNeD8NzGfRSaRFFVY69WkM5K2k3iwnSPXfDakGo2mT3K8hHE+Ld9RpM7AVAHuAOoAPzE+3ngLheQqVASTAMxIn5wDb1xox2SpwXquAlgSNQBAjZVMm+2re3hwDmeH0stDUmZlO6MGBgTLJKrq9N/LA3VDy8k1TlXQXVOH1Eh2ZTB+FYIO1xaReMNaVWjSUBw1KIL/AHrrAJDrpgwSTaQNreWKqGYdlNQpqWJCmZeQYbSonTYxOkNBvbAub4upKM9MFlYtJ7sFTEDSksSAQBaOWIT106Ulk6dPQk7ceCl8t9zTqD9m+tjFgup2JBsRImb9cc0q+pfA50KPFG9uQEXt0xbwfidOjTWiXZQviIZJlbkodEqdVxfYne2La3DTVNL7GtTSD96tLU2mWh1UkxqCwd7ahPLDaWqmsITW0pQdvqWdnq5NUMutgA/xSAPCeo6fnjWVOI93l3dW1BC8KqxGr8RP4jG3znbCXtBlTRdHooWSB4ZJdY+ItYtpItJ3MjBfeK9PNZdVjTUkSu6XC+R8TR7Yruvk45rqhPxvPio1M0nBoaVIDSGY0jVZFCG4M+Iz1HlhR2b7Prm6rgUtjC1iCYAMAgaxrm0CDJ8gYA7Th6bFSF+68QawJlU5btew2+px9D/2cKBl6REk1QahJiSA2lRHK0wOUnffFJQqFv6GU6eAR+wVWjVDVMwjZcWGpJuwCgViu02AYAqSBMEjDTiZrZVFGgVVsrKoP7PSUYpzGkafOPQnHXaHtnTolqNIJWqEaXDXVQx0w8bm/wAOPOz3GhVyzpWaamX8StF2SDFuYiUP/D1xOcHiQyleOxn++PdmkjzrhstW5MywUVuS1FYBCp3vhxQWgmSdlgJ+2EkwNahovtHwD+UA4RngtLN02qZGqFVjek5ChmG5k/CwkC8EelsD0KVSjTWlWMZZQRVDqNa6XLBLeGoHY6VizBhNpxGqtNcnQ6klTGmV49ly2nUxInZT+Zti6p2ioWksQeYA0+487YU5fsdma4FWrWTW51kqCbNcTEC3QWG3LFj9jaoN8yjcyO7a9o6lZ+eFWnCsSFk32D8vxBKpd073TRA1gkBbmBIIN52AxTU43UKB+6FNW1BSfFOmJgE/3ywqWj9yUTxtI2PxEvpW/qR6fLGy432bSrlMvRWzIqFWsDJ0qRAi1yT8sZaak3nj87DTWyr6mbo58OpJqtIEkBVt8geWPUyaOofU59R9DG3yx0/+z+sZHfUwptYRI9Qb4u/9D5jSFNUMBsGJj2uDhnh4f2/0LafQHGao0QAYU/i0iefM74sp8V1MNJdU0zIt6STjrL9gK9tTod7BWNvWRjt+x1USSyd2qsdIBM+EtYG02A354O1Xy7An3BM3l6zhNNeoUEkgkyZPMzB5D3wBVqsilFHdSZ/DD+WkRE+eHuZ7NZkMAtZLKpJg6SWkkCxttv58gMLq3Y2sxlu5J/eLMJ6AgCI+WBBSvzM0q/tKxXSoqyzCIgFLgi0iLkT1PLHrZqDrLyRy0sI89yP0wRW7JZn8L0zIuJYeVpGK6nZPOyQO7jkC5P8A24fHcysE4fxFGZg1X4rAFmG5sI2m2LUzCIyqwZgswZnSP4pNxJIHTAv/AKMzanUvdqdokn5jwwDgmh2QzR1a3Rte4bVfz1BRgNxbwxluS4Oc1nEFVBDDUd9Jgno2mbfTBrZoz+0jFWT7M5inSKCrTAJJDA1GIuLAkRA6YOXg2agfe0T59298RcG8WMpowBzFVav4jSYc4uDud53x4c2jo6Lq8V46X3uYBgHDTs7kssW+9uFqU1MaiIaZIF7FgATyBOBOJ9mKjV3WjTYgVGgrYAAnSZMAja/ntjtU07VE3aGXY3spUrVaLVEYZUP4idiQGfTE3khQTysOeNdxztV3dd6dCKveaSqLFql1YQLeLwNyAM497TI9LLZTLU5lacsRMzo8urNAx7nOH08tl0qUyiVE1F2kSqkaHjm5AaYFzDG1sSm3IVNWNqGYYU1LqDWK+FQ0CVH3jauSqfDq82jfGW4lX1ui1no0hUfSHQNrLTEU1MhzqIEkhRMzuMedo6tPL0qlSm1WrVqUadOC0g+MahTAHhB9vnOF2W4ic3kqg16quTKlfDDNTJ1LZQAChBB8188aqFjl2G1clX+20stUNIU6qVGosQXjQPhiQVmIm0nkcY/jfFakhHNIwzLCgkyGIMCZ8wRjadpeKKa2SzSfgTUxUgwGqLI/yP8AXCduEoMxmZUaxmqknys6AfInbHNqeHB7qs7dJ6slssV9leIDvqv2wFqVCk1QpsSUKwG9Z2xrOxat9krV11LUqmvVMKGZQpA+6QkCTRaByOhTeMZHLhPtWYFS1OtQqpJ5kU5F+uvTHnGG9LhGYzE5nLv4e5FNKYZg7rTUK8EWEsHUdY5Yvp1tTSObV3bqk7+Y97P8WapU0jXqqqalLvW8bEHTWpswFzCAgAQCB1GHqBHqhYYASzA21ERAMfhBMk2sp5kYxXCHY90SDro1tRI3R1FibfDWphZIsHp8tRA1WVztNSyuNPfgAAPGq+pgzH4J/eEid+uGniSIWZvtR2TXM5qk+t1WsHBNiCKSqQQp21E7DlHPAS9sRlaQytAlaoAp94TJRVLnyMx6Xi43xsM7V7zPZddBRVpVCFIFiVjkTzUx5AnHyzi+TjiFUN4VkMfQgH8wf7tjp0VeGLLCHCZYUkENqcsSW3BKyD4trE/VRhtwPOGmxKeJAVmT8SOp1hCd55AWlRtbCejSqZlqdNRYlFAvAlgBMDaTJ6xjXca7Kd2tEUVBENJJgl1flYiYIAFrR54PxL8tR5sp8KlvufFMoGQbJFq+TqB8t4WekxJBDBWNQG5BIiRyOKu20VmZBdajZNheFIqqy29G0GeU4FyHEvsudenWQ/ZmHdVCJZRAYXAE8yvpHzHy1Fqy5Wgjg9yxUuxgFKVYmnDn99NMfy8scUuC68r7/l/wbMVnWLhoAsUN4EWAWOXXF3+LMtyqhYBE+fVTce1seZfsrWJLMyUlNyUDH0Jnwk/LlzjFec4bSpAo71qhG7atIvtBBkfIe+OR70rlj6knJiTN5haeZ+0eHSzA2HhBAhjGwvBmeQ54Mzva0fdlVGpZJGqYBYMApHlG/MROKn4hl1FqanZZqZhTv5XkfLHVbtktOVchJ2BYEMB+6WGkr8xi2mlxdhlqXyH0+0pYD7sxaTcD/h1KCfbF9LtHTMC4J2BtMb3Iwpy+cFQF6SUatidIhDPOCIB98MOCd07l6uXFBqRW7s3iZjCwJiwv7euBUm6BubygjtHXqJlO8AalqK3sCV1SVFragCSeSrH4owFwviq1KMOquslQVkqY6xc8hMmeuNDU4tTiTUEED4EZokSLSSAbb7zjP9ps/RWglaksMpZApXSXiSStPSdmaSWgwMVnCSXl5AtS8MJyJphnCaVubamuRubt+8SPLFOZ7QrTJDuLlQAfxEkeFQ251GItN+mE32hqQArKAY1lWJCIrHwjwmSzXY3hQRz2VZPNPWr1Kiqpp0obTbrCKrzIJJM+Q574hbur+50R0/Lukvkbh804EAkSQLifM+wnF1TNny9jHzvjDP2prgD7o2mwYNvaTMdG58xhpw3tMGjvNQ/lIPurbfXDbdRIjvRojnCfwj/7f6Y870xJDb+X5j+mAl4gDEOjeRBVr7RG52G+J/iqj41ZZmJUz52jr0nl1wLl1GuL6ivtBmq5r5dadNmoo51kSsrKgSJlry0X9L2bBx1b/MPppti6hW17A36owPPkwxdHl9P9MLqajfQaMUkLaVGBAU/Mgf8ATGLQPwoiKTYGedtzgJ81UkAWnnA6cxeBbfFPe1Q3ic6egAJiBsIgfP3xGEneWLIN4xUBZm1snd0yq+EyAGVecDxaTYcvXCjNcIBL6wKnedywLiNFNkaYWSJLKb+QxdxXNJV8AYy/dBy0gABrkTuY8Mi1t8M8wVrZlIZdAUs4B/DSfwAdPjI9Bj0Xhoim6YirK1KiqeE6VVWcoBUGlipZjJiRIG209cI+ynCXGdztDXFRqThZ2fUQVPyBU/M40WdpM9Qv/wC4SjbfEC7p621p8xjJ8f1ZHOU6lIBCQo0/ulTDC52KtHS+Ml7jOV0e5XKVP8GzTGfu6qqAfwhbP/nf6nDbjGWqLWquly60KhGrSSXoBWi3Jla+NJTFGrw6qoiMz9pgLzd3ci3WQpvz9cK6L95TylZgGNTLKPRqbMjAxv8AEbbCcR+Iltg5ItoW5qJh+LUCuWpuZ1d7mASd/CaBH0M4cdkaGdarl+7qsKRZTpLQF7wlm8I+Lwib9cecaQVOHFudPM1FbymmE/NVxrP9ntaVpMKcBgx66Qqqi/Rfriu/yp96Ea8z9L/c1Wa4cFNkUqBZQviLXmSYW58sY3jfZ3Nu4anooBBJU6nYFhDMx0iTFgFEDGk4hkMxqZ0q0yDJZSrKY5wZIb2xmeNfb4I1HS22hFXSI8NwBz579cc257nSoG3Arzi5xMzTqSzd0BTQqdEAo/QmLkWi9vXGZ4/miK76xpJG+rVqkzJNxvNvKMaTM8BztanLllsCCzMI5/hBAPKT6HAnaXsyvdCoah1KOSre0ySsbxa15x0aWvsaTElFvkddmu1OSo01Iq1NcKSvck6mXS0BtJmGsFBiduRxq+D9qkzi6aKOGRiB3sKKgK6iBuwI3GqNhfHxPhmeejURkBlLi11NpIUdbyOgPljbZ/tHRotFJ/FXbvzUA/ZsQARBsQYI+Z9cX1OXtNFWNOO5krV0NlUpGpIp1DSdTrJg6naVDGJBCxLL54TU+I06itbxbaZWdQ1BhEg3YTtF/I4Bzn+0rMmloYIQQQWlvGDyZTI28jEWwBw6gHXWyUQHJEtMgGdmH7NgLD97EZYiUS34HWV4/UUalcrBAP3kwB5ja9rgj3wxpdvjSM1CCNgHUGb38VMaT/NJjGePCUQaQGLkEBgCNQE3I5H1wtbKVHOlzOkCBG45m23qcLGSb9Bno1k+kZDtJlc8xphADF1hTba40ifc4WcS7IZUsO6rJTafhZagE22lY9jjGZI1ErHZGVdSEW2ZYuN+e/nONxkM5TzlEP8ACTZheQ3P+oP9MTncJbo8fX/hoq1yA5HsPm6NQslakFkkKHsfVec4eUuKd0Vo5gEtWhUIWQAXKkGdp0vBvYEWtgLhuVQPoUgMYUAswJOwkEAXkYccU4etStTCopWm6qrTdAgUgjrNx/xYMJOcm2RmksDDK5gKXJvebC5hRaB5hsLs3mAKYmfGWC2NyGhzPIDxfnyGG2Qohyw/eAIM7EGRB5bnC3tHPdd2zRURqrTFogATNiGYk22v54abajaFhFOSTE+QyJzlXu2qNLliXJAJ0QN4NgTERf5Yg4EuUrvSoEuCg1KSWLTIVkECPF1Ppj3sPSIzlXeEQt6z4t+clZnyxzxpz9ry7hvgy76jYySVCA8/iuDywI7dlo6tVyWo4fY9HDazjvKVFirQZLoCYEHwyREg4CzOSqf7zLVEjnpEfT+mNG9GrTUaDrgQFVl5WwmfP5rWJo1rGZQwfQ7/ANMKtrzx9SG+XYVC2oBmiIEBgR788D0e0VWi/hrlvJvCIFjf2F+gxqRxGu6fCJ/dzCj8wIn1wJmcnmGp+Okobm1E2PTxA2sekTjKXqUSvoFUeNPXpqaD0+8g6keWcx+JQWhgPITgA8QPOtWnnCQJ5wNNscLxypSEDLM+k7ugcg/zlr9R6bYpPbnM9Mz7L+WnFOSdehoaWQqOLsR6C35D9cEZXgUEaiWE89XsIgR6484r2kK1Sq6dIFnWSD9LHr+ZwHn+InQH76r3n4URSEAPNwTf+7Y5VKMXSG8O+R6aFJJlVmDANi3KFnfpbqcK6vDe4ooB+0fvA5GwZ01hQeg0AfI4z+W4/WGbp94yskgMYi+0zyIBPvhzxziTVMummNTVNRj+ZVt6ho+eOmMrRNxp0AVc7GUsfGHLIx5GkQ6zO+xHzxk+01Y5spVZtCPVQSR8IrXJ/lFhPOMbvI5EOrqQT3YIDee1Ux6+AfynGP4lkj3dbL8wulfNf2lP2UsvyGOhcgStDbs4TRr5zJRp7l9VMb+CY+oKt88XZQBFakCD9nzVZAOi1AKig/8AEH9sKs3xYJmsjmx8Gao06VX1ARGPqJX2wXQrEZrO02Fy9GqPkSjfSpjj143pyXzOrQf6ifyBaOVNTK8VpKRqp1e8Ueg1m2wnQcarsbk0y9CjVWo7aqI0q0FYdQbehkX6YzHZRwc7xCjsKqEj1Umfo7e2HnZSv/8AhUqNS7UGrUmUfFKVF0wOZMgD1w3/AJJ+iIzbU5V3f7mmy/aMiftAF7jQVv8AJiP7OPcvxl6zkUVAAAlnssmLBwTflAnzjC7M8TyeXZmaiRWgQlcSUkWF7DkSROBsl2tZS2ugXosSWqUaZ8EmJhAQb33B532wkZ52t+3+TLTlVtjKqaiV0+0aUB1EBHJ1DYKSBBBO46YB4nxpadRkoBFUEaqemdREaYESsRyMRNpwo7Qdq6EKWC1SHI0MSoIAE3HwnYjzEYF4fAqM7q9TwK0q8lWsCoUmdmPlAwywmNsOuJZ77RVTXlaYDN4mTxMZndSBz0nkbG+GVHgFDumLUJEt4SP2bKYkA233jfljqjxnLVBzWooFmW8bcrEG1/P5YPSglgPijkYD8yI2nniOpJ/IqkZUcBWm2taYiZVTAHy5Eb2jrirO03DAUkp0kjxALHecxy28oxsBw+s47tC2iZ0fhn5ScLOJ8ArHUQVUA2sQwgAEaib8/fAhl22X3rgTjLv3TkdyyqSp1NGmbk7wLe+F9LJ/fAaigj4zsOQvYRymcO6fZ5g4YqtxGoRI5b/r1x3/AIK6p3aPNFrMjKlxYEGxIMXkTBwU6xYJSQNncmrJpa5/fWBpneDvfYg9cBZahVoOGoiRUUqwILIY2LXBUg9PrjQjh6UANJJDASpHw22UsII5RgDPdykujujD9wXHop+IdQDhYzd0gva4nfC+Np3w1qlOsCSiEkhgRCsjEQ0bxyg2xpcpVBQmILlojpt+n18sKMutNkVu8DRebWMbgMPD7Y8XPd26qz6UBIDaJ9ZCkSJJv54pp6izFYOXVg5eZD2hVv5Aj6f64naEI9Wm7lgvdEeAw3xzabeV+uAcznUoLqYqVYGDTMz+ImGgiIwH2lztU0qRRBpDsDVIkaW0ksApv+KCDyiLjDTblFqHJCOm+pTlu0FHLmsAKja6YhiFJkCDq0i3qMJ8pULOgbkfpM8/OMD8U4BmKNN6p0NSKgLVB8La3VQLbHckHlfA1HOPOoiWaPD1O/hjyi3lic5S2beh6WnpaaW5cmuagCfFIjpP54so0EIhKjcpAqm09RNsd5AagJD03jYkEbXDX5YmY4fV8TAKxIMFY+Wo8xiMYpRtM5dzbqzitSCf7xwf5tX6HANbj1WkC1OtN9MNoXkIExBAO4PM4WcSoZzQQVgECdIuNp0yQD64R/4lSosF+y1oYNqLEO5sbqdlOrf0GLwi0sD7YpeY2XBO3oqq3fUxTKsUMgaek7WuIsSJ6Ybd/S/eOMNlKisrg5eposV1CIk+IeH3mPY4JqZQyYVYk8m/pjSt8m8JdDcfYVP4Aflgap2bpMZIKnyZuflMDExMIopRsmzzOcAo06ITSNL89JN51b354WcWohMuoBBZjUC+X4voVBxMTF9P+poSZouF5ZEyoK31qDPr19z74xHaekytQqUrswNJl6wYT+nzxMTF1J8iL+qhVxzIFMnXy7ftshUDDzSpeR6Fv8ow34llzSz+ptsxl0j+YaAw90B+eJiYhqv9OXyOnRX6qEOTzXccWpP+F6pRp6PC3+TY39HKmlmq7idTikREWMFKhHmSq4mJhJya+HTXZAmk9aS9WFDh9JH1MO8Zmn74EAGPQofbFmS7ULTpGmhfvKQcFEFludMFQAFO0xbExMDc4TcEZRTeT5TmVpV2dg7sWnUGUzJJ1GSYNxM9MXcP4jUACJqDUwA7ESsE2Ji6WPxT0tiYmL8YNdtPuaH7YhC1GULUsO8gEDaZIuQGGDX78NPeUqigDwkxsLX02PScTExB3RWGWM8lxJQgDPocCCNRG9viG+CM7XZlADFhaBqny3xMTHNJbcrqUkgfL1xTPjU77Xt0t9cEDL0qpOptAJIkkE2uDK7X+YxMTBlLbknVlPElYDT36VVJ+EPJ89M7dbYW5jhgLKS0AxMqCTyAN1H0nExMFyp4Fq1k5zWSXL1U1DUrA+IjSRzhTEGRyPTAVOgpquCdVMEFBYEEwCLjT5xIBxMTBcnVmiklaCc5wkNdKjHSZAEgxsfCbN8sL83xCt+zWpAmCQYA1QBqAB0+v1xMTD6MnK0zSdUGZdcxQ8P2lTrBmm6SBqBAB8IEybHY2GKuEZZstTHe5dKhGrxq0m5OkW8QgWgziYmLSuk+4sX0C6XHqTwBRrCTAIfWBPUFAYw1pPo2rGn08Mj8zHtiYmJxit9V/H7Cz0op4LX4wdMM6trN9NF9RG9gJBJ8oxUM7lDId1VuZKMgvy8cRaxxMTF00+UFadcNl78OBggKQAAIAiJP7u5vubxgf/CP5PY/1xMTDPTRz+I+y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1864" name="Picture 8" descr="http://www.brettyardley.com/uploads/4/9/4/5/4945906/433814.jpg?334">
            <a:hlinkClick r:id="rId3"/>
          </p:cNvPr>
          <p:cNvPicPr>
            <a:picLocks noChangeAspect="1" noChangeArrowheads="1"/>
          </p:cNvPicPr>
          <p:nvPr/>
        </p:nvPicPr>
        <p:blipFill>
          <a:blip r:embed="rId4" cstate="print"/>
          <a:srcRect/>
          <a:stretch>
            <a:fillRect/>
          </a:stretch>
        </p:blipFill>
        <p:spPr bwMode="auto">
          <a:xfrm>
            <a:off x="1" y="-1"/>
            <a:ext cx="9143999" cy="5244759"/>
          </a:xfrm>
          <a:prstGeom prst="rect">
            <a:avLst/>
          </a:prstGeom>
          <a:noFill/>
        </p:spPr>
      </p:pic>
      <p:sp>
        <p:nvSpPr>
          <p:cNvPr id="11" name="TextBox 10"/>
          <p:cNvSpPr txBox="1"/>
          <p:nvPr/>
        </p:nvSpPr>
        <p:spPr>
          <a:xfrm>
            <a:off x="304800" y="5410200"/>
            <a:ext cx="8839200" cy="1477328"/>
          </a:xfrm>
          <a:prstGeom prst="rect">
            <a:avLst/>
          </a:prstGeom>
          <a:noFill/>
        </p:spPr>
        <p:txBody>
          <a:bodyPr wrap="square" rtlCol="0">
            <a:spAutoFit/>
          </a:bodyPr>
          <a:lstStyle/>
          <a:p>
            <a:pPr algn="ctr"/>
            <a:r>
              <a:rPr lang="en-US" sz="2400" b="1" dirty="0" smtClean="0">
                <a:latin typeface="Arial" charset="0"/>
                <a:cs typeface="Arial" charset="0"/>
              </a:rPr>
              <a:t>Jesus Called Seventy to Preach and Heal</a:t>
            </a:r>
          </a:p>
          <a:p>
            <a:r>
              <a:rPr lang="en-US" sz="2400" dirty="0" smtClean="0">
                <a:latin typeface="Arial" charset="0"/>
                <a:cs typeface="Arial" charset="0"/>
              </a:rPr>
              <a:t>After these things the Lord appointed other </a:t>
            </a:r>
            <a:r>
              <a:rPr lang="en-US" sz="2400" b="1" dirty="0" smtClean="0">
                <a:solidFill>
                  <a:schemeClr val="accent2"/>
                </a:solidFill>
                <a:latin typeface="Arial" charset="0"/>
                <a:cs typeface="Arial" charset="0"/>
              </a:rPr>
              <a:t>seventy</a:t>
            </a:r>
            <a:r>
              <a:rPr lang="en-US" sz="2400" dirty="0" smtClean="0">
                <a:latin typeface="Arial" charset="0"/>
                <a:cs typeface="Arial" charset="0"/>
              </a:rPr>
              <a:t> also, and </a:t>
            </a:r>
          </a:p>
          <a:p>
            <a:r>
              <a:rPr lang="en-US" sz="2400" dirty="0" smtClean="0">
                <a:latin typeface="Arial" charset="0"/>
                <a:cs typeface="Arial" charset="0"/>
              </a:rPr>
              <a:t>sent them </a:t>
            </a:r>
            <a:r>
              <a:rPr lang="en-US" sz="2400" b="1" dirty="0" smtClean="0">
                <a:solidFill>
                  <a:schemeClr val="accent2"/>
                </a:solidFill>
                <a:latin typeface="Arial" charset="0"/>
                <a:cs typeface="Arial" charset="0"/>
              </a:rPr>
              <a:t>two and two </a:t>
            </a:r>
            <a:r>
              <a:rPr lang="en-US" sz="2400" dirty="0" smtClean="0">
                <a:latin typeface="Arial" charset="0"/>
                <a:cs typeface="Arial" charset="0"/>
              </a:rPr>
              <a:t>. . .	        	Luke 10:1</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5601533"/>
          </a:xfrm>
          <a:prstGeom prst="rect">
            <a:avLst/>
          </a:prstGeom>
        </p:spPr>
        <p:txBody>
          <a:bodyPr wrap="square">
            <a:spAutoFit/>
          </a:bodyPr>
          <a:lstStyle/>
          <a:p>
            <a:pPr algn="ctr"/>
            <a:endParaRPr lang="en-US" sz="2800" b="1" dirty="0" smtClean="0">
              <a:latin typeface="Arial" charset="0"/>
              <a:cs typeface="Arial" charset="0"/>
            </a:endParaRPr>
          </a:p>
          <a:p>
            <a:pPr algn="ctr"/>
            <a:endParaRPr lang="en-US" sz="2800" b="1" dirty="0" smtClean="0">
              <a:latin typeface="Arial" charset="0"/>
              <a:cs typeface="Arial" charset="0"/>
            </a:endParaRPr>
          </a:p>
          <a:p>
            <a:pPr algn="ctr"/>
            <a:endParaRPr lang="en-US" sz="2800" b="1" dirty="0" smtClean="0">
              <a:latin typeface="Arial" charset="0"/>
              <a:cs typeface="Arial" charset="0"/>
            </a:endParaRPr>
          </a:p>
          <a:p>
            <a:pPr algn="ctr"/>
            <a:r>
              <a:rPr lang="en-US" sz="2800" b="1" dirty="0" smtClean="0">
                <a:latin typeface="Arial" charset="0"/>
                <a:cs typeface="Arial" charset="0"/>
              </a:rPr>
              <a:t>Calling vs. Ordaining</a:t>
            </a:r>
          </a:p>
          <a:p>
            <a:pPr algn="ctr"/>
            <a:endParaRPr lang="en-US" sz="1000" b="1" dirty="0" smtClean="0">
              <a:latin typeface="Arial" charset="0"/>
              <a:cs typeface="Arial" charset="0"/>
            </a:endParaRPr>
          </a:p>
          <a:p>
            <a:endParaRPr lang="en-US" sz="1000" dirty="0" smtClean="0">
              <a:latin typeface="Arial" charset="0"/>
              <a:cs typeface="Arial" charset="0"/>
            </a:endParaRPr>
          </a:p>
          <a:p>
            <a:r>
              <a:rPr lang="en-US" sz="2400" dirty="0" smtClean="0">
                <a:latin typeface="Arial" charset="0"/>
                <a:cs typeface="Arial" charset="0"/>
              </a:rPr>
              <a:t>Some churches believe that “calling” and “ordaining” are the same thing and that both words simply mean “to appoint.” However, John 15:16 indicates that calling and ordination are separate functions:</a:t>
            </a:r>
          </a:p>
          <a:p>
            <a:endParaRPr lang="en-US" sz="1000" dirty="0" smtClean="0">
              <a:latin typeface="Arial" charset="0"/>
              <a:cs typeface="Arial" charset="0"/>
            </a:endParaRPr>
          </a:p>
          <a:p>
            <a:pPr marL="223838"/>
            <a:r>
              <a:rPr lang="en-US" sz="2400" dirty="0" smtClean="0">
                <a:latin typeface="Arial" charset="0"/>
                <a:cs typeface="Arial" charset="0"/>
              </a:rPr>
              <a:t>Ye have not chosen me, but I have </a:t>
            </a:r>
            <a:r>
              <a:rPr lang="en-US" sz="2400" b="1" dirty="0" smtClean="0">
                <a:solidFill>
                  <a:schemeClr val="accent2"/>
                </a:solidFill>
                <a:latin typeface="Arial" charset="0"/>
                <a:cs typeface="Arial" charset="0"/>
              </a:rPr>
              <a:t>chosen</a:t>
            </a:r>
            <a:r>
              <a:rPr lang="en-US" sz="2400" dirty="0" smtClean="0">
                <a:latin typeface="Arial" charset="0"/>
                <a:cs typeface="Arial" charset="0"/>
              </a:rPr>
              <a:t> you, </a:t>
            </a:r>
            <a:r>
              <a:rPr lang="en-US" sz="2400" b="1" i="1" dirty="0" smtClean="0">
                <a:solidFill>
                  <a:schemeClr val="accent2"/>
                </a:solidFill>
                <a:latin typeface="Arial" charset="0"/>
                <a:cs typeface="Arial" charset="0"/>
              </a:rPr>
              <a:t>and</a:t>
            </a:r>
            <a:r>
              <a:rPr lang="en-US" sz="2400" b="1" dirty="0" smtClean="0">
                <a:solidFill>
                  <a:schemeClr val="accent2"/>
                </a:solidFill>
                <a:latin typeface="Arial" charset="0"/>
                <a:cs typeface="Arial" charset="0"/>
              </a:rPr>
              <a:t> ordained</a:t>
            </a:r>
            <a:r>
              <a:rPr lang="en-US" sz="2400" dirty="0" smtClean="0">
                <a:latin typeface="Arial" charset="0"/>
                <a:cs typeface="Arial" charset="0"/>
              </a:rPr>
              <a:t> you, that ye should go and bring forth fruit, and </a:t>
            </a:r>
          </a:p>
          <a:p>
            <a:pPr marL="223838"/>
            <a:r>
              <a:rPr lang="en-US" sz="2400" dirty="0" smtClean="0">
                <a:latin typeface="Arial" charset="0"/>
                <a:cs typeface="Arial" charset="0"/>
              </a:rPr>
              <a:t>that your fruit should remain . . .            John 15:16</a:t>
            </a:r>
          </a:p>
          <a:p>
            <a:pPr marL="223838"/>
            <a:endParaRPr lang="en-US" sz="2400" dirty="0" smtClean="0">
              <a:latin typeface="Arial" charset="0"/>
              <a:cs typeface="Arial" charset="0"/>
            </a:endParaRPr>
          </a:p>
          <a:p>
            <a:pPr marL="223838"/>
            <a:endParaRPr lang="en-US" sz="2400" dirty="0"/>
          </a:p>
        </p:txBody>
      </p:sp>
      <p:sp>
        <p:nvSpPr>
          <p:cNvPr id="3" name="Slide Number Placeholder 2"/>
          <p:cNvSpPr>
            <a:spLocks noGrp="1"/>
          </p:cNvSpPr>
          <p:nvPr>
            <p:ph type="sldNum" sz="quarter" idx="12"/>
          </p:nvPr>
        </p:nvSpPr>
        <p:spPr/>
        <p:txBody>
          <a:bodyPr/>
          <a:lstStyle/>
          <a:p>
            <a:fld id="{692940C3-4993-4EE3-B5C7-FE4DE6A32C3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7540526"/>
          </a:xfrm>
          <a:prstGeom prst="rect">
            <a:avLst/>
          </a:prstGeom>
        </p:spPr>
        <p:txBody>
          <a:bodyPr wrap="square">
            <a:spAutoFit/>
          </a:bodyPr>
          <a:lstStyle/>
          <a:p>
            <a:pPr algn="ctr"/>
            <a:endParaRPr lang="en-US" sz="2800" b="1" dirty="0" smtClean="0">
              <a:latin typeface="Arial" charset="0"/>
              <a:cs typeface="Arial" charset="0"/>
            </a:endParaRPr>
          </a:p>
          <a:p>
            <a:pPr algn="ctr"/>
            <a:endParaRPr lang="en-US" sz="2800" b="1" dirty="0" smtClean="0">
              <a:latin typeface="Arial" charset="0"/>
              <a:cs typeface="Arial" charset="0"/>
            </a:endParaRPr>
          </a:p>
          <a:p>
            <a:pPr algn="ctr"/>
            <a:endParaRPr lang="en-US" sz="2800" b="1" dirty="0" smtClean="0">
              <a:latin typeface="Arial" charset="0"/>
              <a:cs typeface="Arial" charset="0"/>
            </a:endParaRPr>
          </a:p>
          <a:p>
            <a:pPr algn="ctr"/>
            <a:r>
              <a:rPr lang="en-US" sz="2800" b="1" dirty="0" smtClean="0">
                <a:latin typeface="Arial" charset="0"/>
                <a:cs typeface="Arial" charset="0"/>
              </a:rPr>
              <a:t>Ordaining Ministers</a:t>
            </a:r>
          </a:p>
          <a:p>
            <a:endParaRPr lang="en-US" sz="2800" b="1" dirty="0" smtClean="0">
              <a:latin typeface="Arial" charset="0"/>
              <a:cs typeface="Arial" charset="0"/>
            </a:endParaRPr>
          </a:p>
          <a:p>
            <a:r>
              <a:rPr lang="en-US" sz="2400" dirty="0" smtClean="0">
                <a:latin typeface="Arial" pitchFamily="34" charset="0"/>
                <a:cs typeface="Arial" pitchFamily="34" charset="0"/>
              </a:rPr>
              <a:t>And the saying pleased the whole multitude: and they chose Stephen, a man full of faith and of the Holy Ghost, and Philip, and </a:t>
            </a:r>
            <a:r>
              <a:rPr lang="en-US" sz="2400" dirty="0" err="1" smtClean="0">
                <a:latin typeface="Arial" pitchFamily="34" charset="0"/>
                <a:cs typeface="Arial" pitchFamily="34" charset="0"/>
              </a:rPr>
              <a:t>Prochorus</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Nicanor</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Timon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Parmenas</a:t>
            </a:r>
            <a:r>
              <a:rPr lang="en-US" sz="2400" dirty="0" smtClean="0">
                <a:latin typeface="Arial" pitchFamily="34" charset="0"/>
                <a:cs typeface="Arial" pitchFamily="34" charset="0"/>
              </a:rPr>
              <a:t>, and Nicolas a proselyte of Antioch, whom they set before the apostles</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and when they had prayed, they laid their hands on them</a:t>
            </a:r>
            <a:r>
              <a:rPr lang="en-US" sz="2400" dirty="0" smtClean="0">
                <a:latin typeface="Arial" pitchFamily="34" charset="0"/>
                <a:cs typeface="Arial" pitchFamily="34" charset="0"/>
              </a:rPr>
              <a:t>. And the word of God increased: and the number of the disciples multiplied in Jerusalem greatly.    								Acts 6:5-7</a:t>
            </a:r>
          </a:p>
          <a:p>
            <a:pPr algn="ctr"/>
            <a:endParaRPr lang="en-US" sz="2800" b="1" dirty="0" smtClean="0">
              <a:latin typeface="Arial" charset="0"/>
              <a:cs typeface="Arial" charset="0"/>
            </a:endParaRPr>
          </a:p>
          <a:p>
            <a:pPr algn="ctr"/>
            <a:endParaRPr lang="en-US" sz="2800" b="1" dirty="0" smtClean="0">
              <a:latin typeface="Arial" charset="0"/>
              <a:cs typeface="Arial" charset="0"/>
            </a:endParaRPr>
          </a:p>
          <a:p>
            <a:endParaRPr lang="en-US" sz="2800" b="1" dirty="0" smtClean="0">
              <a:latin typeface="Arial" charset="0"/>
              <a:cs typeface="Arial" charset="0"/>
            </a:endParaRPr>
          </a:p>
          <a:p>
            <a:pPr algn="ctr"/>
            <a:endParaRPr lang="en-US" sz="1000" b="1" dirty="0" smtClean="0">
              <a:latin typeface="Arial" charset="0"/>
              <a:cs typeface="Arial" charset="0"/>
            </a:endParaRPr>
          </a:p>
          <a:p>
            <a:endParaRPr lang="en-US" sz="1000" dirty="0" smtClean="0">
              <a:latin typeface="Arial" charset="0"/>
              <a:cs typeface="Arial" charset="0"/>
            </a:endParaRPr>
          </a:p>
          <a:p>
            <a:pPr marL="223838"/>
            <a:endParaRPr lang="en-US" sz="2400" dirty="0" smtClean="0">
              <a:latin typeface="Arial" charset="0"/>
              <a:cs typeface="Arial" charset="0"/>
            </a:endParaRPr>
          </a:p>
          <a:p>
            <a:pPr marL="223838"/>
            <a:endParaRPr lang="en-US" sz="2400" dirty="0"/>
          </a:p>
        </p:txBody>
      </p:sp>
      <p:sp>
        <p:nvSpPr>
          <p:cNvPr id="3" name="Slide Number Placeholder 2"/>
          <p:cNvSpPr>
            <a:spLocks noGrp="1"/>
          </p:cNvSpPr>
          <p:nvPr>
            <p:ph type="sldNum" sz="quarter" idx="12"/>
          </p:nvPr>
        </p:nvSpPr>
        <p:spPr/>
        <p:txBody>
          <a:bodyPr/>
          <a:lstStyle/>
          <a:p>
            <a:fld id="{692940C3-4993-4EE3-B5C7-FE4DE6A32C3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24</a:t>
            </a:fld>
            <a:endParaRPr lang="en-US"/>
          </a:p>
        </p:txBody>
      </p:sp>
      <p:sp>
        <p:nvSpPr>
          <p:cNvPr id="3" name="Rectangle 2"/>
          <p:cNvSpPr/>
          <p:nvPr/>
        </p:nvSpPr>
        <p:spPr>
          <a:xfrm>
            <a:off x="304800" y="1028343"/>
            <a:ext cx="8839200" cy="4647426"/>
          </a:xfrm>
          <a:prstGeom prst="rect">
            <a:avLst/>
          </a:prstGeom>
        </p:spPr>
        <p:txBody>
          <a:bodyPr wrap="square">
            <a:spAutoFit/>
          </a:bodyPr>
          <a:lstStyle/>
          <a:p>
            <a:pPr algn="ctr">
              <a:defRPr/>
            </a:pPr>
            <a:r>
              <a:rPr lang="en-US" sz="2800" b="1" dirty="0" smtClean="0">
                <a:latin typeface="Arial" pitchFamily="34" charset="0"/>
                <a:cs typeface="Arial" pitchFamily="34" charset="0"/>
              </a:rPr>
              <a:t>Calling and Ordaining </a:t>
            </a:r>
          </a:p>
          <a:p>
            <a:pPr algn="ctr">
              <a:defRPr/>
            </a:pPr>
            <a:endParaRPr lang="en-US" sz="2800" dirty="0" smtClean="0">
              <a:latin typeface="Arial" pitchFamily="34" charset="0"/>
              <a:cs typeface="Arial" pitchFamily="34" charset="0"/>
            </a:endParaRPr>
          </a:p>
          <a:p>
            <a:pPr marL="336550" indent="-336550">
              <a:buFont typeface="Wingdings" pitchFamily="2" charset="2"/>
              <a:buNone/>
              <a:defRPr/>
            </a:pPr>
            <a:r>
              <a:rPr lang="en-US" sz="2400" dirty="0" smtClean="0">
                <a:latin typeface="Arial" pitchFamily="34" charset="0"/>
                <a:cs typeface="Arial" pitchFamily="34" charset="0"/>
              </a:rPr>
              <a:t>1	Now there were in the church that was at Antioch certain prophets and teachers; as Barnabas, and Simeon that was called Niger, and </a:t>
            </a:r>
            <a:r>
              <a:rPr lang="en-US" sz="2400" dirty="0" err="1" smtClean="0">
                <a:latin typeface="Arial" pitchFamily="34" charset="0"/>
                <a:cs typeface="Arial" pitchFamily="34" charset="0"/>
              </a:rPr>
              <a:t>Lucius</a:t>
            </a:r>
            <a:r>
              <a:rPr lang="en-US" sz="2400" dirty="0" smtClean="0">
                <a:latin typeface="Arial" pitchFamily="34" charset="0"/>
                <a:cs typeface="Arial" pitchFamily="34" charset="0"/>
              </a:rPr>
              <a:t> of Cyrene, and </a:t>
            </a:r>
            <a:r>
              <a:rPr lang="en-US" sz="2400" dirty="0" err="1" smtClean="0">
                <a:latin typeface="Arial" pitchFamily="34" charset="0"/>
                <a:cs typeface="Arial" pitchFamily="34" charset="0"/>
              </a:rPr>
              <a:t>Manaen</a:t>
            </a:r>
            <a:r>
              <a:rPr lang="en-US" sz="2400" dirty="0" smtClean="0">
                <a:latin typeface="Arial" pitchFamily="34" charset="0"/>
                <a:cs typeface="Arial" pitchFamily="34" charset="0"/>
              </a:rPr>
              <a:t>, which had been brought up with Herod the tetrarch, and Saul. </a:t>
            </a:r>
          </a:p>
          <a:p>
            <a:pPr marL="336550" indent="-336550">
              <a:buFont typeface="Wingdings" pitchFamily="2" charset="2"/>
              <a:buNone/>
              <a:defRPr/>
            </a:pPr>
            <a:r>
              <a:rPr lang="en-US" sz="2400" dirty="0" smtClean="0">
                <a:latin typeface="Arial" pitchFamily="34" charset="0"/>
                <a:cs typeface="Arial" pitchFamily="34" charset="0"/>
              </a:rPr>
              <a:t>2 	As they ministered to the Lord, and fasted</a:t>
            </a:r>
            <a:r>
              <a:rPr lang="en-US" sz="2400" dirty="0" smtClean="0">
                <a:solidFill>
                  <a:schemeClr val="accent2"/>
                </a:solidFill>
                <a:latin typeface="Arial" pitchFamily="34" charset="0"/>
                <a:cs typeface="Arial" pitchFamily="34" charset="0"/>
              </a:rPr>
              <a:t>,</a:t>
            </a:r>
            <a:r>
              <a:rPr lang="en-US" sz="2400" b="1" dirty="0" smtClean="0">
                <a:solidFill>
                  <a:schemeClr val="accent2"/>
                </a:solidFill>
                <a:latin typeface="Arial" pitchFamily="34" charset="0"/>
                <a:cs typeface="Arial" pitchFamily="34" charset="0"/>
              </a:rPr>
              <a:t> the Holy Ghost said, Separate me Barnabas and Saul for the work whereunto I have called them</a:t>
            </a:r>
            <a:r>
              <a:rPr lang="en-US" sz="2400" b="1" dirty="0" smtClean="0">
                <a:latin typeface="Arial" pitchFamily="34" charset="0"/>
                <a:cs typeface="Arial" pitchFamily="34" charset="0"/>
              </a:rPr>
              <a:t>. </a:t>
            </a:r>
          </a:p>
          <a:p>
            <a:pPr marL="336550" indent="-336550">
              <a:buFont typeface="Wingdings" pitchFamily="2" charset="2"/>
              <a:buAutoNum type="arabicPlain" startAt="3"/>
              <a:defRPr/>
            </a:pPr>
            <a:r>
              <a:rPr lang="en-US" sz="2400" dirty="0" smtClean="0">
                <a:latin typeface="Arial" pitchFamily="34" charset="0"/>
                <a:cs typeface="Arial" pitchFamily="34" charset="0"/>
              </a:rPr>
              <a:t>And when they had fasted and prayed, and </a:t>
            </a:r>
            <a:r>
              <a:rPr lang="en-US" sz="2400" b="1" dirty="0" smtClean="0">
                <a:solidFill>
                  <a:schemeClr val="accent2"/>
                </a:solidFill>
                <a:latin typeface="Arial" pitchFamily="34" charset="0"/>
                <a:cs typeface="Arial" pitchFamily="34" charset="0"/>
              </a:rPr>
              <a:t>laid their hands on them</a:t>
            </a:r>
            <a:r>
              <a:rPr lang="en-US" sz="2400" dirty="0" smtClean="0">
                <a:latin typeface="Arial" pitchFamily="34" charset="0"/>
                <a:cs typeface="Arial" pitchFamily="34" charset="0"/>
              </a:rPr>
              <a:t>, they sent them away. </a:t>
            </a:r>
          </a:p>
          <a:p>
            <a:pPr marL="457200" indent="-457200">
              <a:defRPr/>
            </a:pPr>
            <a:r>
              <a:rPr lang="en-US" sz="2400" dirty="0" smtClean="0">
                <a:latin typeface="Arial" pitchFamily="34" charset="0"/>
                <a:cs typeface="Arial" pitchFamily="34" charset="0"/>
              </a:rPr>
              <a:t>						Acts 13:1-3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1" cy="6924973"/>
          </a:xfrm>
          <a:prstGeom prst="rect">
            <a:avLst/>
          </a:prstGeom>
          <a:noFill/>
        </p:spPr>
        <p:txBody>
          <a:bodyPr wrap="square" rtlCol="0">
            <a:spAutoFit/>
          </a:bodyPr>
          <a:lstStyle/>
          <a:p>
            <a:pPr algn="ctr"/>
            <a:endParaRPr lang="en-US" sz="2400" b="1" i="1" dirty="0" smtClean="0">
              <a:latin typeface="Arial" pitchFamily="34" charset="0"/>
              <a:cs typeface="Arial" pitchFamily="34" charset="0"/>
            </a:endParaRPr>
          </a:p>
          <a:p>
            <a:pPr algn="ctr"/>
            <a:endParaRPr lang="en-US" sz="2800" b="1" i="1" dirty="0" smtClean="0">
              <a:latin typeface="Arial" pitchFamily="34" charset="0"/>
              <a:cs typeface="Arial" pitchFamily="34" charset="0"/>
            </a:endParaRPr>
          </a:p>
          <a:p>
            <a:pPr algn="ctr"/>
            <a:endParaRPr lang="en-US" sz="2800" b="1" i="1" dirty="0" smtClean="0">
              <a:latin typeface="Arial" pitchFamily="34" charset="0"/>
              <a:cs typeface="Arial" pitchFamily="34" charset="0"/>
            </a:endParaRPr>
          </a:p>
          <a:p>
            <a:pPr algn="ctr"/>
            <a:r>
              <a:rPr lang="en-US" sz="2800" b="1" i="1" dirty="0" smtClean="0">
                <a:latin typeface="Arial" pitchFamily="34" charset="0"/>
                <a:cs typeface="Arial" pitchFamily="34" charset="0"/>
              </a:rPr>
              <a:t>Apostles and Prophets</a:t>
            </a:r>
          </a:p>
          <a:p>
            <a:pPr algn="ctr"/>
            <a:endParaRPr lang="en-US" sz="2400" b="1" i="1" dirty="0" smtClean="0">
              <a:latin typeface="Arial" pitchFamily="34" charset="0"/>
              <a:cs typeface="Arial" pitchFamily="34" charset="0"/>
            </a:endParaRPr>
          </a:p>
          <a:p>
            <a:r>
              <a:rPr lang="en-US" sz="2400" dirty="0" smtClean="0">
                <a:latin typeface="Arial" pitchFamily="34" charset="0"/>
                <a:cs typeface="Arial" pitchFamily="34" charset="0"/>
              </a:rPr>
              <a:t>Some churches believe that:</a:t>
            </a:r>
          </a:p>
          <a:p>
            <a:pPr marL="466725" indent="-223838"/>
            <a:endParaRPr lang="en-US" sz="2400" dirty="0" smtClean="0">
              <a:latin typeface="Arial" pitchFamily="34" charset="0"/>
              <a:cs typeface="Arial" pitchFamily="34" charset="0"/>
            </a:endParaRPr>
          </a:p>
          <a:p>
            <a:pPr marL="466725" indent="-223838">
              <a:buFont typeface="Arial" pitchFamily="34" charset="0"/>
              <a:buChar char="•"/>
            </a:pPr>
            <a:r>
              <a:rPr lang="en-US" sz="2400" b="1" dirty="0" smtClean="0">
                <a:solidFill>
                  <a:schemeClr val="accent2"/>
                </a:solidFill>
                <a:latin typeface="Arial" pitchFamily="34" charset="0"/>
                <a:cs typeface="Arial" pitchFamily="34" charset="0"/>
              </a:rPr>
              <a:t>apostles</a:t>
            </a:r>
            <a:r>
              <a:rPr lang="en-US" sz="2400" dirty="0" smtClean="0">
                <a:latin typeface="Arial" pitchFamily="34" charset="0"/>
                <a:cs typeface="Arial" pitchFamily="34" charset="0"/>
              </a:rPr>
              <a:t> ceased to exist after the first century, and</a:t>
            </a:r>
          </a:p>
          <a:p>
            <a:pPr marL="466725" indent="-223838">
              <a:buFont typeface="Arial" pitchFamily="34" charset="0"/>
              <a:buChar char="•"/>
            </a:pPr>
            <a:r>
              <a:rPr lang="en-US" sz="2400" b="1" dirty="0" smtClean="0">
                <a:solidFill>
                  <a:schemeClr val="accent2"/>
                </a:solidFill>
                <a:latin typeface="Arial" pitchFamily="34" charset="0"/>
                <a:cs typeface="Arial" pitchFamily="34" charset="0"/>
              </a:rPr>
              <a:t>prophets</a:t>
            </a:r>
            <a:r>
              <a:rPr lang="en-US" sz="2400" dirty="0" smtClean="0">
                <a:latin typeface="Arial" pitchFamily="34" charset="0"/>
                <a:cs typeface="Arial" pitchFamily="34" charset="0"/>
              </a:rPr>
              <a:t> were no longer needed to reveal the mind and </a:t>
            </a:r>
          </a:p>
          <a:p>
            <a:pPr marL="466725" indent="-223838"/>
            <a:r>
              <a:rPr lang="en-US" sz="2400" dirty="0" smtClean="0">
                <a:latin typeface="Arial" pitchFamily="34" charset="0"/>
                <a:cs typeface="Arial" pitchFamily="34" charset="0"/>
              </a:rPr>
              <a:t>	will of God to his people in the form of scriptural guidance.</a:t>
            </a:r>
          </a:p>
          <a:p>
            <a:pPr marL="223838" indent="-223838"/>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However, Ephesians 4:11-13 makes it clear that apostles, prophets and other ministers should continue to function in Christ’s church. </a:t>
            </a:r>
          </a:p>
          <a:p>
            <a:pPr algn="ctr"/>
            <a:endParaRPr lang="en-US" sz="2400" b="1" i="1" dirty="0" smtClean="0">
              <a:latin typeface="Arial" pitchFamily="34" charset="0"/>
              <a:cs typeface="Arial" pitchFamily="34" charset="0"/>
            </a:endParaRPr>
          </a:p>
          <a:p>
            <a:pPr algn="ctr"/>
            <a:endParaRPr lang="en-US" sz="2400" b="1" i="1"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411163" y="304800"/>
            <a:ext cx="8428037" cy="8710077"/>
          </a:xfrm>
          <a:prstGeom prst="rect">
            <a:avLst/>
          </a:prstGeom>
          <a:noFill/>
          <a:ln w="9525">
            <a:noFill/>
            <a:miter lim="800000"/>
            <a:headEnd/>
            <a:tailEnd/>
          </a:ln>
        </p:spPr>
        <p:txBody>
          <a:bodyPr wrap="square">
            <a:spAutoFit/>
          </a:bodyPr>
          <a:lstStyle/>
          <a:p>
            <a:pPr algn="ctr"/>
            <a:r>
              <a:rPr lang="en-US" sz="2800" b="1" dirty="0" smtClean="0">
                <a:latin typeface="Arial" pitchFamily="34" charset="0"/>
                <a:cs typeface="Arial" pitchFamily="34" charset="0"/>
              </a:rPr>
              <a:t>Ephesians 4:11-13</a:t>
            </a:r>
          </a:p>
          <a:p>
            <a:endParaRPr lang="en-US" sz="1000" b="1" i="1" dirty="0" smtClean="0">
              <a:latin typeface="Arial" pitchFamily="34" charset="0"/>
              <a:cs typeface="Arial" pitchFamily="34" charset="0"/>
            </a:endParaRPr>
          </a:p>
          <a:p>
            <a:r>
              <a:rPr lang="en-US" sz="2400" b="1" i="1" dirty="0" smtClean="0">
                <a:latin typeface="Arial" pitchFamily="34" charset="0"/>
                <a:cs typeface="Arial" pitchFamily="34" charset="0"/>
              </a:rPr>
              <a:t>Ministerial Offices</a:t>
            </a:r>
          </a:p>
          <a:p>
            <a:pPr marL="225425"/>
            <a:r>
              <a:rPr lang="en-US" sz="2400" dirty="0" smtClean="0">
                <a:latin typeface="Arial" pitchFamily="34" charset="0"/>
                <a:cs typeface="Arial" pitchFamily="34" charset="0"/>
              </a:rPr>
              <a:t>“And </a:t>
            </a:r>
            <a:r>
              <a:rPr lang="en-US" sz="2400" dirty="0">
                <a:latin typeface="Arial" pitchFamily="34" charset="0"/>
                <a:cs typeface="Arial" pitchFamily="34" charset="0"/>
              </a:rPr>
              <a:t>he gave some, </a:t>
            </a:r>
            <a:r>
              <a:rPr lang="en-US" sz="2400" b="1" dirty="0">
                <a:solidFill>
                  <a:schemeClr val="accent2"/>
                </a:solidFill>
                <a:latin typeface="Arial" pitchFamily="34" charset="0"/>
                <a:cs typeface="Arial" pitchFamily="34" charset="0"/>
              </a:rPr>
              <a:t>apostles</a:t>
            </a:r>
            <a:r>
              <a:rPr lang="en-US" sz="2400" dirty="0">
                <a:latin typeface="Arial" pitchFamily="34" charset="0"/>
                <a:cs typeface="Arial" pitchFamily="34" charset="0"/>
              </a:rPr>
              <a:t>; and </a:t>
            </a:r>
            <a:r>
              <a:rPr lang="en-US" sz="2400" dirty="0" smtClean="0">
                <a:latin typeface="Arial" pitchFamily="34" charset="0"/>
                <a:cs typeface="Arial" pitchFamily="34" charset="0"/>
              </a:rPr>
              <a:t>some </a:t>
            </a:r>
            <a:r>
              <a:rPr lang="en-US" sz="2400" b="1" dirty="0" smtClean="0">
                <a:solidFill>
                  <a:schemeClr val="accent2"/>
                </a:solidFill>
                <a:latin typeface="Arial" pitchFamily="34" charset="0"/>
                <a:cs typeface="Arial" pitchFamily="34" charset="0"/>
              </a:rPr>
              <a:t>prophets</a:t>
            </a:r>
            <a:r>
              <a:rPr lang="en-US" sz="2400" dirty="0">
                <a:latin typeface="Arial" pitchFamily="34" charset="0"/>
                <a:cs typeface="Arial" pitchFamily="34" charset="0"/>
              </a:rPr>
              <a:t>;</a:t>
            </a:r>
          </a:p>
          <a:p>
            <a:pPr marL="225425"/>
            <a:r>
              <a:rPr lang="en-US" sz="2400" dirty="0">
                <a:latin typeface="Arial" pitchFamily="34" charset="0"/>
                <a:cs typeface="Arial" pitchFamily="34" charset="0"/>
              </a:rPr>
              <a:t>and some, </a:t>
            </a:r>
            <a:r>
              <a:rPr lang="en-US" sz="2400" b="1" dirty="0">
                <a:solidFill>
                  <a:schemeClr val="accent2"/>
                </a:solidFill>
                <a:latin typeface="Arial" pitchFamily="34" charset="0"/>
                <a:cs typeface="Arial" pitchFamily="34" charset="0"/>
              </a:rPr>
              <a:t>evangelists</a:t>
            </a:r>
            <a:r>
              <a:rPr lang="en-US" sz="2400" dirty="0">
                <a:latin typeface="Arial" pitchFamily="34" charset="0"/>
                <a:cs typeface="Arial" pitchFamily="34" charset="0"/>
              </a:rPr>
              <a:t>; and </a:t>
            </a:r>
            <a:r>
              <a:rPr lang="en-US" sz="2400" dirty="0" smtClean="0">
                <a:latin typeface="Arial" pitchFamily="34" charset="0"/>
                <a:cs typeface="Arial" pitchFamily="34" charset="0"/>
              </a:rPr>
              <a:t>some </a:t>
            </a:r>
            <a:r>
              <a:rPr lang="en-US" sz="2400" b="1" dirty="0" smtClean="0">
                <a:solidFill>
                  <a:schemeClr val="accent2"/>
                </a:solidFill>
                <a:latin typeface="Arial" pitchFamily="34" charset="0"/>
                <a:cs typeface="Arial" pitchFamily="34" charset="0"/>
              </a:rPr>
              <a:t>pastors</a:t>
            </a:r>
            <a:r>
              <a:rPr lang="en-US" sz="2400" dirty="0" smtClean="0">
                <a:latin typeface="Arial" pitchFamily="34" charset="0"/>
                <a:cs typeface="Arial" pitchFamily="34" charset="0"/>
              </a:rPr>
              <a:t> </a:t>
            </a:r>
            <a:r>
              <a:rPr lang="en-US" sz="2400" dirty="0">
                <a:latin typeface="Arial" pitchFamily="34" charset="0"/>
                <a:cs typeface="Arial" pitchFamily="34" charset="0"/>
              </a:rPr>
              <a:t>and </a:t>
            </a:r>
            <a:r>
              <a:rPr lang="en-US" sz="2400" b="1" dirty="0" smtClean="0">
                <a:solidFill>
                  <a:schemeClr val="accent2"/>
                </a:solidFill>
                <a:latin typeface="Arial" pitchFamily="34" charset="0"/>
                <a:cs typeface="Arial" pitchFamily="34" charset="0"/>
              </a:rPr>
              <a:t>teachers</a:t>
            </a:r>
            <a:r>
              <a:rPr lang="en-US" sz="2400" dirty="0" smtClean="0">
                <a:latin typeface="Arial" pitchFamily="34" charset="0"/>
                <a:cs typeface="Arial" pitchFamily="34" charset="0"/>
              </a:rPr>
              <a:t>;”</a:t>
            </a:r>
          </a:p>
          <a:p>
            <a:endParaRPr lang="en-US" sz="2400" i="1" dirty="0" smtClean="0">
              <a:latin typeface="Arial" pitchFamily="34" charset="0"/>
              <a:cs typeface="Arial" pitchFamily="34" charset="0"/>
            </a:endParaRPr>
          </a:p>
          <a:p>
            <a:r>
              <a:rPr lang="en-US" sz="2400" b="1" i="1" dirty="0" smtClean="0">
                <a:latin typeface="Arial" pitchFamily="34" charset="0"/>
                <a:cs typeface="Arial" pitchFamily="34" charset="0"/>
              </a:rPr>
              <a:t>What is their Purpose?</a:t>
            </a:r>
            <a:endParaRPr lang="en-US" sz="2400" b="1" dirty="0">
              <a:latin typeface="Arial" pitchFamily="34" charset="0"/>
              <a:cs typeface="Arial" pitchFamily="34" charset="0"/>
            </a:endParaRPr>
          </a:p>
          <a:p>
            <a:pPr marL="225425"/>
            <a:r>
              <a:rPr lang="en-US" sz="2400" dirty="0" smtClean="0">
                <a:latin typeface="Arial" pitchFamily="34" charset="0"/>
                <a:cs typeface="Arial" pitchFamily="34" charset="0"/>
              </a:rPr>
              <a:t>“For </a:t>
            </a:r>
            <a:r>
              <a:rPr lang="en-US" sz="2400" dirty="0">
                <a:latin typeface="Arial" pitchFamily="34" charset="0"/>
                <a:cs typeface="Arial" pitchFamily="34" charset="0"/>
              </a:rPr>
              <a:t>the perfecting of the </a:t>
            </a:r>
            <a:r>
              <a:rPr lang="en-US" sz="2400" dirty="0" smtClean="0">
                <a:latin typeface="Arial" pitchFamily="34" charset="0"/>
                <a:cs typeface="Arial" pitchFamily="34" charset="0"/>
              </a:rPr>
              <a:t>saints, for </a:t>
            </a:r>
            <a:r>
              <a:rPr lang="en-US" sz="2400" dirty="0">
                <a:latin typeface="Arial" pitchFamily="34" charset="0"/>
                <a:cs typeface="Arial" pitchFamily="34" charset="0"/>
              </a:rPr>
              <a:t>the work of the </a:t>
            </a:r>
            <a:r>
              <a:rPr lang="en-US" sz="2400" dirty="0" smtClean="0">
                <a:latin typeface="Arial" pitchFamily="34" charset="0"/>
                <a:cs typeface="Arial" pitchFamily="34" charset="0"/>
              </a:rPr>
              <a:t>ministry, for </a:t>
            </a:r>
            <a:r>
              <a:rPr lang="en-US" sz="2400" dirty="0">
                <a:latin typeface="Arial" pitchFamily="34" charset="0"/>
                <a:cs typeface="Arial" pitchFamily="34" charset="0"/>
              </a:rPr>
              <a:t>the edifying of the body of Christ</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r>
              <a:rPr lang="en-US" sz="2400" b="1" i="1" dirty="0" smtClean="0">
                <a:latin typeface="Arial" pitchFamily="34" charset="0"/>
                <a:cs typeface="Arial" pitchFamily="34" charset="0"/>
              </a:rPr>
              <a:t>How long will they remain in the Christ’s Church? </a:t>
            </a:r>
            <a:endParaRPr lang="en-US" sz="2400" b="1" i="1" dirty="0">
              <a:latin typeface="Arial" pitchFamily="34" charset="0"/>
              <a:cs typeface="Arial" pitchFamily="34" charset="0"/>
            </a:endParaRPr>
          </a:p>
          <a:p>
            <a:pPr marL="695325" indent="-457200"/>
            <a:r>
              <a:rPr lang="en-US" sz="2400" dirty="0" smtClean="0">
                <a:latin typeface="Arial" pitchFamily="34" charset="0"/>
                <a:cs typeface="Arial" pitchFamily="34" charset="0"/>
              </a:rPr>
              <a:t>“</a:t>
            </a:r>
            <a:r>
              <a:rPr lang="en-US" sz="2400" b="1" dirty="0" smtClean="0">
                <a:solidFill>
                  <a:schemeClr val="accent2"/>
                </a:solidFill>
                <a:latin typeface="Arial" pitchFamily="34" charset="0"/>
                <a:cs typeface="Arial" pitchFamily="34" charset="0"/>
              </a:rPr>
              <a:t>Till we</a:t>
            </a:r>
            <a:r>
              <a:rPr lang="en-US" sz="2400" dirty="0" smtClean="0">
                <a:latin typeface="Arial" pitchFamily="34" charset="0"/>
                <a:cs typeface="Arial" pitchFamily="34" charset="0"/>
              </a:rPr>
              <a:t>:</a:t>
            </a:r>
          </a:p>
          <a:p>
            <a:pPr marL="695325" indent="-457200">
              <a:buAutoNum type="arabicPeriod"/>
            </a:pPr>
            <a:r>
              <a:rPr lang="en-US" sz="2400" dirty="0" smtClean="0">
                <a:latin typeface="Arial" pitchFamily="34" charset="0"/>
                <a:cs typeface="Arial" pitchFamily="34" charset="0"/>
              </a:rPr>
              <a:t>in </a:t>
            </a:r>
            <a:r>
              <a:rPr lang="en-US" sz="2400" dirty="0">
                <a:latin typeface="Arial" pitchFamily="34" charset="0"/>
                <a:cs typeface="Arial" pitchFamily="34" charset="0"/>
              </a:rPr>
              <a:t>the unity of the </a:t>
            </a:r>
            <a:r>
              <a:rPr lang="en-US" sz="2400" dirty="0" smtClean="0">
                <a:latin typeface="Arial" pitchFamily="34" charset="0"/>
                <a:cs typeface="Arial" pitchFamily="34" charset="0"/>
              </a:rPr>
              <a:t>faith, </a:t>
            </a:r>
          </a:p>
          <a:p>
            <a:pPr marL="695325" indent="-457200">
              <a:buAutoNum type="arabicPeriod"/>
            </a:pPr>
            <a:r>
              <a:rPr lang="en-US" sz="2400" dirty="0" smtClean="0">
                <a:latin typeface="Arial" pitchFamily="34" charset="0"/>
                <a:cs typeface="Arial" pitchFamily="34" charset="0"/>
              </a:rPr>
              <a:t>all </a:t>
            </a:r>
            <a:r>
              <a:rPr lang="en-US" sz="2400" dirty="0">
                <a:latin typeface="Arial" pitchFamily="34" charset="0"/>
                <a:cs typeface="Arial" pitchFamily="34" charset="0"/>
              </a:rPr>
              <a:t>come to </a:t>
            </a:r>
            <a:r>
              <a:rPr lang="en-US" sz="2400" dirty="0" smtClean="0">
                <a:latin typeface="Arial" pitchFamily="34" charset="0"/>
                <a:cs typeface="Arial" pitchFamily="34" charset="0"/>
              </a:rPr>
              <a:t>the knowledge </a:t>
            </a:r>
            <a:r>
              <a:rPr lang="en-US" sz="2400" dirty="0">
                <a:latin typeface="Arial" pitchFamily="34" charset="0"/>
                <a:cs typeface="Arial" pitchFamily="34" charset="0"/>
              </a:rPr>
              <a:t>of </a:t>
            </a:r>
            <a:r>
              <a:rPr lang="en-US" sz="2400" dirty="0" smtClean="0">
                <a:latin typeface="Arial" pitchFamily="34" charset="0"/>
                <a:cs typeface="Arial" pitchFamily="34" charset="0"/>
              </a:rPr>
              <a:t>the Son </a:t>
            </a:r>
            <a:r>
              <a:rPr lang="en-US" sz="2400" dirty="0">
                <a:latin typeface="Arial" pitchFamily="34" charset="0"/>
                <a:cs typeface="Arial" pitchFamily="34" charset="0"/>
              </a:rPr>
              <a:t>of God, </a:t>
            </a:r>
            <a:endParaRPr lang="en-US" sz="2400" dirty="0" smtClean="0">
              <a:latin typeface="Arial" pitchFamily="34" charset="0"/>
              <a:cs typeface="Arial" pitchFamily="34" charset="0"/>
            </a:endParaRPr>
          </a:p>
          <a:p>
            <a:pPr marL="695325" indent="-457200">
              <a:buAutoNum type="arabicPeriod"/>
            </a:pPr>
            <a:r>
              <a:rPr lang="en-US" sz="2400" dirty="0" smtClean="0">
                <a:latin typeface="Arial" pitchFamily="34" charset="0"/>
                <a:cs typeface="Arial" pitchFamily="34" charset="0"/>
              </a:rPr>
              <a:t>unto </a:t>
            </a:r>
            <a:r>
              <a:rPr lang="en-US" sz="2400" dirty="0">
                <a:latin typeface="Arial" pitchFamily="34" charset="0"/>
                <a:cs typeface="Arial" pitchFamily="34" charset="0"/>
              </a:rPr>
              <a:t>a perfect </a:t>
            </a:r>
            <a:r>
              <a:rPr lang="en-US" sz="2400" dirty="0" smtClean="0">
                <a:latin typeface="Arial" pitchFamily="34" charset="0"/>
                <a:cs typeface="Arial" pitchFamily="34" charset="0"/>
              </a:rPr>
              <a:t>man, unto </a:t>
            </a:r>
            <a:r>
              <a:rPr lang="en-US" sz="2400" dirty="0">
                <a:latin typeface="Arial" pitchFamily="34" charset="0"/>
                <a:cs typeface="Arial" pitchFamily="34" charset="0"/>
              </a:rPr>
              <a:t>the measure of the stature </a:t>
            </a:r>
            <a:r>
              <a:rPr lang="en-US" sz="2400" dirty="0" smtClean="0">
                <a:latin typeface="Arial" pitchFamily="34" charset="0"/>
                <a:cs typeface="Arial" pitchFamily="34" charset="0"/>
              </a:rPr>
              <a:t>of the </a:t>
            </a:r>
            <a:r>
              <a:rPr lang="en-US" sz="2400" dirty="0">
                <a:latin typeface="Arial" pitchFamily="34" charset="0"/>
                <a:cs typeface="Arial" pitchFamily="34" charset="0"/>
              </a:rPr>
              <a:t>fullness of </a:t>
            </a:r>
            <a:r>
              <a:rPr lang="en-US" sz="2400" dirty="0" smtClean="0">
                <a:latin typeface="Arial" pitchFamily="34" charset="0"/>
                <a:cs typeface="Arial" pitchFamily="34" charset="0"/>
              </a:rPr>
              <a:t>Christ.”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t>
            </a:r>
          </a:p>
          <a:p>
            <a:endParaRPr lang="en-US" sz="2400" b="1" dirty="0" smtClean="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sz="2400" b="1" dirty="0">
                <a:latin typeface="Arial" pitchFamily="34" charset="0"/>
                <a:cs typeface="Arial" pitchFamily="34" charset="0"/>
              </a:rPr>
              <a:t>                                                                                                               </a:t>
            </a:r>
          </a:p>
          <a:p>
            <a:pPr algn="ctr"/>
            <a:endParaRPr lang="en-US" dirty="0"/>
          </a:p>
        </p:txBody>
      </p:sp>
      <p:sp>
        <p:nvSpPr>
          <p:cNvPr id="5222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FF4B402-9E6C-4CF2-88B2-06D2121A74AF}" type="slidenum">
              <a:rPr lang="en-US"/>
              <a:pPr/>
              <a:t>26</a:t>
            </a:fld>
            <a:endParaRPr lang="en-US"/>
          </a:p>
        </p:txBody>
      </p:sp>
      <p:sp>
        <p:nvSpPr>
          <p:cNvPr id="4" name="Rectangle 3"/>
          <p:cNvSpPr/>
          <p:nvPr/>
        </p:nvSpPr>
        <p:spPr>
          <a:xfrm>
            <a:off x="3479361" y="3244334"/>
            <a:ext cx="184731" cy="1200329"/>
          </a:xfrm>
          <a:prstGeom prst="rect">
            <a:avLst/>
          </a:prstGeom>
        </p:spPr>
        <p:txBody>
          <a:bodyPr wrap="none">
            <a:spAutoFit/>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0"/>
            <a:ext cx="8686799" cy="7232749"/>
          </a:xfrm>
          <a:prstGeom prst="rect">
            <a:avLst/>
          </a:prstGeom>
          <a:noFill/>
        </p:spPr>
        <p:txBody>
          <a:bodyPr wrap="square" rtlCol="0">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Priesthood</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term “priesthood” denotes the existence of the office of priest. Ministerial offices are an extension of priestly authority. </a:t>
            </a:r>
          </a:p>
          <a:p>
            <a:endParaRPr lang="en-US" sz="2400" dirty="0" smtClean="0">
              <a:latin typeface="Arial" pitchFamily="34" charset="0"/>
              <a:cs typeface="Arial" pitchFamily="34" charset="0"/>
            </a:endParaRPr>
          </a:p>
          <a:p>
            <a:pPr marL="223838"/>
            <a:r>
              <a:rPr lang="en-US" sz="2400" dirty="0" smtClean="0">
                <a:latin typeface="Arial" pitchFamily="34" charset="0"/>
                <a:cs typeface="Arial" pitchFamily="34" charset="0"/>
              </a:rPr>
              <a:t>For every high priest </a:t>
            </a:r>
            <a:r>
              <a:rPr lang="en-US" sz="2400" b="1" dirty="0" smtClean="0">
                <a:solidFill>
                  <a:schemeClr val="accent2"/>
                </a:solidFill>
                <a:latin typeface="Arial" pitchFamily="34" charset="0"/>
                <a:cs typeface="Arial" pitchFamily="34" charset="0"/>
              </a:rPr>
              <a:t>is</a:t>
            </a:r>
            <a:r>
              <a:rPr lang="en-US" sz="2400" dirty="0" smtClean="0">
                <a:latin typeface="Arial" pitchFamily="34" charset="0"/>
                <a:cs typeface="Arial" pitchFamily="34" charset="0"/>
              </a:rPr>
              <a:t> ordained for men in things pertaining to God, that he may offer both gifts and sacrifices for sins.” </a:t>
            </a:r>
          </a:p>
          <a:p>
            <a:pPr marL="223838"/>
            <a:r>
              <a:rPr lang="en-US" sz="2400" dirty="0" smtClean="0">
                <a:latin typeface="Arial" pitchFamily="34" charset="0"/>
                <a:cs typeface="Arial" pitchFamily="34" charset="0"/>
              </a:rPr>
              <a:t>					Hebrews 5:1</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Hebrews is speaking in present tense indicating that high priests continued to be ordained in the New Testament church. </a:t>
            </a:r>
          </a:p>
          <a:p>
            <a:endParaRPr lang="en-US" sz="2400" dirty="0" smtClean="0">
              <a:latin typeface="Arial" pitchFamily="34" charset="0"/>
              <a:cs typeface="Arial" pitchFamily="34" charset="0"/>
            </a:endParaRPr>
          </a:p>
          <a:p>
            <a:pPr marL="168275"/>
            <a:r>
              <a:rPr lang="en-US" sz="2400" dirty="0" smtClean="0">
                <a:latin typeface="Arial" pitchFamily="34" charset="0"/>
                <a:cs typeface="Arial" pitchFamily="34" charset="0"/>
              </a:rPr>
              <a:t>The </a:t>
            </a:r>
            <a:r>
              <a:rPr lang="en-US" sz="2400" b="1" dirty="0" smtClean="0">
                <a:solidFill>
                  <a:schemeClr val="accent2"/>
                </a:solidFill>
                <a:latin typeface="Arial" pitchFamily="34" charset="0"/>
                <a:cs typeface="Arial" pitchFamily="34" charset="0"/>
              </a:rPr>
              <a:t>sacrifices</a:t>
            </a:r>
            <a:r>
              <a:rPr lang="en-US" sz="2400" dirty="0" smtClean="0">
                <a:latin typeface="Arial" pitchFamily="34" charset="0"/>
                <a:cs typeface="Arial" pitchFamily="34" charset="0"/>
              </a:rPr>
              <a:t> of God are a broken spirit: a broken and a contrite heart, O God, thou wilt not despise.</a:t>
            </a:r>
          </a:p>
          <a:p>
            <a:pPr marL="168275"/>
            <a:r>
              <a:rPr lang="en-US" sz="2400" dirty="0" smtClean="0">
                <a:latin typeface="Arial" pitchFamily="34" charset="0"/>
                <a:cs typeface="Arial" pitchFamily="34" charset="0"/>
              </a:rPr>
              <a:t>					Psalm 51:17 </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28</a:t>
            </a:fld>
            <a:endParaRPr lang="en-US"/>
          </a:p>
        </p:txBody>
      </p:sp>
      <p:sp>
        <p:nvSpPr>
          <p:cNvPr id="4" name="TextBox 3"/>
          <p:cNvSpPr txBox="1"/>
          <p:nvPr/>
        </p:nvSpPr>
        <p:spPr>
          <a:xfrm>
            <a:off x="228600" y="0"/>
            <a:ext cx="5029200" cy="7417415"/>
          </a:xfrm>
          <a:prstGeom prst="rect">
            <a:avLst/>
          </a:prstGeom>
          <a:noFill/>
        </p:spPr>
        <p:txBody>
          <a:bodyPr wrap="square" rtlCol="0">
            <a:spAutoFit/>
          </a:bodyPr>
          <a:lstStyle/>
          <a:p>
            <a:pPr algn="ctr"/>
            <a:r>
              <a:rPr lang="en-US" sz="2400" b="1" dirty="0" smtClean="0">
                <a:latin typeface="Arial" pitchFamily="34" charset="0"/>
                <a:cs typeface="Arial" pitchFamily="34" charset="0"/>
              </a:rPr>
              <a:t>Stephen, an Ordained Minister, Making the Ultimate Sacrifice </a:t>
            </a:r>
          </a:p>
          <a:p>
            <a:pPr algn="ctr"/>
            <a:endParaRPr lang="en-US" sz="800" b="1" dirty="0" smtClean="0">
              <a:latin typeface="Arial" pitchFamily="34" charset="0"/>
              <a:cs typeface="Arial" pitchFamily="34" charset="0"/>
            </a:endParaRPr>
          </a:p>
          <a:p>
            <a:r>
              <a:rPr lang="en-US" sz="2400" dirty="0" smtClean="0">
                <a:latin typeface="Arial" pitchFamily="34" charset="0"/>
                <a:cs typeface="Arial" pitchFamily="34" charset="0"/>
              </a:rPr>
              <a:t>When they heard these things, they were cut to the heart, and they gnashed on him with their teeth . . . Then they cried out with a loud voice, and stopped their ears, and ran upon him with one accord, and cast him out of the city, and stoned him . . . And they stoned Stephen, calling upon God, and saying, Lord Jesus, receive my spirit. And he kneeled down, and cried with a loud voice, Lord, lay not this sin to their charge. And when he had said this, he fell asleep. </a:t>
            </a:r>
          </a:p>
          <a:p>
            <a:r>
              <a:rPr lang="en-US" sz="2400" dirty="0" smtClean="0">
                <a:latin typeface="Arial" pitchFamily="34" charset="0"/>
                <a:cs typeface="Arial" pitchFamily="34" charset="0"/>
              </a:rPr>
              <a:t>	        	         Acts 7:55-56</a:t>
            </a:r>
          </a:p>
          <a:p>
            <a:endParaRPr lang="en-US" sz="2400" dirty="0" smtClean="0">
              <a:latin typeface="Arial" pitchFamily="34" charset="0"/>
              <a:cs typeface="Arial" pitchFamily="34" charset="0"/>
            </a:endParaRPr>
          </a:p>
          <a:p>
            <a:endParaRPr lang="en-US" dirty="0" smtClean="0"/>
          </a:p>
          <a:p>
            <a:endParaRPr lang="en-US" dirty="0"/>
          </a:p>
        </p:txBody>
      </p:sp>
      <p:pic>
        <p:nvPicPr>
          <p:cNvPr id="20" name="Picture 2"/>
          <p:cNvPicPr>
            <a:picLocks noChangeAspect="1" noChangeArrowheads="1"/>
          </p:cNvPicPr>
          <p:nvPr/>
        </p:nvPicPr>
        <p:blipFill>
          <a:blip r:embed="rId3" cstate="print"/>
          <a:srcRect/>
          <a:stretch>
            <a:fillRect/>
          </a:stretch>
        </p:blipFill>
        <p:spPr bwMode="auto">
          <a:xfrm>
            <a:off x="5275534" y="838200"/>
            <a:ext cx="3629537"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6678751"/>
          </a:xfrm>
          <a:prstGeom prst="rect">
            <a:avLst/>
          </a:prstGeom>
          <a:noFill/>
        </p:spPr>
        <p:txBody>
          <a:bodyPr wrap="square" rtlCol="0">
            <a:spAutoFit/>
          </a:bodyPr>
          <a:lstStyle/>
          <a:p>
            <a:pPr algn="ctr"/>
            <a:r>
              <a:rPr lang="en-US" sz="2800" b="1" dirty="0" smtClean="0">
                <a:latin typeface="Arial" pitchFamily="34" charset="0"/>
                <a:cs typeface="Arial" pitchFamily="34" charset="0"/>
              </a:rPr>
              <a:t>Priestly Duty</a:t>
            </a: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In the NIV Bible, Paul talks about his “priestly duty” that he hoped would result in an acceptable offering to God:</a:t>
            </a:r>
          </a:p>
          <a:p>
            <a:endParaRPr lang="en-US" sz="1000" dirty="0" smtClean="0">
              <a:latin typeface="Arial" pitchFamily="34" charset="0"/>
              <a:cs typeface="Arial" pitchFamily="34" charset="0"/>
            </a:endParaRPr>
          </a:p>
          <a:p>
            <a:pPr marL="223838"/>
            <a:r>
              <a:rPr lang="en-US" sz="2400" dirty="0" smtClean="0">
                <a:latin typeface="Arial" pitchFamily="34" charset="0"/>
                <a:cs typeface="Arial" pitchFamily="34" charset="0"/>
              </a:rPr>
              <a:t>I have written you boldly on some points, as if to remind you of them again, because of the grace God gave me to be a </a:t>
            </a:r>
            <a:r>
              <a:rPr lang="en-US" sz="2400" b="1" dirty="0" smtClean="0">
                <a:solidFill>
                  <a:schemeClr val="accent2"/>
                </a:solidFill>
                <a:latin typeface="Arial" pitchFamily="34" charset="0"/>
                <a:cs typeface="Arial" pitchFamily="34" charset="0"/>
              </a:rPr>
              <a:t>minister</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of Christ Jesus to the Gentiles with the </a:t>
            </a:r>
            <a:r>
              <a:rPr lang="en-US" sz="2400" b="1" dirty="0" smtClean="0">
                <a:solidFill>
                  <a:schemeClr val="accent2"/>
                </a:solidFill>
                <a:latin typeface="Arial" pitchFamily="34" charset="0"/>
                <a:cs typeface="Arial" pitchFamily="34" charset="0"/>
              </a:rPr>
              <a:t>priestly duty</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of proclaiming the gospel of God so that the Gentiles might become an offering acceptable to God, sanctified by the Holy Spirit.		        Romans 15:15-16 (NIV)</a:t>
            </a: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There is a sense in which every ministerial office is an extension of the priest’s office in that they all seek to win souls who will bring an offering of a broken and contrite heart before the Lord.   </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030 Who do men say "/>
          <p:cNvPicPr>
            <a:picLocks noChangeAspect="1" noChangeArrowheads="1"/>
          </p:cNvPicPr>
          <p:nvPr/>
        </p:nvPicPr>
        <p:blipFill>
          <a:blip r:embed="rId3" cstate="print"/>
          <a:srcRect/>
          <a:stretch>
            <a:fillRect/>
          </a:stretch>
        </p:blipFill>
        <p:spPr bwMode="auto">
          <a:xfrm>
            <a:off x="0" y="-76200"/>
            <a:ext cx="4643438" cy="6934200"/>
          </a:xfrm>
          <a:prstGeom prst="rect">
            <a:avLst/>
          </a:prstGeom>
          <a:noFill/>
          <a:ln w="9525">
            <a:noFill/>
            <a:miter lim="800000"/>
            <a:headEnd/>
            <a:tailEnd/>
          </a:ln>
        </p:spPr>
      </p:pic>
      <p:sp>
        <p:nvSpPr>
          <p:cNvPr id="4813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9E6450-E64F-4F74-89D5-535E805CEFF2}" type="slidenum">
              <a:rPr lang="en-US" smtClean="0"/>
              <a:pPr/>
              <a:t>3</a:t>
            </a:fld>
            <a:endParaRPr lang="en-US" smtClean="0"/>
          </a:p>
        </p:txBody>
      </p:sp>
      <p:sp>
        <p:nvSpPr>
          <p:cNvPr id="48132" name="TextBox 3"/>
          <p:cNvSpPr txBox="1">
            <a:spLocks noChangeArrowheads="1"/>
          </p:cNvSpPr>
          <p:nvPr/>
        </p:nvSpPr>
        <p:spPr bwMode="auto">
          <a:xfrm>
            <a:off x="4800600" y="533400"/>
            <a:ext cx="4343400" cy="5632311"/>
          </a:xfrm>
          <a:prstGeom prst="rect">
            <a:avLst/>
          </a:prstGeom>
          <a:noFill/>
          <a:ln w="9525">
            <a:noFill/>
            <a:miter lim="800000"/>
            <a:headEnd/>
            <a:tailEnd/>
          </a:ln>
        </p:spPr>
        <p:txBody>
          <a:bodyPr>
            <a:spAutoFit/>
          </a:bodyPr>
          <a:lstStyle/>
          <a:p>
            <a:pPr algn="ctr"/>
            <a:endParaRPr lang="en-US" b="1" dirty="0">
              <a:latin typeface="Arial" charset="0"/>
              <a:cs typeface="Arial" charset="0"/>
            </a:endParaRPr>
          </a:p>
          <a:p>
            <a:pPr algn="ctr"/>
            <a:endParaRPr lang="en-US" b="1" dirty="0">
              <a:latin typeface="Arial" charset="0"/>
              <a:cs typeface="Arial" charset="0"/>
            </a:endParaRPr>
          </a:p>
          <a:p>
            <a:pPr algn="ctr"/>
            <a:r>
              <a:rPr lang="en-US" sz="2800" b="1" dirty="0" smtClean="0">
                <a:latin typeface="Arial" charset="0"/>
                <a:cs typeface="Arial" charset="0"/>
              </a:rPr>
              <a:t>The </a:t>
            </a:r>
            <a:r>
              <a:rPr lang="en-US" sz="2800" b="1" dirty="0">
                <a:latin typeface="Arial" charset="0"/>
                <a:cs typeface="Arial" charset="0"/>
              </a:rPr>
              <a:t>Rock of the Revelation of Jesus Christ</a:t>
            </a:r>
          </a:p>
          <a:p>
            <a:pPr algn="ctr"/>
            <a:endParaRPr lang="en-US" sz="2400" b="1" dirty="0">
              <a:latin typeface="Arial" charset="0"/>
              <a:cs typeface="Arial" charset="0"/>
            </a:endParaRPr>
          </a:p>
          <a:p>
            <a:r>
              <a:rPr lang="en-US" sz="2400" dirty="0">
                <a:latin typeface="Arial" charset="0"/>
                <a:cs typeface="Arial" charset="0"/>
              </a:rPr>
              <a:t>Thou art the Christ, the Son of the living God . . . Blessed art thou, Simon Bar-</a:t>
            </a:r>
            <a:r>
              <a:rPr lang="en-US" sz="2400" dirty="0" err="1">
                <a:latin typeface="Arial" charset="0"/>
                <a:cs typeface="Arial" charset="0"/>
              </a:rPr>
              <a:t>jona</a:t>
            </a:r>
            <a:r>
              <a:rPr lang="en-US" sz="2400" dirty="0">
                <a:latin typeface="Arial" charset="0"/>
                <a:cs typeface="Arial" charset="0"/>
              </a:rPr>
              <a:t>: for flesh and blood hath not</a:t>
            </a:r>
            <a:r>
              <a:rPr lang="en-US" sz="2400" b="1" dirty="0">
                <a:latin typeface="Arial" charset="0"/>
                <a:cs typeface="Arial" charset="0"/>
              </a:rPr>
              <a:t> </a:t>
            </a:r>
            <a:r>
              <a:rPr lang="en-US" sz="2400" b="1" dirty="0">
                <a:solidFill>
                  <a:schemeClr val="accent2"/>
                </a:solidFill>
                <a:latin typeface="Arial" charset="0"/>
                <a:cs typeface="Arial" charset="0"/>
              </a:rPr>
              <a:t>revealed</a:t>
            </a:r>
            <a:r>
              <a:rPr lang="en-US" sz="2400" b="1" dirty="0">
                <a:latin typeface="Arial" charset="0"/>
                <a:cs typeface="Arial" charset="0"/>
              </a:rPr>
              <a:t> </a:t>
            </a:r>
            <a:r>
              <a:rPr lang="en-US" sz="2400" dirty="0">
                <a:latin typeface="Arial" charset="0"/>
                <a:cs typeface="Arial" charset="0"/>
              </a:rPr>
              <a:t>it unto thee, but my Father which is in heaven . . . Thou art Peter, </a:t>
            </a:r>
            <a:r>
              <a:rPr lang="en-US" sz="2400" b="1" dirty="0">
                <a:solidFill>
                  <a:schemeClr val="accent2"/>
                </a:solidFill>
                <a:latin typeface="Arial" charset="0"/>
                <a:cs typeface="Arial" charset="0"/>
              </a:rPr>
              <a:t>and upon this rock I will build my </a:t>
            </a:r>
            <a:r>
              <a:rPr lang="en-US" sz="2400" b="1" dirty="0" smtClean="0">
                <a:solidFill>
                  <a:schemeClr val="accent2"/>
                </a:solidFill>
                <a:latin typeface="Arial" charset="0"/>
                <a:cs typeface="Arial" charset="0"/>
              </a:rPr>
              <a:t>church</a:t>
            </a:r>
            <a:r>
              <a:rPr lang="en-US" sz="2400" dirty="0">
                <a:solidFill>
                  <a:schemeClr val="accent2"/>
                </a:solidFill>
                <a:latin typeface="Arial" charset="0"/>
                <a:cs typeface="Arial" charset="0"/>
              </a:rPr>
              <a:t> </a:t>
            </a:r>
            <a:r>
              <a:rPr lang="en-US" sz="2400" dirty="0" smtClean="0">
                <a:latin typeface="Arial" charset="0"/>
                <a:cs typeface="Arial" charset="0"/>
              </a:rPr>
              <a:t>. . .</a:t>
            </a:r>
            <a:endParaRPr lang="en-US" sz="2400" dirty="0">
              <a:latin typeface="Arial" charset="0"/>
              <a:cs typeface="Arial" charset="0"/>
            </a:endParaRPr>
          </a:p>
          <a:p>
            <a:r>
              <a:rPr lang="en-US" sz="2400" dirty="0">
                <a:latin typeface="Arial" charset="0"/>
                <a:cs typeface="Arial" charset="0"/>
              </a:rPr>
              <a:t>                Matthew 16:16-18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30</a:t>
            </a:fld>
            <a:endParaRPr lang="en-US"/>
          </a:p>
        </p:txBody>
      </p:sp>
      <p:sp>
        <p:nvSpPr>
          <p:cNvPr id="3" name="TextBox 2"/>
          <p:cNvSpPr txBox="1"/>
          <p:nvPr/>
        </p:nvSpPr>
        <p:spPr>
          <a:xfrm>
            <a:off x="228600" y="228600"/>
            <a:ext cx="8686800" cy="5632311"/>
          </a:xfrm>
          <a:prstGeom prst="rect">
            <a:avLst/>
          </a:prstGeom>
          <a:noFill/>
        </p:spPr>
        <p:txBody>
          <a:bodyPr wrap="square" rtlCol="0">
            <a:spAutoFit/>
          </a:bodyPr>
          <a:lstStyle/>
          <a:p>
            <a:pPr algn="ctr"/>
            <a:r>
              <a:rPr lang="en-US" sz="2800" b="1" dirty="0" smtClean="0">
                <a:latin typeface="Arial" pitchFamily="34" charset="0"/>
                <a:cs typeface="Arial" pitchFamily="34" charset="0"/>
              </a:rPr>
              <a:t>Holy Ordinances</a:t>
            </a: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Holy ordinances, that follow the pattern given in the New Testament church, provide a blessing to God’s people and a means for us to align our lives with the will of God</a:t>
            </a:r>
            <a:r>
              <a:rPr lang="en-US" sz="2400" dirty="0" smtClean="0">
                <a:solidFill>
                  <a:schemeClr val="accent2"/>
                </a:solidFill>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God’s ministers are given the responsibility to bring holy ordinances to the body of Christ</a:t>
            </a:r>
            <a:r>
              <a:rPr lang="en-US" sz="2400" dirty="0" smtClean="0">
                <a:latin typeface="Arial" pitchFamily="34" charset="0"/>
                <a:cs typeface="Arial" pitchFamily="34" charset="0"/>
              </a:rPr>
              <a:t>, such as:</a:t>
            </a:r>
          </a:p>
          <a:p>
            <a:endParaRPr lang="en-US" sz="1000" dirty="0" smtClean="0">
              <a:latin typeface="Arial" pitchFamily="34" charset="0"/>
              <a:cs typeface="Arial" pitchFamily="34" charset="0"/>
            </a:endParaRPr>
          </a:p>
          <a:p>
            <a:pPr marL="223838">
              <a:buFont typeface="Arial" pitchFamily="34" charset="0"/>
              <a:buChar char="•"/>
            </a:pPr>
            <a:r>
              <a:rPr lang="en-US" sz="2400" dirty="0" smtClean="0">
                <a:latin typeface="Arial" pitchFamily="34" charset="0"/>
                <a:cs typeface="Arial" pitchFamily="34" charset="0"/>
              </a:rPr>
              <a:t> Water Baptism</a:t>
            </a:r>
          </a:p>
          <a:p>
            <a:pPr marL="223838">
              <a:buFont typeface="Arial" pitchFamily="34" charset="0"/>
              <a:buChar char="•"/>
            </a:pPr>
            <a:r>
              <a:rPr lang="en-US" sz="2400" dirty="0" smtClean="0">
                <a:latin typeface="Arial" pitchFamily="34" charset="0"/>
                <a:cs typeface="Arial" pitchFamily="34" charset="0"/>
              </a:rPr>
              <a:t> Baptism of the Holy Spirit</a:t>
            </a:r>
          </a:p>
          <a:p>
            <a:pPr marL="223838">
              <a:buFont typeface="Arial" pitchFamily="34" charset="0"/>
              <a:buChar char="•"/>
            </a:pPr>
            <a:r>
              <a:rPr lang="en-US" sz="2400" dirty="0" smtClean="0">
                <a:latin typeface="Arial" pitchFamily="34" charset="0"/>
                <a:cs typeface="Arial" pitchFamily="34" charset="0"/>
              </a:rPr>
              <a:t> Communion</a:t>
            </a:r>
          </a:p>
          <a:p>
            <a:pPr marL="223838">
              <a:buFont typeface="Arial" pitchFamily="34" charset="0"/>
              <a:buChar char="•"/>
            </a:pPr>
            <a:r>
              <a:rPr lang="en-US" sz="2400" dirty="0" smtClean="0">
                <a:latin typeface="Arial" pitchFamily="34" charset="0"/>
                <a:cs typeface="Arial" pitchFamily="34" charset="0"/>
              </a:rPr>
              <a:t> Administration to the Sick</a:t>
            </a:r>
          </a:p>
          <a:p>
            <a:pPr marL="223838">
              <a:buFont typeface="Arial" pitchFamily="34" charset="0"/>
              <a:buChar char="•"/>
            </a:pPr>
            <a:r>
              <a:rPr lang="en-US" sz="2400" dirty="0" smtClean="0">
                <a:latin typeface="Arial" pitchFamily="34" charset="0"/>
                <a:cs typeface="Arial" pitchFamily="34" charset="0"/>
              </a:rPr>
              <a:t> Marriage</a:t>
            </a:r>
          </a:p>
          <a:p>
            <a:pPr marL="223838">
              <a:buFont typeface="Arial" pitchFamily="34" charset="0"/>
              <a:buChar char="•"/>
            </a:pPr>
            <a:r>
              <a:rPr lang="en-US" sz="2400" dirty="0" smtClean="0">
                <a:latin typeface="Arial" pitchFamily="34" charset="0"/>
                <a:cs typeface="Arial" pitchFamily="34" charset="0"/>
              </a:rPr>
              <a:t> Blessing Children</a:t>
            </a:r>
          </a:p>
          <a:p>
            <a:pPr marL="223838">
              <a:buFont typeface="Arial" pitchFamily="34" charset="0"/>
              <a:buChar char="•"/>
            </a:pPr>
            <a:r>
              <a:rPr lang="en-US" sz="2400" dirty="0" smtClean="0">
                <a:latin typeface="Arial" pitchFamily="34" charset="0"/>
                <a:cs typeface="Arial" pitchFamily="34" charset="0"/>
              </a:rPr>
              <a:t> Ordaining Ministers</a:t>
            </a:r>
          </a:p>
          <a:p>
            <a:pPr marL="223838">
              <a:buFont typeface="Arial" pitchFamily="34" charset="0"/>
              <a:buChar char="•"/>
            </a:pPr>
            <a:r>
              <a:rPr lang="en-US" sz="2400" dirty="0" smtClean="0">
                <a:latin typeface="Arial" pitchFamily="34" charset="0"/>
                <a:cs typeface="Arial" pitchFamily="34" charset="0"/>
              </a:rPr>
              <a:t> Patriarchal Blessing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408E86-DA70-4FA3-900F-A9207A7762AE}" type="slidenum">
              <a:rPr lang="en-US" smtClean="0"/>
              <a:pPr/>
              <a:t>31</a:t>
            </a:fld>
            <a:endParaRPr lang="en-US" smtClean="0"/>
          </a:p>
        </p:txBody>
      </p:sp>
      <p:pic>
        <p:nvPicPr>
          <p:cNvPr id="50179" name="Picture 2" descr="C:\Users\Robert\Dropbox\CHURCH\Go Ye and Teach\PICTURES\Old Paintings\Last Supper - James Tissot.jpg"/>
          <p:cNvPicPr>
            <a:picLocks noChangeAspect="1" noChangeArrowheads="1"/>
          </p:cNvPicPr>
          <p:nvPr/>
        </p:nvPicPr>
        <p:blipFill>
          <a:blip r:embed="rId3" cstate="print"/>
          <a:srcRect/>
          <a:stretch>
            <a:fillRect/>
          </a:stretch>
        </p:blipFill>
        <p:spPr bwMode="auto">
          <a:xfrm>
            <a:off x="0" y="0"/>
            <a:ext cx="9677400" cy="6858000"/>
          </a:xfrm>
          <a:prstGeom prst="rect">
            <a:avLst/>
          </a:prstGeom>
          <a:noFill/>
          <a:ln w="9525">
            <a:noFill/>
            <a:miter lim="800000"/>
            <a:headEnd/>
            <a:tailEnd/>
          </a:ln>
        </p:spPr>
      </p:pic>
      <p:sp>
        <p:nvSpPr>
          <p:cNvPr id="50180" name="TextBox 3"/>
          <p:cNvSpPr txBox="1">
            <a:spLocks noChangeArrowheads="1"/>
          </p:cNvSpPr>
          <p:nvPr/>
        </p:nvSpPr>
        <p:spPr bwMode="auto">
          <a:xfrm>
            <a:off x="228600" y="4572000"/>
            <a:ext cx="9144000" cy="2384425"/>
          </a:xfrm>
          <a:prstGeom prst="rect">
            <a:avLst/>
          </a:prstGeom>
          <a:noFill/>
          <a:ln w="9525">
            <a:noFill/>
            <a:miter lim="800000"/>
            <a:headEnd/>
            <a:tailEnd/>
          </a:ln>
        </p:spPr>
        <p:txBody>
          <a:bodyPr wrap="square">
            <a:spAutoFit/>
          </a:bodyPr>
          <a:lstStyle/>
          <a:p>
            <a:r>
              <a:rPr lang="en-US" sz="2400" b="1" dirty="0">
                <a:latin typeface="Arial" charset="0"/>
                <a:cs typeface="Arial" charset="0"/>
              </a:rPr>
              <a:t>I am the bread of life . . . Then said Jesus unto them, Verily, verily I say unto you, </a:t>
            </a:r>
            <a:r>
              <a:rPr lang="en-US" sz="2400" b="1" dirty="0">
                <a:solidFill>
                  <a:schemeClr val="bg1"/>
                </a:solidFill>
                <a:latin typeface="Arial" charset="0"/>
                <a:cs typeface="Arial" charset="0"/>
              </a:rPr>
              <a:t>Except ye eat the flesh of the Son of man, and drink his blood, ye have no life in you. </a:t>
            </a:r>
            <a:r>
              <a:rPr lang="en-US" sz="2400" b="1" dirty="0">
                <a:latin typeface="Arial" charset="0"/>
                <a:cs typeface="Arial" charset="0"/>
              </a:rPr>
              <a:t>Whoso </a:t>
            </a:r>
            <a:r>
              <a:rPr lang="en-US" sz="2400" b="1" dirty="0" err="1">
                <a:latin typeface="Arial" charset="0"/>
                <a:cs typeface="Arial" charset="0"/>
              </a:rPr>
              <a:t>eateth</a:t>
            </a:r>
            <a:r>
              <a:rPr lang="en-US" sz="2400" b="1" dirty="0">
                <a:latin typeface="Arial" charset="0"/>
                <a:cs typeface="Arial" charset="0"/>
              </a:rPr>
              <a:t> my flesh, and </a:t>
            </a:r>
            <a:r>
              <a:rPr lang="en-US" sz="2400" b="1" dirty="0" err="1">
                <a:latin typeface="Arial" charset="0"/>
                <a:cs typeface="Arial" charset="0"/>
              </a:rPr>
              <a:t>drinketh</a:t>
            </a:r>
            <a:r>
              <a:rPr lang="en-US" sz="2400" b="1" dirty="0">
                <a:latin typeface="Arial" charset="0"/>
                <a:cs typeface="Arial" charset="0"/>
              </a:rPr>
              <a:t> my blood, hath eternal life . . . He that </a:t>
            </a:r>
            <a:r>
              <a:rPr lang="en-US" sz="2400" b="1" dirty="0" err="1">
                <a:latin typeface="Arial" charset="0"/>
                <a:cs typeface="Arial" charset="0"/>
              </a:rPr>
              <a:t>eateth</a:t>
            </a:r>
            <a:r>
              <a:rPr lang="en-US" sz="2400" b="1" dirty="0">
                <a:latin typeface="Arial" charset="0"/>
                <a:cs typeface="Arial" charset="0"/>
              </a:rPr>
              <a:t> my flesh, and </a:t>
            </a:r>
            <a:r>
              <a:rPr lang="en-US" sz="2400" b="1" dirty="0" err="1">
                <a:latin typeface="Arial" charset="0"/>
                <a:cs typeface="Arial" charset="0"/>
              </a:rPr>
              <a:t>drinketh</a:t>
            </a:r>
            <a:r>
              <a:rPr lang="en-US" sz="2400" b="1" dirty="0">
                <a:latin typeface="Arial" charset="0"/>
                <a:cs typeface="Arial" charset="0"/>
              </a:rPr>
              <a:t> my blood, </a:t>
            </a:r>
            <a:r>
              <a:rPr lang="en-US" sz="2400" b="1" dirty="0" err="1">
                <a:latin typeface="Arial" charset="0"/>
                <a:cs typeface="Arial" charset="0"/>
              </a:rPr>
              <a:t>dwelleth</a:t>
            </a:r>
            <a:r>
              <a:rPr lang="en-US" sz="2400" b="1" dirty="0">
                <a:latin typeface="Arial" charset="0"/>
                <a:cs typeface="Arial" charset="0"/>
              </a:rPr>
              <a:t> in me, and I in him.                                 John 6:48, 53, 54, 56 </a:t>
            </a:r>
          </a:p>
        </p:txBody>
      </p:sp>
      <p:sp>
        <p:nvSpPr>
          <p:cNvPr id="5" name="TextBox 4"/>
          <p:cNvSpPr txBox="1"/>
          <p:nvPr/>
        </p:nvSpPr>
        <p:spPr>
          <a:xfrm>
            <a:off x="0" y="0"/>
            <a:ext cx="9677400" cy="523220"/>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Holy Ordinances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1905001" y="457200"/>
            <a:ext cx="5056188" cy="1815882"/>
          </a:xfrm>
          <a:prstGeom prst="rect">
            <a:avLst/>
          </a:prstGeom>
          <a:noFill/>
          <a:ln w="9525">
            <a:noFill/>
            <a:miter lim="800000"/>
            <a:headEnd/>
            <a:tailEnd/>
          </a:ln>
        </p:spPr>
        <p:txBody>
          <a:bodyPr wrap="square">
            <a:spAutoFit/>
          </a:bodyPr>
          <a:lstStyle/>
          <a:p>
            <a:pPr algn="ctr"/>
            <a:endParaRPr lang="en-US" sz="2800" b="1"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Ministers in Christ’s Church  </a:t>
            </a:r>
            <a:endParaRPr lang="en-US" sz="2800" b="1" dirty="0">
              <a:latin typeface="Arial" pitchFamily="34" charset="0"/>
              <a:cs typeface="Arial" pitchFamily="34" charset="0"/>
            </a:endParaRPr>
          </a:p>
        </p:txBody>
      </p:sp>
      <p:sp>
        <p:nvSpPr>
          <p:cNvPr id="58371" name="Text Box 6"/>
          <p:cNvSpPr txBox="1">
            <a:spLocks noChangeArrowheads="1"/>
          </p:cNvSpPr>
          <p:nvPr/>
        </p:nvSpPr>
        <p:spPr bwMode="auto">
          <a:xfrm>
            <a:off x="2286000" y="1981200"/>
            <a:ext cx="1828800" cy="3231654"/>
          </a:xfrm>
          <a:prstGeom prst="rect">
            <a:avLst/>
          </a:prstGeom>
          <a:noFill/>
          <a:ln w="9525">
            <a:noFill/>
            <a:miter lim="800000"/>
            <a:headEnd/>
            <a:tailEnd/>
          </a:ln>
        </p:spPr>
        <p:txBody>
          <a:bodyPr wrap="square">
            <a:spAutoFit/>
          </a:bodyPr>
          <a:lstStyle/>
          <a:p>
            <a:pPr>
              <a:spcBef>
                <a:spcPct val="50000"/>
              </a:spcBef>
            </a:pPr>
            <a:endParaRPr lang="en-US" sz="2400" dirty="0" smtClean="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Apostle</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Prophet</a:t>
            </a:r>
          </a:p>
          <a:p>
            <a:pPr>
              <a:spcBef>
                <a:spcPct val="50000"/>
              </a:spcBef>
            </a:pPr>
            <a:r>
              <a:rPr lang="en-US" sz="2400" dirty="0" smtClean="0">
                <a:latin typeface="Arial" pitchFamily="34" charset="0"/>
                <a:cs typeface="Arial" pitchFamily="34" charset="0"/>
              </a:rPr>
              <a:t>Bishop</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Evangelist</a:t>
            </a:r>
            <a:endParaRPr lang="en-US" sz="2400" dirty="0">
              <a:latin typeface="Arial" pitchFamily="34" charset="0"/>
              <a:cs typeface="Arial" pitchFamily="34" charset="0"/>
            </a:endParaRPr>
          </a:p>
          <a:p>
            <a:pPr>
              <a:spcBef>
                <a:spcPct val="50000"/>
              </a:spcBef>
            </a:pPr>
            <a:r>
              <a:rPr lang="en-US" sz="2400" dirty="0">
                <a:latin typeface="Arial" pitchFamily="34" charset="0"/>
                <a:cs typeface="Arial" pitchFamily="34" charset="0"/>
              </a:rPr>
              <a:t>High </a:t>
            </a:r>
            <a:r>
              <a:rPr lang="en-US" sz="2400" dirty="0" smtClean="0">
                <a:latin typeface="Arial" pitchFamily="34" charset="0"/>
                <a:cs typeface="Arial" pitchFamily="34" charset="0"/>
              </a:rPr>
              <a:t>Priest</a:t>
            </a:r>
            <a:endParaRPr lang="en-US" sz="2400" dirty="0">
              <a:latin typeface="Arial" pitchFamily="34" charset="0"/>
              <a:cs typeface="Arial" pitchFamily="34" charset="0"/>
            </a:endParaRPr>
          </a:p>
        </p:txBody>
      </p:sp>
      <p:sp>
        <p:nvSpPr>
          <p:cNvPr id="58372" name="Text Box 7"/>
          <p:cNvSpPr txBox="1">
            <a:spLocks noChangeArrowheads="1"/>
          </p:cNvSpPr>
          <p:nvPr/>
        </p:nvSpPr>
        <p:spPr bwMode="auto">
          <a:xfrm>
            <a:off x="5029200" y="1981200"/>
            <a:ext cx="2209800" cy="3231654"/>
          </a:xfrm>
          <a:prstGeom prst="rect">
            <a:avLst/>
          </a:prstGeom>
          <a:noFill/>
          <a:ln w="9525">
            <a:noFill/>
            <a:miter lim="800000"/>
            <a:headEnd/>
            <a:tailEnd/>
          </a:ln>
        </p:spPr>
        <p:txBody>
          <a:bodyPr wrap="square">
            <a:spAutoFit/>
          </a:bodyPr>
          <a:lstStyle/>
          <a:p>
            <a:pPr>
              <a:spcBef>
                <a:spcPct val="50000"/>
              </a:spcBef>
            </a:pPr>
            <a:endParaRPr lang="en-US" sz="2400" dirty="0" smtClean="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Seventy</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Elder</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Priest</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Teacher</a:t>
            </a:r>
            <a:endParaRPr lang="en-US" sz="2400" dirty="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Deacon</a:t>
            </a:r>
            <a:endParaRPr lang="en-US" sz="2400" dirty="0">
              <a:latin typeface="Arial" pitchFamily="34" charset="0"/>
              <a:cs typeface="Arial" pitchFamily="34" charset="0"/>
            </a:endParaRPr>
          </a:p>
        </p:txBody>
      </p:sp>
      <p:sp>
        <p:nvSpPr>
          <p:cNvPr id="5837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AC37CA2-F022-4268-A90E-18967CA15AC7}"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046 Church with ministry"/>
          <p:cNvPicPr>
            <a:picLocks noChangeAspect="1" noChangeArrowheads="1"/>
          </p:cNvPicPr>
          <p:nvPr/>
        </p:nvPicPr>
        <p:blipFill>
          <a:blip r:embed="rId3" cstate="print"/>
          <a:srcRect/>
          <a:stretch>
            <a:fillRect/>
          </a:stretch>
        </p:blipFill>
        <p:spPr bwMode="auto">
          <a:xfrm>
            <a:off x="-381000" y="0"/>
            <a:ext cx="10718855" cy="6858000"/>
          </a:xfrm>
          <a:prstGeom prst="rect">
            <a:avLst/>
          </a:prstGeom>
          <a:noFill/>
          <a:ln w="9525">
            <a:noFill/>
            <a:miter lim="800000"/>
            <a:headEnd/>
            <a:tailEnd/>
          </a:ln>
        </p:spPr>
      </p:pic>
      <p:sp>
        <p:nvSpPr>
          <p:cNvPr id="5939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D1C32D-4D18-426E-A338-ED5845AD6163}"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7848599" cy="2677656"/>
          </a:xfrm>
          <a:prstGeom prst="rect">
            <a:avLst/>
          </a:prstGeom>
          <a:noFill/>
        </p:spPr>
        <p:txBody>
          <a:bodyPr wrap="square" rtlCol="0">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Whosoever </a:t>
            </a:r>
            <a:r>
              <a:rPr lang="en-US" sz="2400" dirty="0" err="1" smtClean="0">
                <a:latin typeface="Arial" pitchFamily="34" charset="0"/>
                <a:cs typeface="Arial" pitchFamily="34" charset="0"/>
              </a:rPr>
              <a:t>transgresseth</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abideth</a:t>
            </a:r>
            <a:r>
              <a:rPr lang="en-US" sz="2400" dirty="0" smtClean="0">
                <a:latin typeface="Arial" pitchFamily="34" charset="0"/>
                <a:cs typeface="Arial" pitchFamily="34" charset="0"/>
              </a:rPr>
              <a:t> not in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hath not God. He that </a:t>
            </a:r>
            <a:r>
              <a:rPr lang="en-US" sz="2400" dirty="0" err="1" smtClean="0">
                <a:latin typeface="Arial" pitchFamily="34" charset="0"/>
                <a:cs typeface="Arial" pitchFamily="34" charset="0"/>
              </a:rPr>
              <a:t>abideth</a:t>
            </a:r>
            <a:r>
              <a:rPr lang="en-US" sz="2400" dirty="0" smtClean="0">
                <a:latin typeface="Arial" pitchFamily="34" charset="0"/>
                <a:cs typeface="Arial" pitchFamily="34" charset="0"/>
              </a:rPr>
              <a:t> in the doctrine of Christ, he hath both the Father and the Son. </a:t>
            </a:r>
          </a:p>
          <a:p>
            <a:r>
              <a:rPr lang="en-US" sz="2400" dirty="0" smtClean="0">
                <a:latin typeface="Arial" pitchFamily="34" charset="0"/>
                <a:cs typeface="Arial" pitchFamily="34" charset="0"/>
              </a:rPr>
              <a:t>					2 John 1:9</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2057400"/>
            <a:ext cx="8077199" cy="1938992"/>
          </a:xfrm>
          <a:prstGeom prst="rect">
            <a:avLst/>
          </a:prstGeom>
          <a:noFill/>
        </p:spPr>
        <p:txBody>
          <a:bodyPr wrap="square" rtlCol="0">
            <a:spAutoFit/>
          </a:bodyPr>
          <a:lstStyle/>
          <a:p>
            <a:r>
              <a:rPr lang="en-US" sz="2400" dirty="0" smtClean="0">
                <a:latin typeface="Arial" pitchFamily="34" charset="0"/>
                <a:cs typeface="Arial" pitchFamily="34" charset="0"/>
              </a:rPr>
              <a:t>I marvel that ye are so soon removed from him that called you into the grace of Christ unto another gospel. Which is not another; but there be some that trouble you, and would </a:t>
            </a:r>
            <a:r>
              <a:rPr lang="en-US" sz="2400" b="1" dirty="0" smtClean="0">
                <a:solidFill>
                  <a:schemeClr val="accent2"/>
                </a:solidFill>
                <a:latin typeface="Arial" pitchFamily="34" charset="0"/>
                <a:cs typeface="Arial" pitchFamily="34" charset="0"/>
              </a:rPr>
              <a:t>pervert the gospel of Christ</a:t>
            </a:r>
            <a:r>
              <a:rPr lang="en-US" sz="2400" dirty="0" smtClean="0">
                <a:latin typeface="Arial" pitchFamily="34" charset="0"/>
                <a:cs typeface="Arial" pitchFamily="34" charset="0"/>
              </a:rPr>
              <a:t>. 							Galatians 1:6-7</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5139869"/>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Therefore [not] leaving the principles of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let us go on unto perfection; not laying again the foundation of:</a:t>
            </a:r>
          </a:p>
          <a:p>
            <a:pPr marL="223838">
              <a:buFont typeface="Arial" pitchFamily="34" charset="0"/>
              <a:buChar char="•"/>
            </a:pPr>
            <a:r>
              <a:rPr lang="en-US" sz="2400"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repentance</a:t>
            </a:r>
            <a:r>
              <a:rPr lang="en-US" sz="2400"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from dead works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faith</a:t>
            </a:r>
            <a:r>
              <a:rPr lang="en-US" sz="2400" dirty="0" smtClean="0">
                <a:latin typeface="Arial" pitchFamily="34" charset="0"/>
                <a:cs typeface="Arial" pitchFamily="34" charset="0"/>
              </a:rPr>
              <a:t> toward God.</a:t>
            </a:r>
          </a:p>
          <a:p>
            <a:pPr marL="223838">
              <a:buFont typeface="Arial" pitchFamily="34" charset="0"/>
              <a:buChar char="•"/>
            </a:pPr>
            <a:r>
              <a:rPr lang="en-US" sz="2400" dirty="0" smtClean="0">
                <a:latin typeface="Arial" pitchFamily="34" charset="0"/>
                <a:cs typeface="Arial" pitchFamily="34" charset="0"/>
              </a:rPr>
              <a:t> of the doctrine of </a:t>
            </a:r>
            <a:r>
              <a:rPr lang="en-US" sz="2400" b="1" dirty="0" smtClean="0">
                <a:latin typeface="Arial" pitchFamily="34" charset="0"/>
                <a:cs typeface="Arial" pitchFamily="34" charset="0"/>
              </a:rPr>
              <a:t>baptisms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laying on of 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the </a:t>
            </a:r>
            <a:r>
              <a:rPr lang="en-US" sz="2400" b="1" dirty="0" smtClean="0">
                <a:latin typeface="Arial" pitchFamily="34" charset="0"/>
                <a:cs typeface="Arial" pitchFamily="34" charset="0"/>
              </a:rPr>
              <a:t>resurrection of the dead</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r>
              <a:rPr lang="en-US" sz="2800" dirty="0" smtClean="0">
                <a:latin typeface="Arial" pitchFamily="34" charset="0"/>
                <a:cs typeface="Arial" pitchFamily="34" charset="0"/>
              </a:rPr>
              <a:t>)</a:t>
            </a:r>
          </a:p>
          <a:p>
            <a:endParaRPr lang="en-US" sz="1600" dirty="0">
              <a:latin typeface="Arial" pitchFamily="34" charset="0"/>
              <a:cs typeface="Arial" pitchFamily="34" charset="0"/>
            </a:endParaRP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36</a:t>
            </a:fld>
            <a:endParaRPr lang="en-US" dirty="0"/>
          </a:p>
        </p:txBody>
      </p:sp>
      <p:pic>
        <p:nvPicPr>
          <p:cNvPr id="102401" name="Picture 1" descr="C:\Users\Robert\Dropbox\CHURCH\Go Ye and Teach\PICTURES\Danny Hahlbohm PowerPoint Slides\Complete set\pp 2\prayerwarrior.jpg"/>
          <p:cNvPicPr>
            <a:picLocks noChangeAspect="1" noChangeArrowheads="1"/>
          </p:cNvPicPr>
          <p:nvPr/>
        </p:nvPicPr>
        <p:blipFill>
          <a:blip r:embed="rId3" cstate="print"/>
          <a:srcRect/>
          <a:stretch>
            <a:fillRect/>
          </a:stretch>
        </p:blipFill>
        <p:spPr bwMode="auto">
          <a:xfrm>
            <a:off x="6019800" y="2590800"/>
            <a:ext cx="2743588" cy="2057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3\crossove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5410200" cy="1569660"/>
          </a:xfrm>
          <a:prstGeom prst="rect">
            <a:avLst/>
          </a:prstGeom>
        </p:spPr>
        <p:txBody>
          <a:bodyPr wrap="square">
            <a:spAutoFit/>
          </a:bodyPr>
          <a:lstStyle/>
          <a:p>
            <a:pPr lvl="0" fontAlgn="base">
              <a:spcBef>
                <a:spcPct val="0"/>
              </a:spcBef>
              <a:spcAft>
                <a:spcPct val="0"/>
              </a:spcAft>
            </a:pPr>
            <a:r>
              <a:rPr lang="en-US" sz="2400" dirty="0" smtClean="0">
                <a:solidFill>
                  <a:schemeClr val="bg1"/>
                </a:solidFill>
                <a:latin typeface="Arial" pitchFamily="34" charset="0"/>
                <a:ea typeface="Calibri" pitchFamily="34" charset="0"/>
                <a:cs typeface="Times New Roman" pitchFamily="18" charset="0"/>
              </a:rPr>
              <a:t>The consequence for sin is </a:t>
            </a:r>
            <a:r>
              <a:rPr lang="en-US" sz="2400" b="1" dirty="0" smtClean="0">
                <a:solidFill>
                  <a:schemeClr val="accent2"/>
                </a:solidFill>
                <a:latin typeface="Arial" pitchFamily="34" charset="0"/>
                <a:ea typeface="Calibri" pitchFamily="34" charset="0"/>
                <a:cs typeface="Times New Roman" pitchFamily="18" charset="0"/>
              </a:rPr>
              <a:t>eternal separation from God</a:t>
            </a:r>
            <a:r>
              <a:rPr lang="en-US" sz="2400" dirty="0" smtClean="0">
                <a:solidFill>
                  <a:schemeClr val="bg1"/>
                </a:solidFill>
                <a:latin typeface="Arial" pitchFamily="34" charset="0"/>
                <a:ea typeface="Calibri" pitchFamily="34" charset="0"/>
                <a:cs typeface="Times New Roman" pitchFamily="18" charset="0"/>
              </a:rPr>
              <a:t> – a spiritual death. But God is merciful and can forgive our sin</a:t>
            </a:r>
            <a:r>
              <a:rPr lang="en-US" dirty="0" smtClean="0">
                <a:solidFill>
                  <a:schemeClr val="bg1"/>
                </a:solidFill>
                <a:latin typeface="Arial" pitchFamily="34" charset="0"/>
                <a:ea typeface="Calibri" pitchFamily="34" charset="0"/>
                <a:cs typeface="Times New Roman" pitchFamily="18" charset="0"/>
              </a:rPr>
              <a:t>. </a:t>
            </a:r>
            <a:endParaRPr lang="en-US"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92940C3-4993-4EE3-B5C7-FE4DE6A32C3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1\homeatlas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715000" y="3810000"/>
            <a:ext cx="3429000" cy="3046988"/>
          </a:xfrm>
          <a:prstGeom prst="rect">
            <a:avLst/>
          </a:prstGeom>
        </p:spPr>
        <p:txBody>
          <a:bodyPr wrap="square">
            <a:spAutoFit/>
          </a:bodyPr>
          <a:lstStyle/>
          <a:p>
            <a:pPr marL="120650" lvl="1"/>
            <a:r>
              <a:rPr lang="en-US" sz="2400" b="1" dirty="0" smtClean="0">
                <a:latin typeface="Arial" pitchFamily="34" charset="0"/>
                <a:cs typeface="Arial" pitchFamily="34" charset="0"/>
              </a:rPr>
              <a:t>Behold, he </a:t>
            </a:r>
            <a:r>
              <a:rPr lang="en-US" sz="2400" b="1" dirty="0" err="1" smtClean="0">
                <a:latin typeface="Arial" pitchFamily="34" charset="0"/>
                <a:cs typeface="Arial" pitchFamily="34" charset="0"/>
              </a:rPr>
              <a:t>sendeth</a:t>
            </a:r>
            <a:r>
              <a:rPr lang="en-US" sz="2400" b="1" dirty="0" smtClean="0">
                <a:latin typeface="Arial" pitchFamily="34" charset="0"/>
                <a:cs typeface="Arial" pitchFamily="34" charset="0"/>
              </a:rPr>
              <a:t> an invitation unto all men; for the arms of mercy are extended toward them, and he </a:t>
            </a:r>
            <a:r>
              <a:rPr lang="en-US" sz="2400" b="1" dirty="0" err="1" smtClean="0">
                <a:latin typeface="Arial" pitchFamily="34" charset="0"/>
                <a:cs typeface="Arial" pitchFamily="34" charset="0"/>
              </a:rPr>
              <a:t>saith</a:t>
            </a:r>
            <a:r>
              <a:rPr lang="en-US" sz="2400" b="1" dirty="0" smtClean="0">
                <a:solidFill>
                  <a:schemeClr val="accent2"/>
                </a:solidFill>
                <a:latin typeface="Arial" pitchFamily="34" charset="0"/>
                <a:cs typeface="Arial" pitchFamily="34" charset="0"/>
              </a:rPr>
              <a:t>, Repent, and I will receive you</a:t>
            </a:r>
            <a:r>
              <a:rPr lang="en-US" sz="2400" b="1" dirty="0" smtClean="0">
                <a:latin typeface="Arial" pitchFamily="34" charset="0"/>
                <a:cs typeface="Arial" pitchFamily="34" charset="0"/>
              </a:rPr>
              <a:t>. 		     Alma 3:57</a:t>
            </a:r>
            <a:endParaRPr lang="en-US" sz="24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92940C3-4993-4EE3-B5C7-FE4DE6A32C34}" type="slidenum">
              <a:rPr lang="en-US" smtClean="0"/>
              <a:pPr/>
              <a:t>38</a:t>
            </a:fld>
            <a:endParaRPr lang="en-US"/>
          </a:p>
        </p:txBody>
      </p:sp>
      <p:sp>
        <p:nvSpPr>
          <p:cNvPr id="6" name="TextBox 5"/>
          <p:cNvSpPr txBox="1"/>
          <p:nvPr/>
        </p:nvSpPr>
        <p:spPr>
          <a:xfrm>
            <a:off x="0" y="0"/>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Repentance</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C1C33B-E4BE-40FD-91B9-7502B4C6DF33}" type="slidenum">
              <a:rPr lang="en-US"/>
              <a:pPr/>
              <a:t>39</a:t>
            </a:fld>
            <a:endParaRPr lang="en-US"/>
          </a:p>
        </p:txBody>
      </p:sp>
      <p:sp>
        <p:nvSpPr>
          <p:cNvPr id="86018" name="AutoShape 2" descr="data:image/jpeg;base64,/9j/4AAQSkZJRgABAQAAAQABAAD/2wCEAAkGBhQSERUUExQWFRUVGRgYGBgXGBcaFhgXFxcWGBoXGBgYHCYeGhwkGhUXHy8gJCcpLCwsFx4xNTAqNSYrLCkBCQoKDgwOGg8PGikkHyQsLCksLCwsLCwqLCwsLCwsLCwsLCksLCwsLCwsLCwsLCwsLCwsLCwsLCwsLCwsLCwsKf/AABEIANcA6gMBIgACEQEDEQH/xAAcAAACAgMBAQAAAAAAAAAAAAAEBQMGAAECBwj/xAA9EAABAwIDBgMGBgEDBAMBAAABAAIRAyEEEjEFBkFRYXEigZETMqGxwfAHFCNC0eFSYnLxFTOCklNzwiT/xAAZAQADAQEBAAAAAAAAAAAAAAABAgMABAX/xAAnEQACAgIDAAEDBAMAAAAAAAAAAQIRAyESMUEEEyJRIzJhcUKB8P/aAAwDAQACEQMRAD8A8scTKsG6Al7x0HzKrjnXVq3Gpy+of9LR6k/wgEsXsAt06I5T6otuCJNv6U9PCkBEwKykOSmNEcgiBh+amptAHBPWgC/8l2+MLBsoHWfL+U4psBOnwU/sQNYXPNlEhO3ZQEWnuucVsqWjLY+fxTl2v2UTh8LPKFBSHorDNmQb/I/yp/ysCCFZ8PsWcx+qix2zxAFp6ap+YKF+zaOc5ZBgaCbBOPyYGhb16fcKLAsZTaQBBd1XLQJ8ThdK7GOcQSDa3ZROpmNVPVa2fet5qJ1ZpNjb7+4U3F2Gyt7yvJdT1tm+iRlrjYEpxvS8GowdCePP+kgc4cCfUroUdE29lirYaKbWN96Jn+eh8R9Eu9k8j/ueV/5RuBzmjr4iC6TeGNHHvHpl5oJ4qdD5D+EtBFmPpmYLp9ZQb36Buvwb/f32Lx2aL200jj2CEfDW+fzCcBEIbJ1J1JQeOqks14hSPYJ5KDHNhnmEyAB07DVDV6x5n1U7HWQldUQrBXzOp9VyHHmfVbcVy4phQikepU+c8yhKSIlYB3N1cvw/F6vZnzcqaTdXb8N2yavZn/6/lKMXWktkX0/hTOpxou2jpKLl+DUQtPZcm2im9gdYsu6dAO0UpTdDqIMxxBGqkLpvqjBs891FVoZDCmpWM0ao1oOiaYXO4tinYG58lvA0mls6zcqY40MiJ7KUml4FWFUWOAIIjjrfXiEmxNUZje02WbQ2446HL2SitWJSxCxg7EiEM/E9fRBe3K59qrIAc6tZd0SLz36peMRwXTqhiD5LNbMKd4cUPaNEiw4zxJ0SLEYsNt82/wBqz7Rw4e1pIEgi8X0Kr226dgdehiPgmTFoeboVM7H5hYnKDwiLj5KMO8Pr2TbYLAKNIQB4eA5yZS2qP4U29sYTYx1vvmluJgtb3+hTLG6pbiT4W91RdCgZddDbQeMluYUtd1yg8YfB5hOgEDXWQldynbohsRZUQrBnlclbeFhTCndEIhQUkQiY21XX8M8QG1auYwC1vaZ/iVSWm5Vo3HjPU7N+ZUZvQy7PWmUC4Ai46fyoSwTaZ6qqNxjqdR2V7tdJtp8k0we1RUMGzuPEXtqoJvopQ/ZUBUrCAbBB0sM8wRljv9ymFSq0CG3ItJSO2FEoqdF3UoNdBdwMjl5pccWc0AKR202jX58Uu0MGOeOEDigMTUjgUHiNuXsLIF+3M9ouikYIriTJQz6gQ2Ix19QhnYwR3VIoVhNQ9lFTfdDPeY+i5bXDRJToA5wlNv7hqpHFg0g/E+qQf9YIMTZdsxsze6HphpjHjLpxVY3h0++aaOxZi54pRtp8iVl2YtexKo9jR6D6lKq+KglFbGxUsYLQAl2N1KX0wFjasmfvilNerLR/uCPxMJbVHhjqnQAGs7xFQYx3g8wiHoTGnw+YToDBBUsoKxXSiqKohE7gsKwhYsAloolQUgp0TETal1adymEvfHIBVIaq07lYkte7y+t1LJ+0aPY9x2KIqlut/RN91Wy5z5sI9TMH5pJj2frE8iUz3cxQYS0/u08p/lRXQ5bqmJiOKgfjD2KgD+qGxT51WaCT1McZ1S/FY6PohxWEmCga+Ik34JOIbOqu0SeKGdiUNUcoHVUyQLD24sxC3+YJKBp1VNRFwiYNNcNEuNh107oX882p7rwY5EFVXbWOdVJBccgJytBtbieZSiliCxwLTBCqsYrkegOE24omjMapPgtoB7WmbkTCOpVUlbCHO4SUBtZ3gKkdibQeaB2jVlpWSNY/2BW8IvcD6whca7xHzQ+xa0f+v1XdZ1yeaRrYSCsNEFXokNmDEhOsNsx1Z7WNIaSCS48AOUcbqvbbwFXDOIeXCSY8RIdHGyyluhuOrB6+pS/FmQUXnBaD5fUIOsJ8IEkngrImwRRuaVJWpFrog21Tvam7Tm4OjimkPpOs/Kf+286BwniI+yE7khaZWC+67Y2St4nDkRIidPvzWYL3heLi6YFBrsG5kZgQSJjotSjcbULxJcHcudrXQSEXaNJUwUG6s+5xh7zyDfqqtxTrYmGNRtVodlJDT0ME2PQpZ9GXY6xe2GnEOaDMnUaTy+BU7sd7MBxKrtLZZa0k2qC46RwUuPxBfTbHMh3RT4rwdF92VvPSreEWfGhtPbmp8TUN+nNULBbKJYHggeatGzcb7SgC4+ISwmRwOvW0JLV6KOLS2SPrxJI11/4XD9BGpUdOJvoonVz7SBz1F7WRa2KRmjJJhcPwttfmmpYEPWfOgt1WMA06UIhgA10kT24/BduZYIPHYgMBJ+PnA63QdIyVsvY3iw7cMBDG5GgAZD4c2gAy6HnovL9uVKbqhflyl12kAAToSR159E72dWquwoylznh4sBJF3O8xfTqgN68O4tNV8y4WBGVzbxBbJ7qOODjM6ZuLhoqRqnNA9OH9Jls7HvadZE8dCodl0gZc7TQfX6JjUwlieOvbouqUldEYY21Y2bVkSLqDHHwlKMNiyxw5cU1ruliFCSVBexyZI/0/UIqoLx96oLZRj0+qsew9ke3f4rMaRm5noEktbMgHDYlrXBxkEAkQYMiD6HRKt6Mpp5sz3SQRmM5QeAPEz8l6Tjth0Kcua0e7B7afCL9FQtu7unxBpJGoDiT5Bc8X91st/jRVMOAG91PsLERi6TbD9Vusc/lp6pfjc9F5bNoBAP33ULMRle2oAHcYOkjsu2uSIJ0y/wC8ezHeyfUquY1weMvs2Agsi+bINeN/8UXudi8O6i/CZQ8EfqBwJa4Zi/ML2AzADQ+FLX7QdXw2d1EmAZh4GUwOBF5AnjqqQ7FVKby9hLSWkGORsQubHByi4t0dM5xi7Wy4b0bJGJGIq0ojDljWAaZbh/czlv0VAEheqfg9gatduJD2j2MNl5t4jPhHOwJ/5XO9u7lBz3swtEucLOcPdb/uJMT0ueyrGf09SIOP1No86p1SVOKalrbKfQeWuC0uhNNWiTi12LDqnO7tbK93b6pO/VOMDhY8MT/l3HDt98kk+jRVsLqOe95yC3NRVWBnvfu+5TjDkMbLzHQfJItrYhr3W0C54ycnXh0ygoK/QipjAWwHZQAfDA1A+ScYUFtBhjhPcGTdJNi4anUPjuW9bFWHEPIaJ4W8rwnaS0TcnIgr4wlkZcovw490LQxTv26/0uMVVvB4KOi8m0myYUaYXEO0JlEcUNhptN+q7qEkHKLwfVDSMk5aQBtLeAUyWtE/IFQV8Hia+HNY0x7JujtIjXXUJA68jivR9y6bX7Pq0K2cePMeUQIA5aX7pcr4LkimJcnRWdh71uoMLQYMzPl8rLe9m8BxFME69OehQe9DGMLWMYBAEvAOYzpJ0JiFXi+VSKUvuEmuL4jbZx8NMC8nTzk/RMca8gZZQ2yL3i4sPPU+iOxxA15efopSf3HXjj+mJnG6YYWv+meiWP1UmGrQrEGrLHso2++au+67vA6eJ/peeYKvAJF46xKb4bbeJY0P9iAyeBILhxiSufJsWMWWXaW3RSL2ucBBBaSdQZ4dhBVP2lvZUqnLQaCGiS90ANHUyBHUpDtXaz61QudJnQDgOXdT7uYimyv+rGU8/dDhoTPmJ4Eoxx8Y2w8uUqFG0cU573F7sx5/HhbUpjuvswVHZnXa12nOIPpdQbXwxfW8LTLptaTGnGCU2ZSGHotLfeaQXHqY16TbsV0p6RFqmeh1MNTNEVGvYKYpk1acw/8ATaZy9xlH/lwhedbGwNPE4prahhhJLsvJoc6OgJtPBSbQ2qHUSWH3iLcQJkj1EJ/u5u2aNIHMRXqiP/qaSHOj/VHHmuXLKOFN+srji8jS8Rdq20m0qX5ag4MFMA1HMaCWzAawD3c8ZReYHCSoPaCnTLcsACfXUk6kknXigdkbPbTaALgEkyZ8UzJ5u6nktbXxMMd1XlZcryyrw9CGNRRTt6nAv68Z10lVvOnu9b/1j/sv5NH8quB69n4y/TR5+d/ezrZuFl4JEgX8+CdMqCkHGRJue6C2e8CSdSPiI+iDqj2lYzoAfX/lGS5un0CL4K/SV+KNR2tuf8KDEuAMC63VqwIQT33VFERyYXQxEEGYhW/D1WVaLfF4uI6x2Vb2Rs8VDBcG83HgONlxiP0H/pumDrwI4JJU3XoyTqyxjDAEk3NoUGIqQ63T5KWniMwnSboOrUlxSxMzunXd1RVXFBjYe8NMGw96bqDZLC6s0C+vwGqseB3bdjcR7N7g2jTDTDdXRaAeHUjmkySV0/7L4k4xcl/R57hKJdUYGzJcAO5PFejb0k4agKdI3ME5r8BMctNE4xWwKOEc1lFgBc7MZMuIAsGlx4cuqpu8+J9rVh5NrREG+l+Ws9B1UJZPqTX4Q8I8YtFNxW0H1LOM6D0Xez9lZiXO90GAJiTyngE3fs+m8kNZkm7dYA6za9zHa6YYfZ7WAQc0Tc3udbaBdEsySpBx/Hcnb2CsZUYPCGZeQBHxS3E18xvIPIp/Vj93qLJDtBoJ6pcbt7KZo8VSA3BaaLFY86LA6xXSchOa5Dbap9j9oufSpgPORgAy8SY4pRsbZ3tqgaTlaLuPENEaDibgAK97P2cKfhoU5J0/dU+IN+y5csoxavsvjhOd0It3tmYdrm+3pvqOfrNss2s0EE9SfRei4fd2jTpf/wA7fZuDtREmLQ4EHMNDlgrnZu6VGnTL8WH033flkAtA/c4wSST6cVWMd+I1em4Ci2lSZAaWFvtC8km7qh8Wke7GmifHOSdy6ZHPCD1Dzsc7QxQYQzG0GZXEhtRmU+ZpOMju1C/kcJSEkA03mM72Z8riRDX5phpmztOZm5E29+IVeqwCtQpezcCGkklzssjNciASP8Rxumey6pqYOk1tI1TlyOaAZMgXHA2DT34iF1xyRfZyOEkJtq4Glh3tc2jSbxaWgZXA2u0QWme/C6n2BWFWoS7M2BIGaSQ/iCYMDLB7q6bC3QYcO9+LpCcxDWPOcMpyDIaDAJ48stoUG8eHo+1AsMzA1oFiAwu92NIzg+ZXn/OcXG0t/k6/jRknsCLMrfCLAeQVU2xjM9RreFpjunuLqlrfCSQWw49QTr1CoG1dohhkGXaD+V5vxsblI78klFWBbdxuepUdzMev9AeiUgrvEVJbzvcrgFe/CPGNHkTlbs6wlXxHsULUqEPP9Jk7CDNIsfghKuCJdqLoJqwtOjnBkvME6DzXQw4FyVLSwBaZHkoawcHw644QjafQKY52RXZ7M+EOcCZJ4tJFgJtYRPVC45oqVMtIHtM+pKXMxORxBEg/PmmGwcSczh5j1ScKbkUc7VDlwg/eqFqsuiGmVlRuqRIAduy0e0ceAbEc83DziO5C9N3CwNJlEZW5YlpJEOcQSZJ4+981VPwy2J7d1QuaDldSMnTwuc4sjjOVq9Ex+zBQZ+g3wNvlBJjoZuAea5s0G22dEJriolc/FDYTKtAPpyHtI046rymrQxBIdkeXDjBv/K9X2vvC19AANzteDMuaC0gwWkEiCDx0VQ/6k2kwZRDRfUm/E5jr5WUYzlHVF441JW2Kto7Gexjarg4AN8QB4xxEyAqzR2yWOt7p+Hfonm1N7KjwcpiLyNT0VSxNyXWEkyAAAOwFvRd2GLcKmjmyzqfKDLLiMRmaCOM268QlWLefPn1WbPrS0DiPsfC3kF1jdB3CMY8XQ8p81YIXZu65JEwuKtjZYXq1ELHm7+NFHPUdeBlaP8nEzExawK+g9ydlewoMNQAV6oL3WEtFiKfOwLZ/1E9F4Z+HWEpVMWBXMUmA1XDgTTLcoP8A5EfLivYdlbcc+jisZVlrIcymCD4abAS53dznR/4BJKKvl6CU5VxvQP8Aihsuo6j7b2jzTo3q02x4m8XEWnLa0wAD1nyHCY3CSDUfVyi+XIwzfQEPn4Rz0C9Q393haNn4s5h+oBTZBuS86dwM09ivAHPTcVJCKTie1bJ3gwmTO3KS0Cc5DntbcwbkC3AWEqCr+KdR7nMwlJz8gJdOUANHEX0vovGmnVXf8PaLS6QQS9r6bm6H3HHzkAfFRXxY8rZafyZNaRfNzfxX/NNrUa7QyoPEwf5NDTmDZ1cCJy6kTGkGn7wb0mpXltQZWHPIEkuI+AAMR31VQ2hTLMQS2RfMCNQZmZ5yiKeKzudnPjcZk/un6pp4kkDFNt0NMZvC8ucWVCWv1A4jrIhJ/Ymq48h/EyiNjYUVKlNmkucPINKsWwtmt8U/uc70DiPooSlHCtFFGWTsq5wwDe5IP35AoFPq9KGu6PHxAn5Je7BX0XVCVnPOJK9upQFZ7ieM6gD1/lH1xBnmhamKLeGguT3SxDIYUm5hYEm0ACdePQLjGbNeWcJBn58UFS2o2OII6fJGUtsNIIJIsYtqfL5JHGadoqpRa2Iqgm0XTXA4J9NzSR7wNhcjS5CW1qhL82if7Mxr3h7gYBIB6xeO11eTdEFV7JwLZr5ZieE8u6niSGgSTAAGpJ5IarXc8AGMrbiBEnmnm4uJb/1CjmEwTHLNFifvWFNJ1saVeHou6+61ajhaUHLUp1nVKjBqQ+nGUnmGu4czxAVtpY5jwb3FiCcrgO/FSmpq5vfz689VXNqY2i17nPPsni5JaYIPGwiJGtut1N3doy62IN7dhUmZq1NpdLpe0ugHqDwdHHjxVeobFoYmm+v7UeybfLJLzlHuvcdAP8R35IbfLbNGo0hrhUcf3QdO8AfCbelFoY19IuyGAf26tPcFF4eW1pjxyta8Jtq1Q5xytDRwA9Eqm3dbqVyXyV1TpST93F1dKlQvZmCq5T3t/HxCOqnMErqCCe8j5o3C15An7P3CEl6GD8B62gK4aEQ+nIhDt5JkBlh3L2sKOKaHBpZVDqTw73YeIE9MwaeytW3d7q1Wn+XOUMBuGAgujQGTcafYXmJdBgrMTjXu8JcSNIn4LULJjTenbftXtYHFzKUgHgSdSPIAT3SenTLjYSooXdJ0JifoVVo5WxzuSnG4pjFNIsW3H/s36E+qQMqHjy4pzuo8trtffLoT1P3KKVdmk76CNuYQtqkcAXAc+d0oxTDY/Ht/yrjt3D5ap0IJmSDEESlWOwU0gOTjoyOHD+UuSXFmhFy6Jt0r4hjjynzdmarTsynlaCdBJ+Ob6qu7sYXLVpf7W/NxVrZTim7/AGEfAheL8qX3/wDfyevhi+Gyr7ao5RXj/wCQEehP1S4OTneIRTJ4vIJ8mR80ipusOwXdg3CzjzalQPjHSQ3mfkgtrTYeZWYvElr+10NWrl5zFdMYnPKRFQqDipn1J4hQGkRciAdFE4Kglk7jcQnOGpkWkAWnnp/aQUzBB5JrTrlK1YUxua9uyO2AwurAgxlBMj0j4qvisVYt1akZ36kRbidVPI+MWyuOPKSRasft7HUpdRrMuA4te2XA2sHAXBjRxKW7070PxDLsyV6Ia94bo5j2gkU3wSPeaS0jnqjGuDgTwIt2I/tCvoseHvcR7cMZmEQ2o0EMnvGQ9CD5c8MvjL5MS7RR8XvEXCBTBJOp97tayXsxBeLm/FWHbezKYoucwEOsY1tOonkJ0n4Kq4U+KOa6oyUlaOZri9hNNgDgEVhm+IIZg8aNohFjwAcVYx3/AIXGGdB7qbaLPH8fVClyK2ib0xoharYK3h6024rH3sh0Uu0CvqEmFCRdSukd1HCZEZGErqk1aLVjTCIEcwZjWdPortsrBBrWjlY94v8AGVVdnMBqAkxFx1PBXDBmGAz1lcuebi1R04YckxhtkE1geGUCxA/bz+/4T4lwdYRIkzJJ05+SG2ljKjqgkkgWjQdDZFYSsy4sHG0HW/LmhlyOX3UU+PiintjXYFH9Vg/xYPUFPahAa70SfAODa/wTSuLO9V5GXc7PQj1RWt4dGjkI+aRMdYJzt93ujukLTYL1/j/sR5mf94LtemJBWsFhgG5zwKm2s3M1jhx+v9oTEVNADYBdEdo55aZraFc1HA8AIC1hMLm10XEzqFNReACm8FIX4eHGNApqQKjDuanpslYxmdOt16n64HO3eSLJc3DBG4Cp7Oo14glpBgzeDMJJrkmh4y4uy2fmLgGxNiOMtJEffVcOIeMrwDrF73MRPFJtt47NNUZpzBwJudbg+UqfDbTa8s4TqIjmdPNccsdHWs1keNxDGvdTqiW2LHNnM0G8espDtnZHsiHsdmY/1HXqrBh69J+IoPqjwkXjVxGYCQBrmDbckTtXBubh21BT8JF2OExc8dQnUnBoFRmmn/plQ2LgXVq9Om2M1R7WgusJcYBJ4C6t21vw6xeGY6o5gdTbBL2GRB4wYdHWISfc9zBjKdV4DQ2XtzHKzO0eEkx7ocLwD2XqeK3qr18K2o5pyOztsIJZBGbKb3EWV5N2c8XR4ztGlp2S57U72vjGVIysDcrcpjRxbAzxwJAEjmkbiniLNps5BgooVJvxCFcZXVJMwJ0YW+JcVGQVMDPdcOiJlYzOXFc8VpzpWg5EU6forlg6NSnRYagkQDIuQCARPMQRdU5r7q97V3kZWw7cgAAbET4mkatmLjp58VLLDmqKY58XYqxVVr3DK6/LQx2KNo0G+3E6lw+d1VPzhFRrtI+wneE2wHVG+0DWifeEjhyuoTxyS1+C8Mqb2WXSr5pgJOqr35pmac4vezh9EbWxhyy10g8RdefLG9HapqmCbxjQ9foq6Ex2liBxN0rD16mCNQo87NK5GVKmallGo4eaXOci3UyufysqyVEG7BmqRlNFsw3RTNw/RGzUCspqejSM2vPAXTDC7LLuQHVNcNs5rCC3xO6agRqAErkkFKwDBbJc86EQYMiDPKNVYMDumbF0N6u18h/KTDbzqdSo9xdmJs0G17fJEUqmOrcC0H/Itb8DdRbm+qRVKK7LbX2Fhm07w61yTf8ApUmjh5L20mue6C1jQJPIegT/AGVuNiq7gH1Ghk+IgkwOMcJVyzYbA08lMC2ruJ6k8Vyyl9PV2zoiuXlFE2Futiadak+owU2tjU3Gt4Excq5bWqUnsLaphsAPyxIkcJt2SHbu/wA0tLWjMTo1sz58lUq1LGVxAplreRIAjtqfNb6c8rUpaNzjjVIuu7O5ZqVaQp1BiMA95JDmgPpvF8rhwkjUGDewXqG0d12OphrGwGgwBzXjG5u0cZs8VAG5mvvEgkOgiQDz+nkvV9zN+mYtjWPBZVAhwNr8+s8111vZytnz5vZsd+GxL6bwW+InoROvqkTmr6k313Ao7QZ4pbUE5XDUE/PTRfP+2tysRhq5pVA22jpgOaeIVVLxitFbYy91JkKdY7dKtTgPaBmALTmGUjmDxF1w3dk8XtnujaAJKhjuoTdPXbtH/Nv35qZuxGji3zIWtGorvs117M8lZBskcx8ENjMC4CWidbCJWs1CYUjqo2zMCbo8vblh0gmeGhkRbkhqTsjwTFp68OSNgo23CnzUzjAjipHVXPu1vmAVGME7k70WD10RGEzZQ8AnkhWYEjVpVgobYw+Sq1zSx4dLRPhLIAGpsRx9eaV76CnQhLbreVZV8RJGkqQOHJMKMDh7rfsQjnUgCV0GpLGAW0OikFBG+yXTaSxiJgsF1SxwpS/WJGt54KX2APNDVtkBzpzG3Cw+PFZxtGTpgGFwDqlcE3MgnvrH0XpGxd1zZ1aWt1y/uImb/wCI7pNuu6nhXlzml02zauZ1A49eKsu9uMd+Wc+m8CWgyP8AHSx+9Vz5pyTUFr+S+KCa5ME29viGTRw7R4bECzR3KoO1MTUqTneT0Fh6JjVphoFzESNLzxPMpYBnMCYVseGMNk55XIEwGHyuJTIAclLTwIA4rf5Ycz8FRk0DmgFHg8U+hWFSm4tI5fLqi/yw/wBSjfh29UoT3DcresYjCZ6jhnYS13AXu31CpW828WDxGLNHF5g1gLqVWkbibOpPBBkSJB4dlTtk7UqYZ80/Ex0e0pn3XtB0M8dYPCUv3gw5ZiKjvdGdwaS4mWmSJJuTGW6WthLBvhtejV9izDZvZ0W5RmF/7KrT6qHZiCbfVS5DCPRjgqMogUO65dQWtGpkOZclEtw4PPyP9LbcDJ4/Ba0amL6rZQhwIJlOHYLqfguDg+p+CewUAU6cCF0Cjxs3r8lKNkHmhaMLil2MPiP3wT+rgWtuXeUX+CTbRwsE6+hHl/aKaA1qyTCgin3v6rAte0GQXvAtyWwUwpast44ro0unyWli57Kk1PDHmiWbOJFvpp6rFipHYpr8mfjHBTMwR5j0/tbWImDWbOP3C1jiKdFzKsmm7i2JYeYHEdFpYlkk+xotroqVag54azO83IaLRFtZI+wrBhdj+zbAF+pE/ArFiZt0CjirRPJQZeK0sU22FI6a0+S2aJK2sWDRC/CkcSD96Qhn4SSZOYm8kkknzPRYsWAcigI/oLHUQAsWIMJGTyWCh3WLErCjMpiy0trFkMR1KSxtIrFiZCsmErdUE0y1phx0PpxWLE4gqOEqwWlrXN/1EEg8wYlcf9FqOAzOEDubLFi10ajqnsYN1JJ+CnGHH+I9FixG2A//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hQSERUUExQWFRUVGRgYGBgXGBcaFhgXFxcWGBoXGBgYHCYeGhwkGhUXHy8gJCcpLCwsFx4xNTAqNSYrLCkBCQoKDgwOGg8PGikkHyQsLCksLCwsLCwqLCwsLCwsLCwsLCksLCwsLCwsLCwsLCwsLCwsLCwsLCwsLCwsLCwsKf/AABEIANcA6gMBIgACEQEDEQH/xAAcAAACAgMBAQAAAAAAAAAAAAAEBQMGAAECBwj/xAA9EAABAwIDBgMGBgEDBAMBAAABAAIRAyEEEjEFBkFRYXEigZETMqGxwfAHFCNC0eFSYnLxFTOCklNzwiT/xAAZAQADAQEBAAAAAAAAAAAAAAABAgMABAX/xAAnEQACAgIDAAEDBAMAAAAAAAAAAQIRAyESMUEEEyJRIzJhcUKB8P/aAAwDAQACEQMRAD8A8scTKsG6Al7x0HzKrjnXVq3Gpy+of9LR6k/wgEsXsAt06I5T6otuCJNv6U9PCkBEwKykOSmNEcgiBh+amptAHBPWgC/8l2+MLBsoHWfL+U4psBOnwU/sQNYXPNlEhO3ZQEWnuucVsqWjLY+fxTl2v2UTh8LPKFBSHorDNmQb/I/yp/ysCCFZ8PsWcx+qix2zxAFp6ap+YKF+zaOc5ZBgaCbBOPyYGhb16fcKLAsZTaQBBd1XLQJ8ThdK7GOcQSDa3ZROpmNVPVa2fet5qJ1ZpNjb7+4U3F2Gyt7yvJdT1tm+iRlrjYEpxvS8GowdCePP+kgc4cCfUroUdE29lirYaKbWN96Jn+eh8R9Eu9k8j/ueV/5RuBzmjr4iC6TeGNHHvHpl5oJ4qdD5D+EtBFmPpmYLp9ZQb36Buvwb/f32Lx2aL200jj2CEfDW+fzCcBEIbJ1J1JQeOqks14hSPYJ5KDHNhnmEyAB07DVDV6x5n1U7HWQldUQrBXzOp9VyHHmfVbcVy4phQikepU+c8yhKSIlYB3N1cvw/F6vZnzcqaTdXb8N2yavZn/6/lKMXWktkX0/hTOpxou2jpKLl+DUQtPZcm2im9gdYsu6dAO0UpTdDqIMxxBGqkLpvqjBs891FVoZDCmpWM0ao1oOiaYXO4tinYG58lvA0mls6zcqY40MiJ7KUml4FWFUWOAIIjjrfXiEmxNUZje02WbQ2446HL2SitWJSxCxg7EiEM/E9fRBe3K59qrIAc6tZd0SLz36peMRwXTqhiD5LNbMKd4cUPaNEiw4zxJ0SLEYsNt82/wBqz7Rw4e1pIEgi8X0Kr226dgdehiPgmTFoeboVM7H5hYnKDwiLj5KMO8Pr2TbYLAKNIQB4eA5yZS2qP4U29sYTYx1vvmluJgtb3+hTLG6pbiT4W91RdCgZddDbQeMluYUtd1yg8YfB5hOgEDXWQldynbohsRZUQrBnlclbeFhTCndEIhQUkQiY21XX8M8QG1auYwC1vaZ/iVSWm5Vo3HjPU7N+ZUZvQy7PWmUC4Ai46fyoSwTaZ6qqNxjqdR2V7tdJtp8k0we1RUMGzuPEXtqoJvopQ/ZUBUrCAbBB0sM8wRljv9ymFSq0CG3ItJSO2FEoqdF3UoNdBdwMjl5pccWc0AKR202jX58Uu0MGOeOEDigMTUjgUHiNuXsLIF+3M9ouikYIriTJQz6gQ2Ix19QhnYwR3VIoVhNQ9lFTfdDPeY+i5bXDRJToA5wlNv7hqpHFg0g/E+qQf9YIMTZdsxsze6HphpjHjLpxVY3h0++aaOxZi54pRtp8iVl2YtexKo9jR6D6lKq+KglFbGxUsYLQAl2N1KX0wFjasmfvilNerLR/uCPxMJbVHhjqnQAGs7xFQYx3g8wiHoTGnw+YToDBBUsoKxXSiqKohE7gsKwhYsAloolQUgp0TETal1adymEvfHIBVIaq07lYkte7y+t1LJ+0aPY9x2KIqlut/RN91Wy5z5sI9TMH5pJj2frE8iUz3cxQYS0/u08p/lRXQ5bqmJiOKgfjD2KgD+qGxT51WaCT1McZ1S/FY6PohxWEmCga+Ik34JOIbOqu0SeKGdiUNUcoHVUyQLD24sxC3+YJKBp1VNRFwiYNNcNEuNh107oX882p7rwY5EFVXbWOdVJBccgJytBtbieZSiliCxwLTBCqsYrkegOE24omjMapPgtoB7WmbkTCOpVUlbCHO4SUBtZ3gKkdibQeaB2jVlpWSNY/2BW8IvcD6whca7xHzQ+xa0f+v1XdZ1yeaRrYSCsNEFXokNmDEhOsNsx1Z7WNIaSCS48AOUcbqvbbwFXDOIeXCSY8RIdHGyyluhuOrB6+pS/FmQUXnBaD5fUIOsJ8IEkngrImwRRuaVJWpFrog21Tvam7Tm4OjimkPpOs/Kf+286BwniI+yE7khaZWC+67Y2St4nDkRIidPvzWYL3heLi6YFBrsG5kZgQSJjotSjcbULxJcHcudrXQSEXaNJUwUG6s+5xh7zyDfqqtxTrYmGNRtVodlJDT0ME2PQpZ9GXY6xe2GnEOaDMnUaTy+BU7sd7MBxKrtLZZa0k2qC46RwUuPxBfTbHMh3RT4rwdF92VvPSreEWfGhtPbmp8TUN+nNULBbKJYHggeatGzcb7SgC4+ISwmRwOvW0JLV6KOLS2SPrxJI11/4XD9BGpUdOJvoonVz7SBz1F7WRa2KRmjJJhcPwttfmmpYEPWfOgt1WMA06UIhgA10kT24/BduZYIPHYgMBJ+PnA63QdIyVsvY3iw7cMBDG5GgAZD4c2gAy6HnovL9uVKbqhflyl12kAAToSR159E72dWquwoylznh4sBJF3O8xfTqgN68O4tNV8y4WBGVzbxBbJ7qOODjM6ZuLhoqRqnNA9OH9Jls7HvadZE8dCodl0gZc7TQfX6JjUwlieOvbouqUldEYY21Y2bVkSLqDHHwlKMNiyxw5cU1ruliFCSVBexyZI/0/UIqoLx96oLZRj0+qsew9ke3f4rMaRm5noEktbMgHDYlrXBxkEAkQYMiD6HRKt6Mpp5sz3SQRmM5QeAPEz8l6Tjth0Kcua0e7B7afCL9FQtu7unxBpJGoDiT5Bc8X91st/jRVMOAG91PsLERi6TbD9Vusc/lp6pfjc9F5bNoBAP33ULMRle2oAHcYOkjsu2uSIJ0y/wC8ezHeyfUquY1weMvs2Agsi+bINeN/8UXudi8O6i/CZQ8EfqBwJa4Zi/ML2AzADQ+FLX7QdXw2d1EmAZh4GUwOBF5AnjqqQ7FVKby9hLSWkGORsQubHByi4t0dM5xi7Wy4b0bJGJGIq0ojDljWAaZbh/czlv0VAEheqfg9gatduJD2j2MNl5t4jPhHOwJ/5XO9u7lBz3swtEucLOcPdb/uJMT0ueyrGf09SIOP1No86p1SVOKalrbKfQeWuC0uhNNWiTi12LDqnO7tbK93b6pO/VOMDhY8MT/l3HDt98kk+jRVsLqOe95yC3NRVWBnvfu+5TjDkMbLzHQfJItrYhr3W0C54ycnXh0ygoK/QipjAWwHZQAfDA1A+ScYUFtBhjhPcGTdJNi4anUPjuW9bFWHEPIaJ4W8rwnaS0TcnIgr4wlkZcovw490LQxTv26/0uMVVvB4KOi8m0myYUaYXEO0JlEcUNhptN+q7qEkHKLwfVDSMk5aQBtLeAUyWtE/IFQV8Hia+HNY0x7JujtIjXXUJA68jivR9y6bX7Pq0K2cePMeUQIA5aX7pcr4LkimJcnRWdh71uoMLQYMzPl8rLe9m8BxFME69OehQe9DGMLWMYBAEvAOYzpJ0JiFXi+VSKUvuEmuL4jbZx8NMC8nTzk/RMca8gZZQ2yL3i4sPPU+iOxxA15efopSf3HXjj+mJnG6YYWv+meiWP1UmGrQrEGrLHso2++au+67vA6eJ/peeYKvAJF46xKb4bbeJY0P9iAyeBILhxiSufJsWMWWXaW3RSL2ucBBBaSdQZ4dhBVP2lvZUqnLQaCGiS90ANHUyBHUpDtXaz61QudJnQDgOXdT7uYimyv+rGU8/dDhoTPmJ4Eoxx8Y2w8uUqFG0cU573F7sx5/HhbUpjuvswVHZnXa12nOIPpdQbXwxfW8LTLptaTGnGCU2ZSGHotLfeaQXHqY16TbsV0p6RFqmeh1MNTNEVGvYKYpk1acw/8ATaZy9xlH/lwhedbGwNPE4prahhhJLsvJoc6OgJtPBSbQ2qHUSWH3iLcQJkj1EJ/u5u2aNIHMRXqiP/qaSHOj/VHHmuXLKOFN+srji8jS8Rdq20m0qX5ag4MFMA1HMaCWzAawD3c8ZReYHCSoPaCnTLcsACfXUk6kknXigdkbPbTaALgEkyZ8UzJ5u6nktbXxMMd1XlZcryyrw9CGNRRTt6nAv68Z10lVvOnu9b/1j/sv5NH8quB69n4y/TR5+d/ezrZuFl4JEgX8+CdMqCkHGRJue6C2e8CSdSPiI+iDqj2lYzoAfX/lGS5un0CL4K/SV+KNR2tuf8KDEuAMC63VqwIQT33VFERyYXQxEEGYhW/D1WVaLfF4uI6x2Vb2Rs8VDBcG83HgONlxiP0H/pumDrwI4JJU3XoyTqyxjDAEk3NoUGIqQ63T5KWniMwnSboOrUlxSxMzunXd1RVXFBjYe8NMGw96bqDZLC6s0C+vwGqseB3bdjcR7N7g2jTDTDdXRaAeHUjmkySV0/7L4k4xcl/R57hKJdUYGzJcAO5PFejb0k4agKdI3ME5r8BMctNE4xWwKOEc1lFgBc7MZMuIAsGlx4cuqpu8+J9rVh5NrREG+l+Ws9B1UJZPqTX4Q8I8YtFNxW0H1LOM6D0Xez9lZiXO90GAJiTyngE3fs+m8kNZkm7dYA6za9zHa6YYfZ7WAQc0Tc3udbaBdEsySpBx/Hcnb2CsZUYPCGZeQBHxS3E18xvIPIp/Vj93qLJDtBoJ6pcbt7KZo8VSA3BaaLFY86LA6xXSchOa5Dbap9j9oufSpgPORgAy8SY4pRsbZ3tqgaTlaLuPENEaDibgAK97P2cKfhoU5J0/dU+IN+y5csoxavsvjhOd0It3tmYdrm+3pvqOfrNss2s0EE9SfRei4fd2jTpf/wA7fZuDtREmLQ4EHMNDlgrnZu6VGnTL8WH033flkAtA/c4wSST6cVWMd+I1em4Ci2lSZAaWFvtC8km7qh8Wke7GmifHOSdy6ZHPCD1Dzsc7QxQYQzG0GZXEhtRmU+ZpOMju1C/kcJSEkA03mM72Z8riRDX5phpmztOZm5E29+IVeqwCtQpezcCGkklzssjNciASP8Rxumey6pqYOk1tI1TlyOaAZMgXHA2DT34iF1xyRfZyOEkJtq4Glh3tc2jSbxaWgZXA2u0QWme/C6n2BWFWoS7M2BIGaSQ/iCYMDLB7q6bC3QYcO9+LpCcxDWPOcMpyDIaDAJ48stoUG8eHo+1AsMzA1oFiAwu92NIzg+ZXn/OcXG0t/k6/jRknsCLMrfCLAeQVU2xjM9RreFpjunuLqlrfCSQWw49QTr1CoG1dohhkGXaD+V5vxsblI78klFWBbdxuepUdzMev9AeiUgrvEVJbzvcrgFe/CPGNHkTlbs6wlXxHsULUqEPP9Jk7CDNIsfghKuCJdqLoJqwtOjnBkvME6DzXQw4FyVLSwBaZHkoawcHw644QjafQKY52RXZ7M+EOcCZJ4tJFgJtYRPVC45oqVMtIHtM+pKXMxORxBEg/PmmGwcSczh5j1ScKbkUc7VDlwg/eqFqsuiGmVlRuqRIAduy0e0ceAbEc83DziO5C9N3CwNJlEZW5YlpJEOcQSZJ4+981VPwy2J7d1QuaDldSMnTwuc4sjjOVq9Ex+zBQZ+g3wNvlBJjoZuAea5s0G22dEJriolc/FDYTKtAPpyHtI046rymrQxBIdkeXDjBv/K9X2vvC19AANzteDMuaC0gwWkEiCDx0VQ/6k2kwZRDRfUm/E5jr5WUYzlHVF441JW2Kto7Gexjarg4AN8QB4xxEyAqzR2yWOt7p+Hfonm1N7KjwcpiLyNT0VSxNyXWEkyAAAOwFvRd2GLcKmjmyzqfKDLLiMRmaCOM268QlWLefPn1WbPrS0DiPsfC3kF1jdB3CMY8XQ8p81YIXZu65JEwuKtjZYXq1ELHm7+NFHPUdeBlaP8nEzExawK+g9ydlewoMNQAV6oL3WEtFiKfOwLZ/1E9F4Z+HWEpVMWBXMUmA1XDgTTLcoP8A5EfLivYdlbcc+jisZVlrIcymCD4abAS53dznR/4BJKKvl6CU5VxvQP8Aihsuo6j7b2jzTo3q02x4m8XEWnLa0wAD1nyHCY3CSDUfVyi+XIwzfQEPn4Rz0C9Q393haNn4s5h+oBTZBuS86dwM09ivAHPTcVJCKTie1bJ3gwmTO3KS0Cc5DntbcwbkC3AWEqCr+KdR7nMwlJz8gJdOUANHEX0vovGmnVXf8PaLS6QQS9r6bm6H3HHzkAfFRXxY8rZafyZNaRfNzfxX/NNrUa7QyoPEwf5NDTmDZ1cCJy6kTGkGn7wb0mpXltQZWHPIEkuI+AAMR31VQ2hTLMQS2RfMCNQZmZ5yiKeKzudnPjcZk/un6pp4kkDFNt0NMZvC8ucWVCWv1A4jrIhJ/Ymq48h/EyiNjYUVKlNmkucPINKsWwtmt8U/uc70DiPooSlHCtFFGWTsq5wwDe5IP35AoFPq9KGu6PHxAn5Je7BX0XVCVnPOJK9upQFZ7ieM6gD1/lH1xBnmhamKLeGguT3SxDIYUm5hYEm0ACdePQLjGbNeWcJBn58UFS2o2OII6fJGUtsNIIJIsYtqfL5JHGadoqpRa2Iqgm0XTXA4J9NzSR7wNhcjS5CW1qhL82if7Mxr3h7gYBIB6xeO11eTdEFV7JwLZr5ZieE8u6niSGgSTAAGpJ5IarXc8AGMrbiBEnmnm4uJb/1CjmEwTHLNFifvWFNJ1saVeHou6+61ajhaUHLUp1nVKjBqQ+nGUnmGu4czxAVtpY5jwb3FiCcrgO/FSmpq5vfz689VXNqY2i17nPPsni5JaYIPGwiJGtut1N3doy62IN7dhUmZq1NpdLpe0ugHqDwdHHjxVeobFoYmm+v7UeybfLJLzlHuvcdAP8R35IbfLbNGo0hrhUcf3QdO8AfCbelFoY19IuyGAf26tPcFF4eW1pjxyta8Jtq1Q5xytDRwA9Eqm3dbqVyXyV1TpST93F1dKlQvZmCq5T3t/HxCOqnMErqCCe8j5o3C15An7P3CEl6GD8B62gK4aEQ+nIhDt5JkBlh3L2sKOKaHBpZVDqTw73YeIE9MwaeytW3d7q1Wn+XOUMBuGAgujQGTcafYXmJdBgrMTjXu8JcSNIn4LULJjTenbftXtYHFzKUgHgSdSPIAT3SenTLjYSooXdJ0JifoVVo5WxzuSnG4pjFNIsW3H/s36E+qQMqHjy4pzuo8trtffLoT1P3KKVdmk76CNuYQtqkcAXAc+d0oxTDY/Ht/yrjt3D5ap0IJmSDEESlWOwU0gOTjoyOHD+UuSXFmhFy6Jt0r4hjjynzdmarTsynlaCdBJ+Ob6qu7sYXLVpf7W/NxVrZTim7/AGEfAheL8qX3/wDfyevhi+Gyr7ao5RXj/wCQEehP1S4OTneIRTJ4vIJ8mR80ipusOwXdg3CzjzalQPjHSQ3mfkgtrTYeZWYvElr+10NWrl5zFdMYnPKRFQqDipn1J4hQGkRciAdFE4Kglk7jcQnOGpkWkAWnnp/aQUzBB5JrTrlK1YUxua9uyO2AwurAgxlBMj0j4qvisVYt1akZ36kRbidVPI+MWyuOPKSRasft7HUpdRrMuA4te2XA2sHAXBjRxKW7070PxDLsyV6Ia94bo5j2gkU3wSPeaS0jnqjGuDgTwIt2I/tCvoseHvcR7cMZmEQ2o0EMnvGQ9CD5c8MvjL5MS7RR8XvEXCBTBJOp97tayXsxBeLm/FWHbezKYoucwEOsY1tOonkJ0n4Kq4U+KOa6oyUlaOZri9hNNgDgEVhm+IIZg8aNohFjwAcVYx3/AIXGGdB7qbaLPH8fVClyK2ib0xoharYK3h6024rH3sh0Uu0CvqEmFCRdSukd1HCZEZGErqk1aLVjTCIEcwZjWdPortsrBBrWjlY94v8AGVVdnMBqAkxFx1PBXDBmGAz1lcuebi1R04YckxhtkE1geGUCxA/bz+/4T4lwdYRIkzJJ05+SG2ljKjqgkkgWjQdDZFYSsy4sHG0HW/LmhlyOX3UU+PiintjXYFH9Vg/xYPUFPahAa70SfAODa/wTSuLO9V5GXc7PQj1RWt4dGjkI+aRMdYJzt93ujukLTYL1/j/sR5mf94LtemJBWsFhgG5zwKm2s3M1jhx+v9oTEVNADYBdEdo55aZraFc1HA8AIC1hMLm10XEzqFNReACm8FIX4eHGNApqQKjDuanpslYxmdOt16n64HO3eSLJc3DBG4Cp7Oo14glpBgzeDMJJrkmh4y4uy2fmLgGxNiOMtJEffVcOIeMrwDrF73MRPFJtt47NNUZpzBwJudbg+UqfDbTa8s4TqIjmdPNccsdHWs1keNxDGvdTqiW2LHNnM0G8espDtnZHsiHsdmY/1HXqrBh69J+IoPqjwkXjVxGYCQBrmDbckTtXBubh21BT8JF2OExc8dQnUnBoFRmmn/plQ2LgXVq9Om2M1R7WgusJcYBJ4C6t21vw6xeGY6o5gdTbBL2GRB4wYdHWISfc9zBjKdV4DQ2XtzHKzO0eEkx7ocLwD2XqeK3qr18K2o5pyOztsIJZBGbKb3EWV5N2c8XR4ztGlp2S57U72vjGVIysDcrcpjRxbAzxwJAEjmkbiniLNps5BgooVJvxCFcZXVJMwJ0YW+JcVGQVMDPdcOiJlYzOXFc8VpzpWg5EU6forlg6NSnRYagkQDIuQCARPMQRdU5r7q97V3kZWw7cgAAbET4mkatmLjp58VLLDmqKY58XYqxVVr3DK6/LQx2KNo0G+3E6lw+d1VPzhFRrtI+wneE2wHVG+0DWifeEjhyuoTxyS1+C8Mqb2WXSr5pgJOqr35pmac4vezh9EbWxhyy10g8RdefLG9HapqmCbxjQ9foq6Ex2liBxN0rD16mCNQo87NK5GVKmallGo4eaXOci3UyufysqyVEG7BmqRlNFsw3RTNw/RGzUCspqejSM2vPAXTDC7LLuQHVNcNs5rCC3xO6agRqAErkkFKwDBbJc86EQYMiDPKNVYMDumbF0N6u18h/KTDbzqdSo9xdmJs0G17fJEUqmOrcC0H/Itb8DdRbm+qRVKK7LbX2Fhm07w61yTf8ApUmjh5L20mue6C1jQJPIegT/AGVuNiq7gH1Ghk+IgkwOMcJVyzYbA08lMC2ruJ6k8Vyyl9PV2zoiuXlFE2Futiadak+owU2tjU3Gt4Excq5bWqUnsLaphsAPyxIkcJt2SHbu/wA0tLWjMTo1sz58lUq1LGVxAplreRIAjtqfNb6c8rUpaNzjjVIuu7O5ZqVaQp1BiMA95JDmgPpvF8rhwkjUGDewXqG0d12OphrGwGgwBzXjG5u0cZs8VAG5mvvEgkOgiQDz+nkvV9zN+mYtjWPBZVAhwNr8+s8111vZytnz5vZsd+GxL6bwW+InoROvqkTmr6k313Ao7QZ4pbUE5XDUE/PTRfP+2tysRhq5pVA22jpgOaeIVVLxitFbYy91JkKdY7dKtTgPaBmALTmGUjmDxF1w3dk8XtnujaAJKhjuoTdPXbtH/Nv35qZuxGji3zIWtGorvs117M8lZBskcx8ENjMC4CWidbCJWs1CYUjqo2zMCbo8vblh0gmeGhkRbkhqTsjwTFp68OSNgo23CnzUzjAjipHVXPu1vmAVGME7k70WD10RGEzZQ8AnkhWYEjVpVgobYw+Sq1zSx4dLRPhLIAGpsRx9eaV76CnQhLbreVZV8RJGkqQOHJMKMDh7rfsQjnUgCV0GpLGAW0OikFBG+yXTaSxiJgsF1SxwpS/WJGt54KX2APNDVtkBzpzG3Cw+PFZxtGTpgGFwDqlcE3MgnvrH0XpGxd1zZ1aWt1y/uImb/wCI7pNuu6nhXlzml02zauZ1A49eKsu9uMd+Wc+m8CWgyP8AHSx+9Vz5pyTUFr+S+KCa5ME29viGTRw7R4bECzR3KoO1MTUqTneT0Fh6JjVphoFzESNLzxPMpYBnMCYVseGMNk55XIEwGHyuJTIAclLTwIA4rf5Ycz8FRk0DmgFHg8U+hWFSm4tI5fLqi/yw/wBSjfh29UoT3DcresYjCZ6jhnYS13AXu31CpW828WDxGLNHF5g1gLqVWkbibOpPBBkSJB4dlTtk7UqYZ80/Ex0e0pn3XtB0M8dYPCUv3gw5ZiKjvdGdwaS4mWmSJJuTGW6WthLBvhtejV9izDZvZ0W5RmF/7KrT6qHZiCbfVS5DCPRjgqMogUO65dQWtGpkOZclEtw4PPyP9LbcDJ4/Ba0amL6rZQhwIJlOHYLqfguDg+p+CewUAU6cCF0Cjxs3r8lKNkHmhaMLil2MPiP3wT+rgWtuXeUX+CTbRwsE6+hHl/aKaA1qyTCgin3v6rAte0GQXvAtyWwUwpast44ro0unyWli57Kk1PDHmiWbOJFvpp6rFipHYpr8mfjHBTMwR5j0/tbWImDWbOP3C1jiKdFzKsmm7i2JYeYHEdFpYlkk+xotroqVag54azO83IaLRFtZI+wrBhdj+zbAF+pE/ArFiZt0CjirRPJQZeK0sU22FI6a0+S2aJK2sWDRC/CkcSD96Qhn4SSZOYm8kkknzPRYsWAcigI/oLHUQAsWIMJGTyWCh3WLErCjMpiy0trFkMR1KSxtIrFiZCsmErdUE0y1phx0PpxWLE4gqOEqwWlrXN/1EEg8wYlcf9FqOAzOEDubLFi10ajqnsYN1JJ+CnGHH+I9FixG2A//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hQSERUUExQWFRUVGRgYGBgXGBcaFhgXFxcWGBoXGBgYHCYeGhwkGhUXHy8gJCcpLCwsFx4xNTAqNSYrLCkBCQoKDgwOGg8PGikkHyQsLCksLCwsLCwqLCwsLCwsLCwsLCksLCwsLCwsLCwsLCwsLCwsLCwsLCwsLCwsLCwsKf/AABEIANcA6gMBIgACEQEDEQH/xAAcAAACAgMBAQAAAAAAAAAAAAAEBQMGAAECBwj/xAA9EAABAwIDBgMGBgEDBAMBAAABAAIRAyEEEjEFBkFRYXEigZETMqGxwfAHFCNC0eFSYnLxFTOCklNzwiT/xAAZAQADAQEBAAAAAAAAAAAAAAABAgMABAX/xAAnEQACAgIDAAEDBAMAAAAAAAAAAQIRAyESMUEEEyJRIzJhcUKB8P/aAAwDAQACEQMRAD8A8scTKsG6Al7x0HzKrjnXVq3Gpy+of9LR6k/wgEsXsAt06I5T6otuCJNv6U9PCkBEwKykOSmNEcgiBh+amptAHBPWgC/8l2+MLBsoHWfL+U4psBOnwU/sQNYXPNlEhO3ZQEWnuucVsqWjLY+fxTl2v2UTh8LPKFBSHorDNmQb/I/yp/ysCCFZ8PsWcx+qix2zxAFp6ap+YKF+zaOc5ZBgaCbBOPyYGhb16fcKLAsZTaQBBd1XLQJ8ThdK7GOcQSDa3ZROpmNVPVa2fet5qJ1ZpNjb7+4U3F2Gyt7yvJdT1tm+iRlrjYEpxvS8GowdCePP+kgc4cCfUroUdE29lirYaKbWN96Jn+eh8R9Eu9k8j/ueV/5RuBzmjr4iC6TeGNHHvHpl5oJ4qdD5D+EtBFmPpmYLp9ZQb36Buvwb/f32Lx2aL200jj2CEfDW+fzCcBEIbJ1J1JQeOqks14hSPYJ5KDHNhnmEyAB07DVDV6x5n1U7HWQldUQrBXzOp9VyHHmfVbcVy4phQikepU+c8yhKSIlYB3N1cvw/F6vZnzcqaTdXb8N2yavZn/6/lKMXWktkX0/hTOpxou2jpKLl+DUQtPZcm2im9gdYsu6dAO0UpTdDqIMxxBGqkLpvqjBs891FVoZDCmpWM0ao1oOiaYXO4tinYG58lvA0mls6zcqY40MiJ7KUml4FWFUWOAIIjjrfXiEmxNUZje02WbQ2446HL2SitWJSxCxg7EiEM/E9fRBe3K59qrIAc6tZd0SLz36peMRwXTqhiD5LNbMKd4cUPaNEiw4zxJ0SLEYsNt82/wBqz7Rw4e1pIEgi8X0Kr226dgdehiPgmTFoeboVM7H5hYnKDwiLj5KMO8Pr2TbYLAKNIQB4eA5yZS2qP4U29sYTYx1vvmluJgtb3+hTLG6pbiT4W91RdCgZddDbQeMluYUtd1yg8YfB5hOgEDXWQldynbohsRZUQrBnlclbeFhTCndEIhQUkQiY21XX8M8QG1auYwC1vaZ/iVSWm5Vo3HjPU7N+ZUZvQy7PWmUC4Ai46fyoSwTaZ6qqNxjqdR2V7tdJtp8k0we1RUMGzuPEXtqoJvopQ/ZUBUrCAbBB0sM8wRljv9ymFSq0CG3ItJSO2FEoqdF3UoNdBdwMjl5pccWc0AKR202jX58Uu0MGOeOEDigMTUjgUHiNuXsLIF+3M9ouikYIriTJQz6gQ2Ix19QhnYwR3VIoVhNQ9lFTfdDPeY+i5bXDRJToA5wlNv7hqpHFg0g/E+qQf9YIMTZdsxsze6HphpjHjLpxVY3h0++aaOxZi54pRtp8iVl2YtexKo9jR6D6lKq+KglFbGxUsYLQAl2N1KX0wFjasmfvilNerLR/uCPxMJbVHhjqnQAGs7xFQYx3g8wiHoTGnw+YToDBBUsoKxXSiqKohE7gsKwhYsAloolQUgp0TETal1adymEvfHIBVIaq07lYkte7y+t1LJ+0aPY9x2KIqlut/RN91Wy5z5sI9TMH5pJj2frE8iUz3cxQYS0/u08p/lRXQ5bqmJiOKgfjD2KgD+qGxT51WaCT1McZ1S/FY6PohxWEmCga+Ik34JOIbOqu0SeKGdiUNUcoHVUyQLD24sxC3+YJKBp1VNRFwiYNNcNEuNh107oX882p7rwY5EFVXbWOdVJBccgJytBtbieZSiliCxwLTBCqsYrkegOE24omjMapPgtoB7WmbkTCOpVUlbCHO4SUBtZ3gKkdibQeaB2jVlpWSNY/2BW8IvcD6whca7xHzQ+xa0f+v1XdZ1yeaRrYSCsNEFXokNmDEhOsNsx1Z7WNIaSCS48AOUcbqvbbwFXDOIeXCSY8RIdHGyyluhuOrB6+pS/FmQUXnBaD5fUIOsJ8IEkngrImwRRuaVJWpFrog21Tvam7Tm4OjimkPpOs/Kf+286BwniI+yE7khaZWC+67Y2St4nDkRIidPvzWYL3heLi6YFBrsG5kZgQSJjotSjcbULxJcHcudrXQSEXaNJUwUG6s+5xh7zyDfqqtxTrYmGNRtVodlJDT0ME2PQpZ9GXY6xe2GnEOaDMnUaTy+BU7sd7MBxKrtLZZa0k2qC46RwUuPxBfTbHMh3RT4rwdF92VvPSreEWfGhtPbmp8TUN+nNULBbKJYHggeatGzcb7SgC4+ISwmRwOvW0JLV6KOLS2SPrxJI11/4XD9BGpUdOJvoonVz7SBz1F7WRa2KRmjJJhcPwttfmmpYEPWfOgt1WMA06UIhgA10kT24/BduZYIPHYgMBJ+PnA63QdIyVsvY3iw7cMBDG5GgAZD4c2gAy6HnovL9uVKbqhflyl12kAAToSR159E72dWquwoylznh4sBJF3O8xfTqgN68O4tNV8y4WBGVzbxBbJ7qOODjM6ZuLhoqRqnNA9OH9Jls7HvadZE8dCodl0gZc7TQfX6JjUwlieOvbouqUldEYY21Y2bVkSLqDHHwlKMNiyxw5cU1ruliFCSVBexyZI/0/UIqoLx96oLZRj0+qsew9ke3f4rMaRm5noEktbMgHDYlrXBxkEAkQYMiD6HRKt6Mpp5sz3SQRmM5QeAPEz8l6Tjth0Kcua0e7B7afCL9FQtu7unxBpJGoDiT5Bc8X91st/jRVMOAG91PsLERi6TbD9Vusc/lp6pfjc9F5bNoBAP33ULMRle2oAHcYOkjsu2uSIJ0y/wC8ezHeyfUquY1weMvs2Agsi+bINeN/8UXudi8O6i/CZQ8EfqBwJa4Zi/ML2AzADQ+FLX7QdXw2d1EmAZh4GUwOBF5AnjqqQ7FVKby9hLSWkGORsQubHByi4t0dM5xi7Wy4b0bJGJGIq0ojDljWAaZbh/czlv0VAEheqfg9gatduJD2j2MNl5t4jPhHOwJ/5XO9u7lBz3swtEucLOcPdb/uJMT0ueyrGf09SIOP1No86p1SVOKalrbKfQeWuC0uhNNWiTi12LDqnO7tbK93b6pO/VOMDhY8MT/l3HDt98kk+jRVsLqOe95yC3NRVWBnvfu+5TjDkMbLzHQfJItrYhr3W0C54ycnXh0ygoK/QipjAWwHZQAfDA1A+ScYUFtBhjhPcGTdJNi4anUPjuW9bFWHEPIaJ4W8rwnaS0TcnIgr4wlkZcovw490LQxTv26/0uMVVvB4KOi8m0myYUaYXEO0JlEcUNhptN+q7qEkHKLwfVDSMk5aQBtLeAUyWtE/IFQV8Hia+HNY0x7JujtIjXXUJA68jivR9y6bX7Pq0K2cePMeUQIA5aX7pcr4LkimJcnRWdh71uoMLQYMzPl8rLe9m8BxFME69OehQe9DGMLWMYBAEvAOYzpJ0JiFXi+VSKUvuEmuL4jbZx8NMC8nTzk/RMca8gZZQ2yL3i4sPPU+iOxxA15efopSf3HXjj+mJnG6YYWv+meiWP1UmGrQrEGrLHso2++au+67vA6eJ/peeYKvAJF46xKb4bbeJY0P9iAyeBILhxiSufJsWMWWXaW3RSL2ucBBBaSdQZ4dhBVP2lvZUqnLQaCGiS90ANHUyBHUpDtXaz61QudJnQDgOXdT7uYimyv+rGU8/dDhoTPmJ4Eoxx8Y2w8uUqFG0cU573F7sx5/HhbUpjuvswVHZnXa12nOIPpdQbXwxfW8LTLptaTGnGCU2ZSGHotLfeaQXHqY16TbsV0p6RFqmeh1MNTNEVGvYKYpk1acw/8ATaZy9xlH/lwhedbGwNPE4prahhhJLsvJoc6OgJtPBSbQ2qHUSWH3iLcQJkj1EJ/u5u2aNIHMRXqiP/qaSHOj/VHHmuXLKOFN+srji8jS8Rdq20m0qX5ag4MFMA1HMaCWzAawD3c8ZReYHCSoPaCnTLcsACfXUk6kknXigdkbPbTaALgEkyZ8UzJ5u6nktbXxMMd1XlZcryyrw9CGNRRTt6nAv68Z10lVvOnu9b/1j/sv5NH8quB69n4y/TR5+d/ezrZuFl4JEgX8+CdMqCkHGRJue6C2e8CSdSPiI+iDqj2lYzoAfX/lGS5un0CL4K/SV+KNR2tuf8KDEuAMC63VqwIQT33VFERyYXQxEEGYhW/D1WVaLfF4uI6x2Vb2Rs8VDBcG83HgONlxiP0H/pumDrwI4JJU3XoyTqyxjDAEk3NoUGIqQ63T5KWniMwnSboOrUlxSxMzunXd1RVXFBjYe8NMGw96bqDZLC6s0C+vwGqseB3bdjcR7N7g2jTDTDdXRaAeHUjmkySV0/7L4k4xcl/R57hKJdUYGzJcAO5PFejb0k4agKdI3ME5r8BMctNE4xWwKOEc1lFgBc7MZMuIAsGlx4cuqpu8+J9rVh5NrREG+l+Ws9B1UJZPqTX4Q8I8YtFNxW0H1LOM6D0Xez9lZiXO90GAJiTyngE3fs+m8kNZkm7dYA6za9zHa6YYfZ7WAQc0Tc3udbaBdEsySpBx/Hcnb2CsZUYPCGZeQBHxS3E18xvIPIp/Vj93qLJDtBoJ6pcbt7KZo8VSA3BaaLFY86LA6xXSchOa5Dbap9j9oufSpgPORgAy8SY4pRsbZ3tqgaTlaLuPENEaDibgAK97P2cKfhoU5J0/dU+IN+y5csoxavsvjhOd0It3tmYdrm+3pvqOfrNss2s0EE9SfRei4fd2jTpf/wA7fZuDtREmLQ4EHMNDlgrnZu6VGnTL8WH033flkAtA/c4wSST6cVWMd+I1em4Ci2lSZAaWFvtC8km7qh8Wke7GmifHOSdy6ZHPCD1Dzsc7QxQYQzG0GZXEhtRmU+ZpOMju1C/kcJSEkA03mM72Z8riRDX5phpmztOZm5E29+IVeqwCtQpezcCGkklzssjNciASP8Rxumey6pqYOk1tI1TlyOaAZMgXHA2DT34iF1xyRfZyOEkJtq4Glh3tc2jSbxaWgZXA2u0QWme/C6n2BWFWoS7M2BIGaSQ/iCYMDLB7q6bC3QYcO9+LpCcxDWPOcMpyDIaDAJ48stoUG8eHo+1AsMzA1oFiAwu92NIzg+ZXn/OcXG0t/k6/jRknsCLMrfCLAeQVU2xjM9RreFpjunuLqlrfCSQWw49QTr1CoG1dohhkGXaD+V5vxsblI78klFWBbdxuepUdzMev9AeiUgrvEVJbzvcrgFe/CPGNHkTlbs6wlXxHsULUqEPP9Jk7CDNIsfghKuCJdqLoJqwtOjnBkvME6DzXQw4FyVLSwBaZHkoawcHw644QjafQKY52RXZ7M+EOcCZJ4tJFgJtYRPVC45oqVMtIHtM+pKXMxORxBEg/PmmGwcSczh5j1ScKbkUc7VDlwg/eqFqsuiGmVlRuqRIAduy0e0ceAbEc83DziO5C9N3CwNJlEZW5YlpJEOcQSZJ4+981VPwy2J7d1QuaDldSMnTwuc4sjjOVq9Ex+zBQZ+g3wNvlBJjoZuAea5s0G22dEJriolc/FDYTKtAPpyHtI046rymrQxBIdkeXDjBv/K9X2vvC19AANzteDMuaC0gwWkEiCDx0VQ/6k2kwZRDRfUm/E5jr5WUYzlHVF441JW2Kto7Gexjarg4AN8QB4xxEyAqzR2yWOt7p+Hfonm1N7KjwcpiLyNT0VSxNyXWEkyAAAOwFvRd2GLcKmjmyzqfKDLLiMRmaCOM268QlWLefPn1WbPrS0DiPsfC3kF1jdB3CMY8XQ8p81YIXZu65JEwuKtjZYXq1ELHm7+NFHPUdeBlaP8nEzExawK+g9ydlewoMNQAV6oL3WEtFiKfOwLZ/1E9F4Z+HWEpVMWBXMUmA1XDgTTLcoP8A5EfLivYdlbcc+jisZVlrIcymCD4abAS53dznR/4BJKKvl6CU5VxvQP8Aihsuo6j7b2jzTo3q02x4m8XEWnLa0wAD1nyHCY3CSDUfVyi+XIwzfQEPn4Rz0C9Q393haNn4s5h+oBTZBuS86dwM09ivAHPTcVJCKTie1bJ3gwmTO3KS0Cc5DntbcwbkC3AWEqCr+KdR7nMwlJz8gJdOUANHEX0vovGmnVXf8PaLS6QQS9r6bm6H3HHzkAfFRXxY8rZafyZNaRfNzfxX/NNrUa7QyoPEwf5NDTmDZ1cCJy6kTGkGn7wb0mpXltQZWHPIEkuI+AAMR31VQ2hTLMQS2RfMCNQZmZ5yiKeKzudnPjcZk/un6pp4kkDFNt0NMZvC8ucWVCWv1A4jrIhJ/Ymq48h/EyiNjYUVKlNmkucPINKsWwtmt8U/uc70DiPooSlHCtFFGWTsq5wwDe5IP35AoFPq9KGu6PHxAn5Je7BX0XVCVnPOJK9upQFZ7ieM6gD1/lH1xBnmhamKLeGguT3SxDIYUm5hYEm0ACdePQLjGbNeWcJBn58UFS2o2OII6fJGUtsNIIJIsYtqfL5JHGadoqpRa2Iqgm0XTXA4J9NzSR7wNhcjS5CW1qhL82if7Mxr3h7gYBIB6xeO11eTdEFV7JwLZr5ZieE8u6niSGgSTAAGpJ5IarXc8AGMrbiBEnmnm4uJb/1CjmEwTHLNFifvWFNJ1saVeHou6+61ajhaUHLUp1nVKjBqQ+nGUnmGu4czxAVtpY5jwb3FiCcrgO/FSmpq5vfz689VXNqY2i17nPPsni5JaYIPGwiJGtut1N3doy62IN7dhUmZq1NpdLpe0ugHqDwdHHjxVeobFoYmm+v7UeybfLJLzlHuvcdAP8R35IbfLbNGo0hrhUcf3QdO8AfCbelFoY19IuyGAf26tPcFF4eW1pjxyta8Jtq1Q5xytDRwA9Eqm3dbqVyXyV1TpST93F1dKlQvZmCq5T3t/HxCOqnMErqCCe8j5o3C15An7P3CEl6GD8B62gK4aEQ+nIhDt5JkBlh3L2sKOKaHBpZVDqTw73YeIE9MwaeytW3d7q1Wn+XOUMBuGAgujQGTcafYXmJdBgrMTjXu8JcSNIn4LULJjTenbftXtYHFzKUgHgSdSPIAT3SenTLjYSooXdJ0JifoVVo5WxzuSnG4pjFNIsW3H/s36E+qQMqHjy4pzuo8trtffLoT1P3KKVdmk76CNuYQtqkcAXAc+d0oxTDY/Ht/yrjt3D5ap0IJmSDEESlWOwU0gOTjoyOHD+UuSXFmhFy6Jt0r4hjjynzdmarTsynlaCdBJ+Ob6qu7sYXLVpf7W/NxVrZTim7/AGEfAheL8qX3/wDfyevhi+Gyr7ao5RXj/wCQEehP1S4OTneIRTJ4vIJ8mR80ipusOwXdg3CzjzalQPjHSQ3mfkgtrTYeZWYvElr+10NWrl5zFdMYnPKRFQqDipn1J4hQGkRciAdFE4Kglk7jcQnOGpkWkAWnnp/aQUzBB5JrTrlK1YUxua9uyO2AwurAgxlBMj0j4qvisVYt1akZ36kRbidVPI+MWyuOPKSRasft7HUpdRrMuA4te2XA2sHAXBjRxKW7070PxDLsyV6Ia94bo5j2gkU3wSPeaS0jnqjGuDgTwIt2I/tCvoseHvcR7cMZmEQ2o0EMnvGQ9CD5c8MvjL5MS7RR8XvEXCBTBJOp97tayXsxBeLm/FWHbezKYoucwEOsY1tOonkJ0n4Kq4U+KOa6oyUlaOZri9hNNgDgEVhm+IIZg8aNohFjwAcVYx3/AIXGGdB7qbaLPH8fVClyK2ib0xoharYK3h6024rH3sh0Uu0CvqEmFCRdSukd1HCZEZGErqk1aLVjTCIEcwZjWdPortsrBBrWjlY94v8AGVVdnMBqAkxFx1PBXDBmGAz1lcuebi1R04YckxhtkE1geGUCxA/bz+/4T4lwdYRIkzJJ05+SG2ljKjqgkkgWjQdDZFYSsy4sHG0HW/LmhlyOX3UU+PiintjXYFH9Vg/xYPUFPahAa70SfAODa/wTSuLO9V5GXc7PQj1RWt4dGjkI+aRMdYJzt93ujukLTYL1/j/sR5mf94LtemJBWsFhgG5zwKm2s3M1jhx+v9oTEVNADYBdEdo55aZraFc1HA8AIC1hMLm10XEzqFNReACm8FIX4eHGNApqQKjDuanpslYxmdOt16n64HO3eSLJc3DBG4Cp7Oo14glpBgzeDMJJrkmh4y4uy2fmLgGxNiOMtJEffVcOIeMrwDrF73MRPFJtt47NNUZpzBwJudbg+UqfDbTa8s4TqIjmdPNccsdHWs1keNxDGvdTqiW2LHNnM0G8espDtnZHsiHsdmY/1HXqrBh69J+IoPqjwkXjVxGYCQBrmDbckTtXBubh21BT8JF2OExc8dQnUnBoFRmmn/plQ2LgXVq9Om2M1R7WgusJcYBJ4C6t21vw6xeGY6o5gdTbBL2GRB4wYdHWISfc9zBjKdV4DQ2XtzHKzO0eEkx7ocLwD2XqeK3qr18K2o5pyOztsIJZBGbKb3EWV5N2c8XR4ztGlp2S57U72vjGVIysDcrcpjRxbAzxwJAEjmkbiniLNps5BgooVJvxCFcZXVJMwJ0YW+JcVGQVMDPdcOiJlYzOXFc8VpzpWg5EU6forlg6NSnRYagkQDIuQCARPMQRdU5r7q97V3kZWw7cgAAbET4mkatmLjp58VLLDmqKY58XYqxVVr3DK6/LQx2KNo0G+3E6lw+d1VPzhFRrtI+wneE2wHVG+0DWifeEjhyuoTxyS1+C8Mqb2WXSr5pgJOqr35pmac4vezh9EbWxhyy10g8RdefLG9HapqmCbxjQ9foq6Ex2liBxN0rD16mCNQo87NK5GVKmallGo4eaXOci3UyufysqyVEG7BmqRlNFsw3RTNw/RGzUCspqejSM2vPAXTDC7LLuQHVNcNs5rCC3xO6agRqAErkkFKwDBbJc86EQYMiDPKNVYMDumbF0N6u18h/KTDbzqdSo9xdmJs0G17fJEUqmOrcC0H/Itb8DdRbm+qRVKK7LbX2Fhm07w61yTf8ApUmjh5L20mue6C1jQJPIegT/AGVuNiq7gH1Ghk+IgkwOMcJVyzYbA08lMC2ruJ6k8Vyyl9PV2zoiuXlFE2Futiadak+owU2tjU3Gt4Excq5bWqUnsLaphsAPyxIkcJt2SHbu/wA0tLWjMTo1sz58lUq1LGVxAplreRIAjtqfNb6c8rUpaNzjjVIuu7O5ZqVaQp1BiMA95JDmgPpvF8rhwkjUGDewXqG0d12OphrGwGgwBzXjG5u0cZs8VAG5mvvEgkOgiQDz+nkvV9zN+mYtjWPBZVAhwNr8+s8111vZytnz5vZsd+GxL6bwW+InoROvqkTmr6k313Ao7QZ4pbUE5XDUE/PTRfP+2tysRhq5pVA22jpgOaeIVVLxitFbYy91JkKdY7dKtTgPaBmALTmGUjmDxF1w3dk8XtnujaAJKhjuoTdPXbtH/Nv35qZuxGji3zIWtGorvs117M8lZBskcx8ENjMC4CWidbCJWs1CYUjqo2zMCbo8vblh0gmeGhkRbkhqTsjwTFp68OSNgo23CnzUzjAjipHVXPu1vmAVGME7k70WD10RGEzZQ8AnkhWYEjVpVgobYw+Sq1zSx4dLRPhLIAGpsRx9eaV76CnQhLbreVZV8RJGkqQOHJMKMDh7rfsQjnUgCV0GpLGAW0OikFBG+yXTaSxiJgsF1SxwpS/WJGt54KX2APNDVtkBzpzG3Cw+PFZxtGTpgGFwDqlcE3MgnvrH0XpGxd1zZ1aWt1y/uImb/wCI7pNuu6nhXlzml02zauZ1A49eKsu9uMd+Wc+m8CWgyP8AHSx+9Vz5pyTUFr+S+KCa5ME29viGTRw7R4bECzR3KoO1MTUqTneT0Fh6JjVphoFzESNLzxPMpYBnMCYVseGMNk55XIEwGHyuJTIAclLTwIA4rf5Ycz8FRk0DmgFHg8U+hWFSm4tI5fLqi/yw/wBSjfh29UoT3DcresYjCZ6jhnYS13AXu31CpW828WDxGLNHF5g1gLqVWkbibOpPBBkSJB4dlTtk7UqYZ80/Ex0e0pn3XtB0M8dYPCUv3gw5ZiKjvdGdwaS4mWmSJJuTGW6WthLBvhtejV9izDZvZ0W5RmF/7KrT6qHZiCbfVS5DCPRjgqMogUO65dQWtGpkOZclEtw4PPyP9LbcDJ4/Ba0amL6rZQhwIJlOHYLqfguDg+p+CewUAU6cCF0Cjxs3r8lKNkHmhaMLil2MPiP3wT+rgWtuXeUX+CTbRwsE6+hHl/aKaA1qyTCgin3v6rAte0GQXvAtyWwUwpast44ro0unyWli57Kk1PDHmiWbOJFvpp6rFipHYpr8mfjHBTMwR5j0/tbWImDWbOP3C1jiKdFzKsmm7i2JYeYHEdFpYlkk+xotroqVag54azO83IaLRFtZI+wrBhdj+zbAF+pE/ArFiZt0CjirRPJQZeK0sU22FI6a0+S2aJK2sWDRC/CkcSD96Qhn4SSZOYm8kkknzPRYsWAcigI/oLHUQAsWIMJGTyWCh3WLErCjMpiy0trFkMR1KSxtIrFiZCsmErdUE0y1phx0PpxWLE4gqOEqwWlrXN/1EEg8wYlcf9FqOAzOEDubLFi10ajqnsYN1JJ+CnGHH+I9FixG2A//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4" name="AutoShape 8" descr="data:image/jpeg;base64,/9j/4AAQSkZJRgABAQAAAQABAAD/2wCEAAkGBhQSERUUExQWFRUVGRgYGBgXGBcaFhgXFxcWGBoXGBgYHCYeGhwkGhUXHy8gJCcpLCwsFx4xNTAqNSYrLCkBCQoKDgwOGg8PGikkHyQsLCksLCwsLCwqLCwsLCwsLCwsLCksLCwsLCwsLCwsLCwsLCwsLCwsLCwsLCwsLCwsKf/AABEIANcA6gMBIgACEQEDEQH/xAAcAAACAgMBAQAAAAAAAAAAAAAEBQMGAAECBwj/xAA9EAABAwIDBgMGBgEDBAMBAAABAAIRAyEEEjEFBkFRYXEigZETMqGxwfAHFCNC0eFSYnLxFTOCklNzwiT/xAAZAQADAQEBAAAAAAAAAAAAAAABAgMABAX/xAAnEQACAgIDAAEDBAMAAAAAAAAAAQIRAyESMUEEEyJRIzJhcUKB8P/aAAwDAQACEQMRAD8A8scTKsG6Al7x0HzKrjnXVq3Gpy+of9LR6k/wgEsXsAt06I5T6otuCJNv6U9PCkBEwKykOSmNEcgiBh+amptAHBPWgC/8l2+MLBsoHWfL+U4psBOnwU/sQNYXPNlEhO3ZQEWnuucVsqWjLY+fxTl2v2UTh8LPKFBSHorDNmQb/I/yp/ysCCFZ8PsWcx+qix2zxAFp6ap+YKF+zaOc5ZBgaCbBOPyYGhb16fcKLAsZTaQBBd1XLQJ8ThdK7GOcQSDa3ZROpmNVPVa2fet5qJ1ZpNjb7+4U3F2Gyt7yvJdT1tm+iRlrjYEpxvS8GowdCePP+kgc4cCfUroUdE29lirYaKbWN96Jn+eh8R9Eu9k8j/ueV/5RuBzmjr4iC6TeGNHHvHpl5oJ4qdD5D+EtBFmPpmYLp9ZQb36Buvwb/f32Lx2aL200jj2CEfDW+fzCcBEIbJ1J1JQeOqks14hSPYJ5KDHNhnmEyAB07DVDV6x5n1U7HWQldUQrBXzOp9VyHHmfVbcVy4phQikepU+c8yhKSIlYB3N1cvw/F6vZnzcqaTdXb8N2yavZn/6/lKMXWktkX0/hTOpxou2jpKLl+DUQtPZcm2im9gdYsu6dAO0UpTdDqIMxxBGqkLpvqjBs891FVoZDCmpWM0ao1oOiaYXO4tinYG58lvA0mls6zcqY40MiJ7KUml4FWFUWOAIIjjrfXiEmxNUZje02WbQ2446HL2SitWJSxCxg7EiEM/E9fRBe3K59qrIAc6tZd0SLz36peMRwXTqhiD5LNbMKd4cUPaNEiw4zxJ0SLEYsNt82/wBqz7Rw4e1pIEgi8X0Kr226dgdehiPgmTFoeboVM7H5hYnKDwiLj5KMO8Pr2TbYLAKNIQB4eA5yZS2qP4U29sYTYx1vvmluJgtb3+hTLG6pbiT4W91RdCgZddDbQeMluYUtd1yg8YfB5hOgEDXWQldynbohsRZUQrBnlclbeFhTCndEIhQUkQiY21XX8M8QG1auYwC1vaZ/iVSWm5Vo3HjPU7N+ZUZvQy7PWmUC4Ai46fyoSwTaZ6qqNxjqdR2V7tdJtp8k0we1RUMGzuPEXtqoJvopQ/ZUBUrCAbBB0sM8wRljv9ymFSq0CG3ItJSO2FEoqdF3UoNdBdwMjl5pccWc0AKR202jX58Uu0MGOeOEDigMTUjgUHiNuXsLIF+3M9ouikYIriTJQz6gQ2Ix19QhnYwR3VIoVhNQ9lFTfdDPeY+i5bXDRJToA5wlNv7hqpHFg0g/E+qQf9YIMTZdsxsze6HphpjHjLpxVY3h0++aaOxZi54pRtp8iVl2YtexKo9jR6D6lKq+KglFbGxUsYLQAl2N1KX0wFjasmfvilNerLR/uCPxMJbVHhjqnQAGs7xFQYx3g8wiHoTGnw+YToDBBUsoKxXSiqKohE7gsKwhYsAloolQUgp0TETal1adymEvfHIBVIaq07lYkte7y+t1LJ+0aPY9x2KIqlut/RN91Wy5z5sI9TMH5pJj2frE8iUz3cxQYS0/u08p/lRXQ5bqmJiOKgfjD2KgD+qGxT51WaCT1McZ1S/FY6PohxWEmCga+Ik34JOIbOqu0SeKGdiUNUcoHVUyQLD24sxC3+YJKBp1VNRFwiYNNcNEuNh107oX882p7rwY5EFVXbWOdVJBccgJytBtbieZSiliCxwLTBCqsYrkegOE24omjMapPgtoB7WmbkTCOpVUlbCHO4SUBtZ3gKkdibQeaB2jVlpWSNY/2BW8IvcD6whca7xHzQ+xa0f+v1XdZ1yeaRrYSCsNEFXokNmDEhOsNsx1Z7WNIaSCS48AOUcbqvbbwFXDOIeXCSY8RIdHGyyluhuOrB6+pS/FmQUXnBaD5fUIOsJ8IEkngrImwRRuaVJWpFrog21Tvam7Tm4OjimkPpOs/Kf+286BwniI+yE7khaZWC+67Y2St4nDkRIidPvzWYL3heLi6YFBrsG5kZgQSJjotSjcbULxJcHcudrXQSEXaNJUwUG6s+5xh7zyDfqqtxTrYmGNRtVodlJDT0ME2PQpZ9GXY6xe2GnEOaDMnUaTy+BU7sd7MBxKrtLZZa0k2qC46RwUuPxBfTbHMh3RT4rwdF92VvPSreEWfGhtPbmp8TUN+nNULBbKJYHggeatGzcb7SgC4+ISwmRwOvW0JLV6KOLS2SPrxJI11/4XD9BGpUdOJvoonVz7SBz1F7WRa2KRmjJJhcPwttfmmpYEPWfOgt1WMA06UIhgA10kT24/BduZYIPHYgMBJ+PnA63QdIyVsvY3iw7cMBDG5GgAZD4c2gAy6HnovL9uVKbqhflyl12kAAToSR159E72dWquwoylznh4sBJF3O8xfTqgN68O4tNV8y4WBGVzbxBbJ7qOODjM6ZuLhoqRqnNA9OH9Jls7HvadZE8dCodl0gZc7TQfX6JjUwlieOvbouqUldEYY21Y2bVkSLqDHHwlKMNiyxw5cU1ruliFCSVBexyZI/0/UIqoLx96oLZRj0+qsew9ke3f4rMaRm5noEktbMgHDYlrXBxkEAkQYMiD6HRKt6Mpp5sz3SQRmM5QeAPEz8l6Tjth0Kcua0e7B7afCL9FQtu7unxBpJGoDiT5Bc8X91st/jRVMOAG91PsLERi6TbD9Vusc/lp6pfjc9F5bNoBAP33ULMRle2oAHcYOkjsu2uSIJ0y/wC8ezHeyfUquY1weMvs2Agsi+bINeN/8UXudi8O6i/CZQ8EfqBwJa4Zi/ML2AzADQ+FLX7QdXw2d1EmAZh4GUwOBF5AnjqqQ7FVKby9hLSWkGORsQubHByi4t0dM5xi7Wy4b0bJGJGIq0ojDljWAaZbh/czlv0VAEheqfg9gatduJD2j2MNl5t4jPhHOwJ/5XO9u7lBz3swtEucLOcPdb/uJMT0ueyrGf09SIOP1No86p1SVOKalrbKfQeWuC0uhNNWiTi12LDqnO7tbK93b6pO/VOMDhY8MT/l3HDt98kk+jRVsLqOe95yC3NRVWBnvfu+5TjDkMbLzHQfJItrYhr3W0C54ycnXh0ygoK/QipjAWwHZQAfDA1A+ScYUFtBhjhPcGTdJNi4anUPjuW9bFWHEPIaJ4W8rwnaS0TcnIgr4wlkZcovw490LQxTv26/0uMVVvB4KOi8m0myYUaYXEO0JlEcUNhptN+q7qEkHKLwfVDSMk5aQBtLeAUyWtE/IFQV8Hia+HNY0x7JujtIjXXUJA68jivR9y6bX7Pq0K2cePMeUQIA5aX7pcr4LkimJcnRWdh71uoMLQYMzPl8rLe9m8BxFME69OehQe9DGMLWMYBAEvAOYzpJ0JiFXi+VSKUvuEmuL4jbZx8NMC8nTzk/RMca8gZZQ2yL3i4sPPU+iOxxA15efopSf3HXjj+mJnG6YYWv+meiWP1UmGrQrEGrLHso2++au+67vA6eJ/peeYKvAJF46xKb4bbeJY0P9iAyeBILhxiSufJsWMWWXaW3RSL2ucBBBaSdQZ4dhBVP2lvZUqnLQaCGiS90ANHUyBHUpDtXaz61QudJnQDgOXdT7uYimyv+rGU8/dDhoTPmJ4Eoxx8Y2w8uUqFG0cU573F7sx5/HhbUpjuvswVHZnXa12nOIPpdQbXwxfW8LTLptaTGnGCU2ZSGHotLfeaQXHqY16TbsV0p6RFqmeh1MNTNEVGvYKYpk1acw/8ATaZy9xlH/lwhedbGwNPE4prahhhJLsvJoc6OgJtPBSbQ2qHUSWH3iLcQJkj1EJ/u5u2aNIHMRXqiP/qaSHOj/VHHmuXLKOFN+srji8jS8Rdq20m0qX5ag4MFMA1HMaCWzAawD3c8ZReYHCSoPaCnTLcsACfXUk6kknXigdkbPbTaALgEkyZ8UzJ5u6nktbXxMMd1XlZcryyrw9CGNRRTt6nAv68Z10lVvOnu9b/1j/sv5NH8quB69n4y/TR5+d/ezrZuFl4JEgX8+CdMqCkHGRJue6C2e8CSdSPiI+iDqj2lYzoAfX/lGS5un0CL4K/SV+KNR2tuf8KDEuAMC63VqwIQT33VFERyYXQxEEGYhW/D1WVaLfF4uI6x2Vb2Rs8VDBcG83HgONlxiP0H/pumDrwI4JJU3XoyTqyxjDAEk3NoUGIqQ63T5KWniMwnSboOrUlxSxMzunXd1RVXFBjYe8NMGw96bqDZLC6s0C+vwGqseB3bdjcR7N7g2jTDTDdXRaAeHUjmkySV0/7L4k4xcl/R57hKJdUYGzJcAO5PFejb0k4agKdI3ME5r8BMctNE4xWwKOEc1lFgBc7MZMuIAsGlx4cuqpu8+J9rVh5NrREG+l+Ws9B1UJZPqTX4Q8I8YtFNxW0H1LOM6D0Xez9lZiXO90GAJiTyngE3fs+m8kNZkm7dYA6za9zHa6YYfZ7WAQc0Tc3udbaBdEsySpBx/Hcnb2CsZUYPCGZeQBHxS3E18xvIPIp/Vj93qLJDtBoJ6pcbt7KZo8VSA3BaaLFY86LA6xXSchOa5Dbap9j9oufSpgPORgAy8SY4pRsbZ3tqgaTlaLuPENEaDibgAK97P2cKfhoU5J0/dU+IN+y5csoxavsvjhOd0It3tmYdrm+3pvqOfrNss2s0EE9SfRei4fd2jTpf/wA7fZuDtREmLQ4EHMNDlgrnZu6VGnTL8WH033flkAtA/c4wSST6cVWMd+I1em4Ci2lSZAaWFvtC8km7qh8Wke7GmifHOSdy6ZHPCD1Dzsc7QxQYQzG0GZXEhtRmU+ZpOMju1C/kcJSEkA03mM72Z8riRDX5phpmztOZm5E29+IVeqwCtQpezcCGkklzssjNciASP8Rxumey6pqYOk1tI1TlyOaAZMgXHA2DT34iF1xyRfZyOEkJtq4Glh3tc2jSbxaWgZXA2u0QWme/C6n2BWFWoS7M2BIGaSQ/iCYMDLB7q6bC3QYcO9+LpCcxDWPOcMpyDIaDAJ48stoUG8eHo+1AsMzA1oFiAwu92NIzg+ZXn/OcXG0t/k6/jRknsCLMrfCLAeQVU2xjM9RreFpjunuLqlrfCSQWw49QTr1CoG1dohhkGXaD+V5vxsblI78klFWBbdxuepUdzMev9AeiUgrvEVJbzvcrgFe/CPGNHkTlbs6wlXxHsULUqEPP9Jk7CDNIsfghKuCJdqLoJqwtOjnBkvME6DzXQw4FyVLSwBaZHkoawcHw644QjafQKY52RXZ7M+EOcCZJ4tJFgJtYRPVC45oqVMtIHtM+pKXMxORxBEg/PmmGwcSczh5j1ScKbkUc7VDlwg/eqFqsuiGmVlRuqRIAduy0e0ceAbEc83DziO5C9N3CwNJlEZW5YlpJEOcQSZJ4+981VPwy2J7d1QuaDldSMnTwuc4sjjOVq9Ex+zBQZ+g3wNvlBJjoZuAea5s0G22dEJriolc/FDYTKtAPpyHtI046rymrQxBIdkeXDjBv/K9X2vvC19AANzteDMuaC0gwWkEiCDx0VQ/6k2kwZRDRfUm/E5jr5WUYzlHVF441JW2Kto7Gexjarg4AN8QB4xxEyAqzR2yWOt7p+Hfonm1N7KjwcpiLyNT0VSxNyXWEkyAAAOwFvRd2GLcKmjmyzqfKDLLiMRmaCOM268QlWLefPn1WbPrS0DiPsfC3kF1jdB3CMY8XQ8p81YIXZu65JEwuKtjZYXq1ELHm7+NFHPUdeBlaP8nEzExawK+g9ydlewoMNQAV6oL3WEtFiKfOwLZ/1E9F4Z+HWEpVMWBXMUmA1XDgTTLcoP8A5EfLivYdlbcc+jisZVlrIcymCD4abAS53dznR/4BJKKvl6CU5VxvQP8Aihsuo6j7b2jzTo3q02x4m8XEWnLa0wAD1nyHCY3CSDUfVyi+XIwzfQEPn4Rz0C9Q393haNn4s5h+oBTZBuS86dwM09ivAHPTcVJCKTie1bJ3gwmTO3KS0Cc5DntbcwbkC3AWEqCr+KdR7nMwlJz8gJdOUANHEX0vovGmnVXf8PaLS6QQS9r6bm6H3HHzkAfFRXxY8rZafyZNaRfNzfxX/NNrUa7QyoPEwf5NDTmDZ1cCJy6kTGkGn7wb0mpXltQZWHPIEkuI+AAMR31VQ2hTLMQS2RfMCNQZmZ5yiKeKzudnPjcZk/un6pp4kkDFNt0NMZvC8ucWVCWv1A4jrIhJ/Ymq48h/EyiNjYUVKlNmkucPINKsWwtmt8U/uc70DiPooSlHCtFFGWTsq5wwDe5IP35AoFPq9KGu6PHxAn5Je7BX0XVCVnPOJK9upQFZ7ieM6gD1/lH1xBnmhamKLeGguT3SxDIYUm5hYEm0ACdePQLjGbNeWcJBn58UFS2o2OII6fJGUtsNIIJIsYtqfL5JHGadoqpRa2Iqgm0XTXA4J9NzSR7wNhcjS5CW1qhL82if7Mxr3h7gYBIB6xeO11eTdEFV7JwLZr5ZieE8u6niSGgSTAAGpJ5IarXc8AGMrbiBEnmnm4uJb/1CjmEwTHLNFifvWFNJ1saVeHou6+61ajhaUHLUp1nVKjBqQ+nGUnmGu4czxAVtpY5jwb3FiCcrgO/FSmpq5vfz689VXNqY2i17nPPsni5JaYIPGwiJGtut1N3doy62IN7dhUmZq1NpdLpe0ugHqDwdHHjxVeobFoYmm+v7UeybfLJLzlHuvcdAP8R35IbfLbNGo0hrhUcf3QdO8AfCbelFoY19IuyGAf26tPcFF4eW1pjxyta8Jtq1Q5xytDRwA9Eqm3dbqVyXyV1TpST93F1dKlQvZmCq5T3t/HxCOqnMErqCCe8j5o3C15An7P3CEl6GD8B62gK4aEQ+nIhDt5JkBlh3L2sKOKaHBpZVDqTw73YeIE9MwaeytW3d7q1Wn+XOUMBuGAgujQGTcafYXmJdBgrMTjXu8JcSNIn4LULJjTenbftXtYHFzKUgHgSdSPIAT3SenTLjYSooXdJ0JifoVVo5WxzuSnG4pjFNIsW3H/s36E+qQMqHjy4pzuo8trtffLoT1P3KKVdmk76CNuYQtqkcAXAc+d0oxTDY/Ht/yrjt3D5ap0IJmSDEESlWOwU0gOTjoyOHD+UuSXFmhFy6Jt0r4hjjynzdmarTsynlaCdBJ+Ob6qu7sYXLVpf7W/NxVrZTim7/AGEfAheL8qX3/wDfyevhi+Gyr7ao5RXj/wCQEehP1S4OTneIRTJ4vIJ8mR80ipusOwXdg3CzjzalQPjHSQ3mfkgtrTYeZWYvElr+10NWrl5zFdMYnPKRFQqDipn1J4hQGkRciAdFE4Kglk7jcQnOGpkWkAWnnp/aQUzBB5JrTrlK1YUxua9uyO2AwurAgxlBMj0j4qvisVYt1akZ36kRbidVPI+MWyuOPKSRasft7HUpdRrMuA4te2XA2sHAXBjRxKW7070PxDLsyV6Ia94bo5j2gkU3wSPeaS0jnqjGuDgTwIt2I/tCvoseHvcR7cMZmEQ2o0EMnvGQ9CD5c8MvjL5MS7RR8XvEXCBTBJOp97tayXsxBeLm/FWHbezKYoucwEOsY1tOonkJ0n4Kq4U+KOa6oyUlaOZri9hNNgDgEVhm+IIZg8aNohFjwAcVYx3/AIXGGdB7qbaLPH8fVClyK2ib0xoharYK3h6024rH3sh0Uu0CvqEmFCRdSukd1HCZEZGErqk1aLVjTCIEcwZjWdPortsrBBrWjlY94v8AGVVdnMBqAkxFx1PBXDBmGAz1lcuebi1R04YckxhtkE1geGUCxA/bz+/4T4lwdYRIkzJJ05+SG2ljKjqgkkgWjQdDZFYSsy4sHG0HW/LmhlyOX3UU+PiintjXYFH9Vg/xYPUFPahAa70SfAODa/wTSuLO9V5GXc7PQj1RWt4dGjkI+aRMdYJzt93ujukLTYL1/j/sR5mf94LtemJBWsFhgG5zwKm2s3M1jhx+v9oTEVNADYBdEdo55aZraFc1HA8AIC1hMLm10XEzqFNReACm8FIX4eHGNApqQKjDuanpslYxmdOt16n64HO3eSLJc3DBG4Cp7Oo14glpBgzeDMJJrkmh4y4uy2fmLgGxNiOMtJEffVcOIeMrwDrF73MRPFJtt47NNUZpzBwJudbg+UqfDbTa8s4TqIjmdPNccsdHWs1keNxDGvdTqiW2LHNnM0G8espDtnZHsiHsdmY/1HXqrBh69J+IoPqjwkXjVxGYCQBrmDbckTtXBubh21BT8JF2OExc8dQnUnBoFRmmn/plQ2LgXVq9Om2M1R7WgusJcYBJ4C6t21vw6xeGY6o5gdTbBL2GRB4wYdHWISfc9zBjKdV4DQ2XtzHKzO0eEkx7ocLwD2XqeK3qr18K2o5pyOztsIJZBGbKb3EWV5N2c8XR4ztGlp2S57U72vjGVIysDcrcpjRxbAzxwJAEjmkbiniLNps5BgooVJvxCFcZXVJMwJ0YW+JcVGQVMDPdcOiJlYzOXFc8VpzpWg5EU6forlg6NSnRYagkQDIuQCARPMQRdU5r7q97V3kZWw7cgAAbET4mkatmLjp58VLLDmqKY58XYqxVVr3DK6/LQx2KNo0G+3E6lw+d1VPzhFRrtI+wneE2wHVG+0DWifeEjhyuoTxyS1+C8Mqb2WXSr5pgJOqr35pmac4vezh9EbWxhyy10g8RdefLG9HapqmCbxjQ9foq6Ex2liBxN0rD16mCNQo87NK5GVKmallGo4eaXOci3UyufysqyVEG7BmqRlNFsw3RTNw/RGzUCspqejSM2vPAXTDC7LLuQHVNcNs5rCC3xO6agRqAErkkFKwDBbJc86EQYMiDPKNVYMDumbF0N6u18h/KTDbzqdSo9xdmJs0G17fJEUqmOrcC0H/Itb8DdRbm+qRVKK7LbX2Fhm07w61yTf8ApUmjh5L20mue6C1jQJPIegT/AGVuNiq7gH1Ghk+IgkwOMcJVyzYbA08lMC2ruJ6k8Vyyl9PV2zoiuXlFE2Futiadak+owU2tjU3Gt4Excq5bWqUnsLaphsAPyxIkcJt2SHbu/wA0tLWjMTo1sz58lUq1LGVxAplreRIAjtqfNb6c8rUpaNzjjVIuu7O5ZqVaQp1BiMA95JDmgPpvF8rhwkjUGDewXqG0d12OphrGwGgwBzXjG5u0cZs8VAG5mvvEgkOgiQDz+nkvV9zN+mYtjWPBZVAhwNr8+s8111vZytnz5vZsd+GxL6bwW+InoROvqkTmr6k313Ao7QZ4pbUE5XDUE/PTRfP+2tysRhq5pVA22jpgOaeIVVLxitFbYy91JkKdY7dKtTgPaBmALTmGUjmDxF1w3dk8XtnujaAJKhjuoTdPXbtH/Nv35qZuxGji3zIWtGorvs117M8lZBskcx8ENjMC4CWidbCJWs1CYUjqo2zMCbo8vblh0gmeGhkRbkhqTsjwTFp68OSNgo23CnzUzjAjipHVXPu1vmAVGME7k70WD10RGEzZQ8AnkhWYEjVpVgobYw+Sq1zSx4dLRPhLIAGpsRx9eaV76CnQhLbreVZV8RJGkqQOHJMKMDh7rfsQjnUgCV0GpLGAW0OikFBG+yXTaSxiJgsF1SxwpS/WJGt54KX2APNDVtkBzpzG3Cw+PFZxtGTpgGFwDqlcE3MgnvrH0XpGxd1zZ1aWt1y/uImb/wCI7pNuu6nhXlzml02zauZ1A49eKsu9uMd+Wc+m8CWgyP8AHSx+9Vz5pyTUFr+S+KCa5ME29viGTRw7R4bECzR3KoO1MTUqTneT0Fh6JjVphoFzESNLzxPMpYBnMCYVseGMNk55XIEwGHyuJTIAclLTwIA4rf5Ycz8FRk0DmgFHg8U+hWFSm4tI5fLqi/yw/wBSjfh29UoT3DcresYjCZ6jhnYS13AXu31CpW828WDxGLNHF5g1gLqVWkbibOpPBBkSJB4dlTtk7UqYZ80/Ex0e0pn3XtB0M8dYPCUv3gw5ZiKjvdGdwaS4mWmSJJuTGW6WthLBvhtejV9izDZvZ0W5RmF/7KrT6qHZiCbfVS5DCPRjgqMogUO65dQWtGpkOZclEtw4PPyP9LbcDJ4/Ba0amL6rZQhwIJlOHYLqfguDg+p+CewUAU6cCF0Cjxs3r8lKNkHmhaMLil2MPiP3wT+rgWtuXeUX+CTbRwsE6+hHl/aKaA1qyTCgin3v6rAte0GQXvAtyWwUwpast44ro0unyWli57Kk1PDHmiWbOJFvpp6rFipHYpr8mfjHBTMwR5j0/tbWImDWbOP3C1jiKdFzKsmm7i2JYeYHEdFpYlkk+xotroqVag54azO83IaLRFtZI+wrBhdj+zbAF+pE/ArFiZt0CjirRPJQZeK0sU22FI6a0+S2aJK2sWDRC/CkcSD96Qhn4SSZOYm8kkknzPRYsWAcigI/oLHUQAsWIMJGTyWCh3WLErCjMpiy0trFkMR1KSxtIrFiZCsmErdUE0y1phx0PpxWLE4gqOEqwWlrXN/1EEg8wYlcf9FqOAzOEDubLFi10ajqnsYN1JJ+CnGHH+I9FixG2A//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9829800" y="-762000"/>
            <a:ext cx="3352800" cy="830997"/>
          </a:xfrm>
          <a:prstGeom prst="rect">
            <a:avLst/>
          </a:prstGeom>
          <a:noFill/>
        </p:spPr>
        <p:txBody>
          <a:bodyPr wrap="square" rtlCol="0">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p:txBody>
      </p:sp>
      <p:pic>
        <p:nvPicPr>
          <p:cNvPr id="1026" name="Picture 2" descr="C:\Users\Robert\Dropbox\CHURCH\Go Ye and Teach\PICTURES\Old Paintings\Prodigal Son - Murillo.jpg"/>
          <p:cNvPicPr>
            <a:picLocks noChangeAspect="1" noChangeArrowheads="1"/>
          </p:cNvPicPr>
          <p:nvPr/>
        </p:nvPicPr>
        <p:blipFill>
          <a:blip r:embed="rId3" cstate="print"/>
          <a:srcRect/>
          <a:stretch>
            <a:fillRect/>
          </a:stretch>
        </p:blipFill>
        <p:spPr bwMode="auto">
          <a:xfrm>
            <a:off x="1" y="-1527851"/>
            <a:ext cx="9143999" cy="8385851"/>
          </a:xfrm>
          <a:prstGeom prst="rect">
            <a:avLst/>
          </a:prstGeom>
          <a:noFill/>
        </p:spPr>
      </p:pic>
      <p:sp>
        <p:nvSpPr>
          <p:cNvPr id="11" name="TextBox 10"/>
          <p:cNvSpPr txBox="1"/>
          <p:nvPr/>
        </p:nvSpPr>
        <p:spPr>
          <a:xfrm>
            <a:off x="0" y="0"/>
            <a:ext cx="7010399" cy="1200329"/>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Father, I have sinned against heaven, and in thy sight, and am no more worthy to be called thy son.     Luke 15:21</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825E451-F9EE-462E-BA01-48F7A819CEFA}" type="slidenum">
              <a:rPr lang="en-US"/>
              <a:pPr/>
              <a:t>4</a:t>
            </a:fld>
            <a:endParaRPr lang="en-US"/>
          </a:p>
        </p:txBody>
      </p:sp>
      <p:sp>
        <p:nvSpPr>
          <p:cNvPr id="5" name="TextBox 4"/>
          <p:cNvSpPr txBox="1"/>
          <p:nvPr/>
        </p:nvSpPr>
        <p:spPr>
          <a:xfrm>
            <a:off x="5257800" y="1219200"/>
            <a:ext cx="3886200" cy="4708981"/>
          </a:xfrm>
          <a:prstGeom prst="rect">
            <a:avLst/>
          </a:prstGeom>
          <a:noFill/>
        </p:spPr>
        <p:txBody>
          <a:bodyPr wrap="square" rtlCol="0">
            <a:spAutoFit/>
          </a:bodyPr>
          <a:lstStyle/>
          <a:p>
            <a:endParaRPr lang="en-US" sz="2400" dirty="0" smtClean="0">
              <a:latin typeface="Arial" pitchFamily="34" charset="0"/>
              <a:cs typeface="Arial" pitchFamily="34" charset="0"/>
            </a:endParaRPr>
          </a:p>
          <a:p>
            <a:pPr algn="ctr"/>
            <a:r>
              <a:rPr lang="en-US" sz="2800" b="1" dirty="0" smtClean="0">
                <a:latin typeface="Arial" pitchFamily="34" charset="0"/>
                <a:cs typeface="Arial" pitchFamily="34" charset="0"/>
              </a:rPr>
              <a:t>Jesus Often Took Time to Receive Direction from God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And when he had sent the multitudes away, he went up into a mountain apart to pray: and when the evening was come, he was there alone.</a:t>
            </a:r>
          </a:p>
          <a:p>
            <a:r>
              <a:rPr lang="en-US" sz="2400" dirty="0" smtClean="0">
                <a:latin typeface="Arial" pitchFamily="34" charset="0"/>
                <a:cs typeface="Arial" pitchFamily="34" charset="0"/>
              </a:rPr>
              <a:t>	Matthew 14:23</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04800" y="1905000"/>
            <a:ext cx="4648200" cy="3513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40</a:t>
            </a:fld>
            <a:endParaRPr lang="en-US"/>
          </a:p>
        </p:txBody>
      </p:sp>
      <p:pic>
        <p:nvPicPr>
          <p:cNvPr id="3" name="Picture 2" descr="C:\Users\Robert\Dropbox\CHURCH\Go Ye and Teach\PICTURES\Danny Hahlbohm PowerPoint Slides\Complete set\pp 2\prayerwarrio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4419600" y="2274838"/>
            <a:ext cx="4724400" cy="3046988"/>
          </a:xfrm>
          <a:prstGeom prst="rect">
            <a:avLst/>
          </a:prstGeom>
        </p:spPr>
        <p:txBody>
          <a:bodyPr wrap="square">
            <a:spAutoFit/>
          </a:bodyPr>
          <a:lstStyle/>
          <a:p>
            <a:pPr marL="344488" indent="-344488"/>
            <a:endParaRPr lang="en-US" sz="2400" b="1" dirty="0" smtClean="0">
              <a:solidFill>
                <a:schemeClr val="bg1"/>
              </a:solidFill>
              <a:latin typeface="Arial" pitchFamily="34" charset="0"/>
              <a:cs typeface="Arial" pitchFamily="34" charset="0"/>
            </a:endParaRPr>
          </a:p>
          <a:p>
            <a:pPr marL="344488" indent="-344488"/>
            <a:endParaRPr lang="en-US" sz="2400" b="1" dirty="0" smtClean="0">
              <a:solidFill>
                <a:schemeClr val="bg1"/>
              </a:solidFill>
              <a:latin typeface="Arial" pitchFamily="34" charset="0"/>
              <a:cs typeface="Arial" pitchFamily="34" charset="0"/>
            </a:endParaRPr>
          </a:p>
          <a:p>
            <a:pPr marL="344488" indent="-344488"/>
            <a:r>
              <a:rPr lang="en-US" sz="2400" dirty="0" smtClean="0">
                <a:solidFill>
                  <a:schemeClr val="bg1"/>
                </a:solidFill>
                <a:latin typeface="Arial" pitchFamily="34" charset="0"/>
                <a:cs typeface="Arial" pitchFamily="34" charset="0"/>
              </a:rPr>
              <a:t>19 Repent ye therefore, and       be converted, </a:t>
            </a:r>
            <a:r>
              <a:rPr lang="en-US" sz="2400" b="1" dirty="0" smtClean="0">
                <a:solidFill>
                  <a:schemeClr val="accent2"/>
                </a:solidFill>
                <a:latin typeface="Arial" pitchFamily="34" charset="0"/>
                <a:cs typeface="Arial" pitchFamily="34" charset="0"/>
              </a:rPr>
              <a:t>that your sins may be blotted out </a:t>
            </a:r>
            <a:r>
              <a:rPr lang="en-US" sz="2400" dirty="0" smtClean="0">
                <a:solidFill>
                  <a:schemeClr val="bg1"/>
                </a:solidFill>
                <a:latin typeface="Arial" pitchFamily="34" charset="0"/>
                <a:cs typeface="Arial" pitchFamily="34" charset="0"/>
              </a:rPr>
              <a:t>. . .</a:t>
            </a:r>
          </a:p>
          <a:p>
            <a:pPr marL="344488" indent="-344488"/>
            <a:r>
              <a:rPr lang="en-US" sz="2400" dirty="0" smtClean="0">
                <a:solidFill>
                  <a:schemeClr val="bg1"/>
                </a:solidFill>
                <a:latin typeface="Arial" pitchFamily="34" charset="0"/>
                <a:cs typeface="Arial" pitchFamily="34" charset="0"/>
              </a:rPr>
              <a:t>26 . . . </a:t>
            </a:r>
            <a:r>
              <a:rPr lang="en-US" sz="2400" b="1" dirty="0" smtClean="0">
                <a:solidFill>
                  <a:schemeClr val="accent2"/>
                </a:solidFill>
                <a:latin typeface="Arial" pitchFamily="34" charset="0"/>
                <a:cs typeface="Arial" pitchFamily="34" charset="0"/>
              </a:rPr>
              <a:t>turning away </a:t>
            </a:r>
            <a:r>
              <a:rPr lang="en-US" sz="2400" dirty="0" smtClean="0">
                <a:solidFill>
                  <a:schemeClr val="bg1"/>
                </a:solidFill>
                <a:latin typeface="Arial" pitchFamily="34" charset="0"/>
                <a:cs typeface="Arial" pitchFamily="34" charset="0"/>
              </a:rPr>
              <a:t>every one of you from his iniquities.         </a:t>
            </a:r>
          </a:p>
          <a:p>
            <a:pPr marL="225425" indent="-225425"/>
            <a:r>
              <a:rPr lang="en-US" sz="2400" dirty="0" smtClean="0">
                <a:solidFill>
                  <a:schemeClr val="bg1"/>
                </a:solidFill>
                <a:latin typeface="Arial" pitchFamily="34" charset="0"/>
                <a:cs typeface="Arial" pitchFamily="34" charset="0"/>
              </a:rPr>
              <a:t>		      Acts 3:19 &amp; 26 </a:t>
            </a:r>
          </a:p>
        </p:txBody>
      </p:sp>
      <p:sp>
        <p:nvSpPr>
          <p:cNvPr id="5" name="Rectangle 4"/>
          <p:cNvSpPr/>
          <p:nvPr/>
        </p:nvSpPr>
        <p:spPr>
          <a:xfrm>
            <a:off x="0" y="0"/>
            <a:ext cx="9144000" cy="523220"/>
          </a:xfrm>
          <a:prstGeom prst="rect">
            <a:avLst/>
          </a:prstGeom>
        </p:spPr>
        <p:txBody>
          <a:bodyPr wrap="square">
            <a:spAutoFit/>
          </a:bodyPr>
          <a:lstStyle/>
          <a:p>
            <a:pPr lvl="0" algn="ctr" fontAlgn="base">
              <a:spcBef>
                <a:spcPct val="0"/>
              </a:spcBef>
              <a:spcAft>
                <a:spcPct val="0"/>
              </a:spcAft>
            </a:pPr>
            <a:r>
              <a:rPr lang="en-US" sz="2800" b="1" dirty="0" smtClean="0">
                <a:solidFill>
                  <a:schemeClr val="bg1"/>
                </a:solidFill>
                <a:latin typeface="Arial" pitchFamily="34" charset="0"/>
                <a:ea typeface="Calibri" pitchFamily="34" charset="0"/>
                <a:cs typeface="Times New Roman" pitchFamily="18" charset="0"/>
              </a:rPr>
              <a:t>Repentance</a:t>
            </a:r>
            <a:endParaRPr lang="en-US" sz="28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4955203"/>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3600" dirty="0" smtClean="0">
              <a:latin typeface="Arial" pitchFamily="34" charset="0"/>
              <a:cs typeface="Arial" pitchFamily="34" charset="0"/>
            </a:endParaRPr>
          </a:p>
          <a:p>
            <a:r>
              <a:rPr lang="en-US" sz="2400" dirty="0" smtClean="0">
                <a:latin typeface="Arial" pitchFamily="34" charset="0"/>
                <a:cs typeface="Arial" pitchFamily="34" charset="0"/>
              </a:rPr>
              <a:t>Therefore [not] leaving the principles of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let us go on unto perfection; not laying again the foundation of:</a:t>
            </a:r>
          </a:p>
          <a:p>
            <a:pPr marL="223838">
              <a:buFont typeface="Arial" pitchFamily="34" charset="0"/>
              <a:buChar cha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repentance</a:t>
            </a:r>
            <a:r>
              <a:rPr lang="en-US" sz="2400" dirty="0" smtClean="0">
                <a:latin typeface="Arial" pitchFamily="34" charset="0"/>
                <a:cs typeface="Arial" pitchFamily="34" charset="0"/>
              </a:rPr>
              <a:t> from dead works,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solidFill>
                  <a:schemeClr val="accent2"/>
                </a:solidFill>
                <a:latin typeface="Arial" pitchFamily="34" charset="0"/>
                <a:cs typeface="Arial" pitchFamily="34" charset="0"/>
              </a:rPr>
              <a:t>faith toward God</a:t>
            </a:r>
            <a:r>
              <a:rPr lang="en-US" sz="2400" dirty="0" smtClean="0">
                <a:solidFill>
                  <a:srgbClr val="FF0000"/>
                </a:solidFill>
                <a:latin typeface="Arial" pitchFamily="34" charset="0"/>
                <a:cs typeface="Arial" pitchFamily="34" charset="0"/>
              </a:rPr>
              <a:t>.</a:t>
            </a:r>
          </a:p>
          <a:p>
            <a:pPr marL="223838">
              <a:buFont typeface="Arial" pitchFamily="34" charset="0"/>
              <a:buChar char="•"/>
            </a:pPr>
            <a:r>
              <a:rPr lang="en-US" sz="2400" dirty="0" smtClean="0">
                <a:latin typeface="Arial" pitchFamily="34" charset="0"/>
                <a:cs typeface="Arial" pitchFamily="34" charset="0"/>
              </a:rPr>
              <a:t> of the doctrine of </a:t>
            </a:r>
            <a:r>
              <a:rPr lang="en-US" sz="2400" b="1" dirty="0" smtClean="0">
                <a:latin typeface="Arial" pitchFamily="34" charset="0"/>
                <a:cs typeface="Arial" pitchFamily="34" charset="0"/>
              </a:rPr>
              <a:t>baptisms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laying on of 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the </a:t>
            </a:r>
            <a:r>
              <a:rPr lang="en-US" sz="2400" b="1" dirty="0" smtClean="0">
                <a:latin typeface="Arial" pitchFamily="34" charset="0"/>
                <a:cs typeface="Arial" pitchFamily="34" charset="0"/>
              </a:rPr>
              <a:t>resurrection of the dead</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41</a:t>
            </a:fld>
            <a:endParaRPr lang="en-US" dirty="0"/>
          </a:p>
        </p:txBody>
      </p:sp>
      <p:pic>
        <p:nvPicPr>
          <p:cNvPr id="94209" name="Picture 1" descr="C:\Users\Robert\Dropbox\CHURCH\Go Ye and Teach\PICTURES\Danny Hahlbohm PowerPoint Slides\Complete set\pp 3\clinging.jpg"/>
          <p:cNvPicPr>
            <a:picLocks noChangeAspect="1" noChangeArrowheads="1"/>
          </p:cNvPicPr>
          <p:nvPr/>
        </p:nvPicPr>
        <p:blipFill>
          <a:blip r:embed="rId3" cstate="print"/>
          <a:srcRect/>
          <a:stretch>
            <a:fillRect/>
          </a:stretch>
        </p:blipFill>
        <p:spPr bwMode="auto">
          <a:xfrm>
            <a:off x="6096000" y="2895600"/>
            <a:ext cx="2178050" cy="163330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42</a:t>
            </a:fld>
            <a:endParaRPr lang="en-US"/>
          </a:p>
        </p:txBody>
      </p:sp>
      <p:pic>
        <p:nvPicPr>
          <p:cNvPr id="3" name="Picture 2" descr="C:\Users\Robert\Dropbox\CHURCH\Go Ye and Teach\PICTURES\Danny Hahlbohm PowerPoint Slides\Complete set\pp 3\cling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1524000"/>
            <a:ext cx="3810000" cy="3908762"/>
          </a:xfrm>
          <a:prstGeom prst="rect">
            <a:avLst/>
          </a:prstGeom>
        </p:spPr>
        <p:txBody>
          <a:bodyPr wrap="square">
            <a:spAutoFit/>
          </a:bodyPr>
          <a:lstStyle/>
          <a:p>
            <a:r>
              <a:rPr lang="en-US" sz="2400" b="1" dirty="0" smtClean="0">
                <a:latin typeface="Arial" pitchFamily="34" charset="0"/>
                <a:cs typeface="Arial" pitchFamily="34" charset="0"/>
              </a:rPr>
              <a:t>. . . believe on the Lord Jesus Christ, and thou </a:t>
            </a:r>
            <a:r>
              <a:rPr lang="en-US" sz="2400" b="1" dirty="0" err="1" smtClean="0">
                <a:latin typeface="Arial" pitchFamily="34" charset="0"/>
                <a:cs typeface="Arial" pitchFamily="34" charset="0"/>
              </a:rPr>
              <a:t>shalt</a:t>
            </a:r>
            <a:r>
              <a:rPr lang="en-US" sz="2400" b="1" dirty="0" smtClean="0">
                <a:latin typeface="Arial" pitchFamily="34" charset="0"/>
                <a:cs typeface="Arial" pitchFamily="34" charset="0"/>
              </a:rPr>
              <a:t> be saved...</a:t>
            </a:r>
          </a:p>
          <a:p>
            <a:r>
              <a:rPr lang="en-US" sz="2400" b="1" dirty="0" smtClean="0">
                <a:latin typeface="Arial" pitchFamily="34" charset="0"/>
                <a:cs typeface="Arial" pitchFamily="34" charset="0"/>
              </a:rPr>
              <a:t>	     Acts 16:31</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 . . whosoever believeth in Him should not perish, but have everlasting life.		     John 3:16</a:t>
            </a:r>
          </a:p>
          <a:p>
            <a:endParaRPr lang="en-US" sz="800" b="1" dirty="0" smtClean="0">
              <a:latin typeface="Arial" pitchFamily="34" charset="0"/>
              <a:cs typeface="Arial" pitchFamily="34" charset="0"/>
            </a:endParaRPr>
          </a:p>
        </p:txBody>
      </p:sp>
      <p:sp>
        <p:nvSpPr>
          <p:cNvPr id="5" name="Rectangle 4"/>
          <p:cNvSpPr/>
          <p:nvPr/>
        </p:nvSpPr>
        <p:spPr>
          <a:xfrm>
            <a:off x="5791200" y="533401"/>
            <a:ext cx="3352800" cy="6001643"/>
          </a:xfrm>
          <a:prstGeom prst="rect">
            <a:avLst/>
          </a:prstGeom>
        </p:spPr>
        <p:txBody>
          <a:bodyPr wrap="square">
            <a:spAutoFit/>
          </a:bodyPr>
          <a:lstStyle/>
          <a:p>
            <a:r>
              <a:rPr lang="en-US" sz="2400" b="1" dirty="0" smtClean="0">
                <a:latin typeface="Arial" pitchFamily="34" charset="0"/>
                <a:cs typeface="Arial" pitchFamily="34" charset="0"/>
              </a:rPr>
              <a:t>But behold, if ye will awake and arouse your faculties, even to an experiment upon my words, and exercise a particle of faith; yea, even if ye can no more than </a:t>
            </a:r>
            <a:r>
              <a:rPr lang="en-US" sz="2400" b="1" dirty="0" smtClean="0">
                <a:solidFill>
                  <a:schemeClr val="accent2"/>
                </a:solidFill>
                <a:latin typeface="Arial" pitchFamily="34" charset="0"/>
                <a:cs typeface="Arial" pitchFamily="34" charset="0"/>
              </a:rPr>
              <a:t>desire to believe</a:t>
            </a:r>
            <a:r>
              <a:rPr lang="en-US" sz="2400" b="1" dirty="0" smtClean="0">
                <a:latin typeface="Arial" pitchFamily="34" charset="0"/>
                <a:cs typeface="Arial" pitchFamily="34" charset="0"/>
              </a:rPr>
              <a:t>, let this desire work in you, even until ye believe in a manner that ye can give place for a portion of my words.</a:t>
            </a:r>
          </a:p>
          <a:p>
            <a:r>
              <a:rPr lang="en-US" sz="2400" b="1" dirty="0" smtClean="0">
                <a:latin typeface="Arial" pitchFamily="34" charset="0"/>
                <a:cs typeface="Arial" pitchFamily="34" charset="0"/>
              </a:rPr>
              <a:t>	Alma 16:151</a:t>
            </a:r>
          </a:p>
        </p:txBody>
      </p:sp>
      <p:sp>
        <p:nvSpPr>
          <p:cNvPr id="6" name="Rectangle 5"/>
          <p:cNvSpPr/>
          <p:nvPr/>
        </p:nvSpPr>
        <p:spPr>
          <a:xfrm>
            <a:off x="2667000" y="0"/>
            <a:ext cx="2819400" cy="523220"/>
          </a:xfrm>
          <a:prstGeom prst="rect">
            <a:avLst/>
          </a:prstGeom>
        </p:spPr>
        <p:txBody>
          <a:bodyPr wrap="square">
            <a:spAutoFit/>
          </a:bodyPr>
          <a:lstStyle/>
          <a:p>
            <a:pPr algn="ctr"/>
            <a:r>
              <a:rPr lang="en-US" sz="2800" b="1" dirty="0" smtClean="0">
                <a:latin typeface="Arial" pitchFamily="34" charset="0"/>
                <a:ea typeface="Calibri" pitchFamily="34" charset="0"/>
                <a:cs typeface="Times New Roman" pitchFamily="18" charset="0"/>
              </a:rPr>
              <a:t>Faith</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054 Steps into church"/>
          <p:cNvPicPr>
            <a:picLocks noChangeAspect="1" noChangeArrowheads="1"/>
          </p:cNvPicPr>
          <p:nvPr/>
        </p:nvPicPr>
        <p:blipFill>
          <a:blip r:embed="rId3" cstate="print"/>
          <a:srcRect/>
          <a:stretch>
            <a:fillRect/>
          </a:stretch>
        </p:blipFill>
        <p:spPr bwMode="auto">
          <a:xfrm>
            <a:off x="-533400" y="0"/>
            <a:ext cx="10744200" cy="6870516"/>
          </a:xfrm>
          <a:prstGeom prst="rect">
            <a:avLst/>
          </a:prstGeom>
          <a:noFill/>
          <a:ln w="9525">
            <a:noFill/>
            <a:miter lim="800000"/>
            <a:headEnd/>
            <a:tailEnd/>
          </a:ln>
        </p:spPr>
      </p:pic>
      <p:sp>
        <p:nvSpPr>
          <p:cNvPr id="6758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B268BD-7C98-480E-AD6F-506F0C784A0A}"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4832092"/>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3200" dirty="0" smtClean="0">
              <a:latin typeface="Arial" pitchFamily="34" charset="0"/>
              <a:cs typeface="Arial" pitchFamily="34" charset="0"/>
            </a:endParaRPr>
          </a:p>
          <a:p>
            <a:r>
              <a:rPr lang="en-US" sz="2400" dirty="0" smtClean="0">
                <a:latin typeface="Arial" pitchFamily="34" charset="0"/>
                <a:cs typeface="Arial" pitchFamily="34" charset="0"/>
              </a:rPr>
              <a:t>Therefore [not] leaving the principles of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let us go on unto perfection; not laying again the foundation of:</a:t>
            </a:r>
          </a:p>
          <a:p>
            <a:pPr marL="223838">
              <a:buFont typeface="Arial" pitchFamily="34" charset="0"/>
              <a:buChar cha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repentance</a:t>
            </a:r>
            <a:r>
              <a:rPr lang="en-US" sz="2400" dirty="0" smtClean="0">
                <a:latin typeface="Arial" pitchFamily="34" charset="0"/>
                <a:cs typeface="Arial" pitchFamily="34" charset="0"/>
              </a:rPr>
              <a:t> from dead works,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faith</a:t>
            </a:r>
            <a:r>
              <a:rPr lang="en-US" sz="2400" dirty="0" smtClean="0">
                <a:latin typeface="Arial" pitchFamily="34" charset="0"/>
                <a:cs typeface="Arial" pitchFamily="34" charset="0"/>
              </a:rPr>
              <a:t> toward God.</a:t>
            </a:r>
          </a:p>
          <a:p>
            <a:pPr marL="223838">
              <a:buFont typeface="Arial" pitchFamily="34" charset="0"/>
              <a:buChar char="•"/>
            </a:pPr>
            <a:r>
              <a:rPr lang="en-US" sz="2400" dirty="0" smtClean="0">
                <a:latin typeface="Arial" pitchFamily="34" charset="0"/>
                <a:cs typeface="Arial" pitchFamily="34" charset="0"/>
              </a:rPr>
              <a:t> of</a:t>
            </a:r>
            <a:r>
              <a:rPr lang="en-US" sz="2400"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the doctrine of baptisms</a:t>
            </a:r>
            <a:r>
              <a:rPr lang="en-US" sz="2400" dirty="0" smtClean="0">
                <a:solidFill>
                  <a:srgbClr val="FF0000"/>
                </a:solidFill>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laying on of 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the </a:t>
            </a:r>
            <a:r>
              <a:rPr lang="en-US" sz="2400" b="1" dirty="0" smtClean="0">
                <a:latin typeface="Arial" pitchFamily="34" charset="0"/>
                <a:cs typeface="Arial" pitchFamily="34" charset="0"/>
              </a:rPr>
              <a:t>resurrection of the dead</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44</a:t>
            </a:fld>
            <a:endParaRPr lang="en-US" dirty="0"/>
          </a:p>
        </p:txBody>
      </p:sp>
      <p:pic>
        <p:nvPicPr>
          <p:cNvPr id="4" name="Picture 3" descr="C:\Users\Robert\Dropbox\CHURCH\Go Ye and Teach\PICTURES\Lightstock.com - Faith-based stock photos\Baptism.jpg"/>
          <p:cNvPicPr/>
          <p:nvPr/>
        </p:nvPicPr>
        <p:blipFill>
          <a:blip r:embed="rId3" cstate="print"/>
          <a:srcRect/>
          <a:stretch>
            <a:fillRect/>
          </a:stretch>
        </p:blipFill>
        <p:spPr bwMode="auto">
          <a:xfrm>
            <a:off x="6096000" y="2895600"/>
            <a:ext cx="2133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45</a:t>
            </a:fld>
            <a:endParaRPr lang="en-US"/>
          </a:p>
        </p:txBody>
      </p:sp>
      <p:pic>
        <p:nvPicPr>
          <p:cNvPr id="3074" name="Picture 2" descr="jesus_nicodemus">
            <a:hlinkClick r:id="rId3"/>
          </p:cNvPr>
          <p:cNvPicPr>
            <a:picLocks noChangeAspect="1" noChangeArrowheads="1"/>
          </p:cNvPicPr>
          <p:nvPr/>
        </p:nvPicPr>
        <p:blipFill>
          <a:blip r:embed="rId4" cstate="print"/>
          <a:srcRect/>
          <a:stretch>
            <a:fillRect/>
          </a:stretch>
        </p:blipFill>
        <p:spPr bwMode="auto">
          <a:xfrm>
            <a:off x="4000501" y="0"/>
            <a:ext cx="5143500" cy="6858000"/>
          </a:xfrm>
          <a:prstGeom prst="rect">
            <a:avLst/>
          </a:prstGeom>
          <a:noFill/>
        </p:spPr>
      </p:pic>
      <p:sp>
        <p:nvSpPr>
          <p:cNvPr id="4" name="Rectangle 3"/>
          <p:cNvSpPr/>
          <p:nvPr/>
        </p:nvSpPr>
        <p:spPr>
          <a:xfrm>
            <a:off x="0" y="0"/>
            <a:ext cx="3962400" cy="6155531"/>
          </a:xfrm>
          <a:prstGeom prst="rect">
            <a:avLst/>
          </a:prstGeom>
        </p:spPr>
        <p:txBody>
          <a:bodyPr wrap="square">
            <a:spAutoFit/>
          </a:bodyPr>
          <a:lstStyle/>
          <a:p>
            <a:pPr marL="225425" indent="-225425" algn="ctr"/>
            <a:endParaRPr lang="en-US" sz="2400" b="1" dirty="0" smtClean="0">
              <a:latin typeface="Arial" pitchFamily="34" charset="0"/>
              <a:cs typeface="Arial" pitchFamily="34" charset="0"/>
            </a:endParaRPr>
          </a:p>
          <a:p>
            <a:pPr marL="225425" indent="-225425" algn="ctr"/>
            <a:r>
              <a:rPr lang="en-US" sz="2400" b="1" dirty="0" smtClean="0">
                <a:latin typeface="Arial" pitchFamily="34" charset="0"/>
                <a:cs typeface="Arial" pitchFamily="34" charset="0"/>
              </a:rPr>
              <a:t>Baptism</a:t>
            </a:r>
          </a:p>
          <a:p>
            <a:pPr marL="225425" indent="-225425"/>
            <a:endParaRPr lang="en-US" sz="1000" b="1" dirty="0" smtClean="0">
              <a:latin typeface="Arial" pitchFamily="34" charset="0"/>
              <a:cs typeface="Arial" pitchFamily="34" charset="0"/>
            </a:endParaRPr>
          </a:p>
          <a:p>
            <a:pPr marL="225425" indent="-225425"/>
            <a:r>
              <a:rPr lang="en-US" sz="2400" dirty="0" smtClean="0">
                <a:latin typeface="Arial" pitchFamily="34" charset="0"/>
                <a:cs typeface="Arial" pitchFamily="34" charset="0"/>
              </a:rPr>
              <a:t>3 . . . Except a man be born again, he cannot see the kingdom of God.</a:t>
            </a:r>
          </a:p>
          <a:p>
            <a:pPr marL="225425" indent="-225425"/>
            <a:r>
              <a:rPr lang="en-US" sz="2400" dirty="0" smtClean="0">
                <a:latin typeface="Arial" pitchFamily="34" charset="0"/>
                <a:cs typeface="Arial" pitchFamily="34" charset="0"/>
              </a:rPr>
              <a:t>4  Nicodemus </a:t>
            </a:r>
            <a:r>
              <a:rPr lang="en-US" sz="2400" dirty="0" err="1" smtClean="0">
                <a:latin typeface="Arial" pitchFamily="34" charset="0"/>
                <a:cs typeface="Arial" pitchFamily="34" charset="0"/>
              </a:rPr>
              <a:t>saith</a:t>
            </a:r>
            <a:r>
              <a:rPr lang="en-US" sz="2400" dirty="0" smtClean="0">
                <a:latin typeface="Arial" pitchFamily="34" charset="0"/>
                <a:cs typeface="Arial" pitchFamily="34" charset="0"/>
              </a:rPr>
              <a:t> unto him, How can a man be born when he is old? Can he enter the second time into his mother’s womb, and be born?</a:t>
            </a:r>
          </a:p>
          <a:p>
            <a:pPr marL="225425" indent="-225425"/>
            <a:r>
              <a:rPr lang="en-US" sz="2400" dirty="0" smtClean="0">
                <a:latin typeface="Arial" pitchFamily="34" charset="0"/>
                <a:cs typeface="Arial" pitchFamily="34" charset="0"/>
              </a:rPr>
              <a:t>5 . . . Except a man be </a:t>
            </a:r>
            <a:r>
              <a:rPr lang="en-US" sz="2400" b="1" dirty="0" smtClean="0">
                <a:solidFill>
                  <a:schemeClr val="accent2"/>
                </a:solidFill>
                <a:latin typeface="Arial" pitchFamily="34" charset="0"/>
                <a:cs typeface="Arial" pitchFamily="34" charset="0"/>
              </a:rPr>
              <a:t>born of water and of the Spirit</a:t>
            </a:r>
            <a:r>
              <a:rPr lang="en-US" sz="2400" dirty="0" smtClean="0">
                <a:latin typeface="Arial" pitchFamily="34" charset="0"/>
                <a:cs typeface="Arial" pitchFamily="34" charset="0"/>
              </a:rPr>
              <a:t>, he cannot enter into the kingdom of God. </a:t>
            </a:r>
          </a:p>
          <a:p>
            <a:r>
              <a:rPr lang="en-US" sz="2400" dirty="0" smtClean="0">
                <a:latin typeface="Arial" pitchFamily="34" charset="0"/>
                <a:cs typeface="Arial" pitchFamily="34" charset="0"/>
              </a:rPr>
              <a:t>	          John 3:3-5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46</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523220"/>
          </a:xfrm>
          <a:prstGeom prst="rect">
            <a:avLst/>
          </a:prstGeom>
        </p:spPr>
        <p:txBody>
          <a:bodyPr wrap="square">
            <a:spAutoFit/>
          </a:bodyPr>
          <a:lstStyle/>
          <a:p>
            <a:pPr lvl="0" algn="ctr" fontAlgn="base">
              <a:spcBef>
                <a:spcPct val="0"/>
              </a:spcBef>
              <a:spcAft>
                <a:spcPct val="0"/>
              </a:spcAft>
            </a:pPr>
            <a:r>
              <a:rPr lang="en-US" sz="2800" b="1" dirty="0" smtClean="0">
                <a:latin typeface="Arial" pitchFamily="34" charset="0"/>
                <a:ea typeface="Calibri" pitchFamily="34" charset="0"/>
                <a:cs typeface="Times New Roman" pitchFamily="18" charset="0"/>
              </a:rPr>
              <a:t>Baptism</a:t>
            </a:r>
          </a:p>
        </p:txBody>
      </p:sp>
      <p:sp>
        <p:nvSpPr>
          <p:cNvPr id="5" name="Rectangle 4"/>
          <p:cNvSpPr/>
          <p:nvPr/>
        </p:nvSpPr>
        <p:spPr>
          <a:xfrm>
            <a:off x="3124200" y="609600"/>
            <a:ext cx="6019800" cy="5262979"/>
          </a:xfrm>
          <a:prstGeom prst="rect">
            <a:avLst/>
          </a:prstGeom>
        </p:spPr>
        <p:txBody>
          <a:bodyPr wrap="square">
            <a:spAutoFit/>
          </a:bodyPr>
          <a:lstStyle/>
          <a:p>
            <a:pPr marL="225425" indent="-225425"/>
            <a:endParaRPr lang="en-US" sz="2400" b="1" dirty="0" smtClean="0">
              <a:latin typeface="Arial" pitchFamily="34" charset="0"/>
              <a:cs typeface="Arial" pitchFamily="34" charset="0"/>
            </a:endParaRPr>
          </a:p>
          <a:p>
            <a:pPr marL="225425" indent="-225425"/>
            <a:endParaRPr lang="en-US" sz="2400" b="1" dirty="0" smtClean="0">
              <a:latin typeface="Arial" pitchFamily="34" charset="0"/>
              <a:cs typeface="Arial" pitchFamily="34" charset="0"/>
            </a:endParaRPr>
          </a:p>
          <a:p>
            <a:pPr marL="225425" indent="-225425"/>
            <a:r>
              <a:rPr lang="en-US" sz="2400" b="1" dirty="0" smtClean="0">
                <a:latin typeface="Arial" pitchFamily="34" charset="0"/>
                <a:cs typeface="Arial" pitchFamily="34" charset="0"/>
              </a:rPr>
              <a:t>4	Therefore we are </a:t>
            </a:r>
            <a:r>
              <a:rPr lang="en-US" sz="2400" b="1" dirty="0" smtClean="0">
                <a:solidFill>
                  <a:schemeClr val="bg1"/>
                </a:solidFill>
                <a:latin typeface="Arial" pitchFamily="34" charset="0"/>
                <a:cs typeface="Arial" pitchFamily="34" charset="0"/>
              </a:rPr>
              <a:t>buried with him by baptism into death</a:t>
            </a:r>
            <a:r>
              <a:rPr lang="en-US" sz="2400" b="1" dirty="0" smtClean="0">
                <a:latin typeface="Arial" pitchFamily="34" charset="0"/>
                <a:cs typeface="Arial" pitchFamily="34" charset="0"/>
              </a:rPr>
              <a:t>: that like as Christ was raised up from the dead by the glory of the Father, even so we also should walk in newness of life.</a:t>
            </a:r>
          </a:p>
          <a:p>
            <a:pPr marL="225425" indent="-225425"/>
            <a:r>
              <a:rPr lang="en-US" sz="2400" b="1" dirty="0" smtClean="0">
                <a:latin typeface="Arial" pitchFamily="34" charset="0"/>
                <a:cs typeface="Arial" pitchFamily="34" charset="0"/>
              </a:rPr>
              <a:t>5	For if we have been planted together in the likeness of his </a:t>
            </a:r>
            <a:r>
              <a:rPr lang="en-US" sz="2400" b="1" dirty="0" smtClean="0">
                <a:solidFill>
                  <a:schemeClr val="bg1"/>
                </a:solidFill>
                <a:latin typeface="Arial" pitchFamily="34" charset="0"/>
                <a:cs typeface="Arial" pitchFamily="34" charset="0"/>
              </a:rPr>
              <a:t>death</a:t>
            </a:r>
            <a:r>
              <a:rPr lang="en-US" sz="2400" b="1" dirty="0" smtClean="0">
                <a:latin typeface="Arial" pitchFamily="34" charset="0"/>
                <a:cs typeface="Arial" pitchFamily="34" charset="0"/>
              </a:rPr>
              <a:t>, we shall be also in the likeness of his </a:t>
            </a:r>
            <a:r>
              <a:rPr lang="en-US" sz="2400" b="1" dirty="0" smtClean="0">
                <a:solidFill>
                  <a:schemeClr val="bg1"/>
                </a:solidFill>
                <a:latin typeface="Arial" pitchFamily="34" charset="0"/>
                <a:cs typeface="Arial" pitchFamily="34" charset="0"/>
              </a:rPr>
              <a:t>resurrection</a:t>
            </a:r>
            <a:r>
              <a:rPr lang="en-US" sz="2400" b="1" dirty="0" smtClean="0">
                <a:latin typeface="Arial" pitchFamily="34" charset="0"/>
                <a:cs typeface="Arial" pitchFamily="34" charset="0"/>
              </a:rPr>
              <a:t>.</a:t>
            </a:r>
          </a:p>
          <a:p>
            <a:pPr marL="344488" indent="-344488"/>
            <a:r>
              <a:rPr lang="en-US" sz="2400" b="1" dirty="0" smtClean="0">
                <a:latin typeface="Arial" pitchFamily="34" charset="0"/>
                <a:cs typeface="Arial" pitchFamily="34" charset="0"/>
              </a:rPr>
              <a:t>			          Romans 6:4-5</a:t>
            </a:r>
          </a:p>
          <a:p>
            <a:pPr marL="344488" indent="-344488"/>
            <a:r>
              <a:rPr lang="en-US" sz="2400" b="1" dirty="0" smtClean="0">
                <a:latin typeface="Arial" pitchFamily="34" charset="0"/>
                <a:cs typeface="Arial" pitchFamily="34" charset="0"/>
              </a:rPr>
              <a:t> </a:t>
            </a:r>
          </a:p>
          <a:p>
            <a:pPr lvl="0" eaLnBrk="0" fontAlgn="base" hangingPunct="0">
              <a:spcBef>
                <a:spcPct val="0"/>
              </a:spcBef>
              <a:spcAft>
                <a:spcPct val="0"/>
              </a:spcAft>
            </a:pPr>
            <a:endParaRPr lang="en-US"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47</a:t>
            </a:fld>
            <a:endParaRPr lang="en-US"/>
          </a:p>
        </p:txBody>
      </p:sp>
      <p:pic>
        <p:nvPicPr>
          <p:cNvPr id="3" name="Picture 2" descr="C:\Users\Robert\Dropbox\CHURCH\Go Ye and Teach\PICTURES\Danny Hahlbohm PowerPoint Slides\Complete set\pp 4\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867400" y="0"/>
            <a:ext cx="3276600" cy="6370975"/>
          </a:xfrm>
          <a:prstGeom prst="rect">
            <a:avLst/>
          </a:prstGeom>
        </p:spPr>
        <p:txBody>
          <a:bodyPr wrap="square">
            <a:spAutoFit/>
          </a:bodyPr>
          <a:lstStyle/>
          <a:p>
            <a:pPr marL="344488" indent="-344488">
              <a:buFontTx/>
              <a:buAutoNum type="arabicPlain" startAt="13"/>
            </a:pPr>
            <a:endParaRPr lang="en-US" sz="2400" b="1" dirty="0" smtClean="0">
              <a:latin typeface="Arial" pitchFamily="34" charset="0"/>
              <a:cs typeface="Arial" pitchFamily="34" charset="0"/>
            </a:endParaRPr>
          </a:p>
          <a:p>
            <a:pPr marL="344488" indent="-344488">
              <a:buFontTx/>
              <a:buAutoNum type="arabicPlain" startAt="13"/>
            </a:pPr>
            <a:r>
              <a:rPr lang="en-US" sz="2400" dirty="0" smtClean="0">
                <a:latin typeface="Arial" pitchFamily="34" charset="0"/>
                <a:cs typeface="Arial" pitchFamily="34" charset="0"/>
              </a:rPr>
              <a:t>Then cometh Jesus from Galilee to Jordan unto John, to be baptized of him . . .</a:t>
            </a:r>
          </a:p>
          <a:p>
            <a:pPr marL="344488" indent="-344488"/>
            <a:r>
              <a:rPr lang="en-US" sz="2400" dirty="0" smtClean="0">
                <a:latin typeface="Arial" pitchFamily="34" charset="0"/>
                <a:cs typeface="Arial" pitchFamily="34" charset="0"/>
              </a:rPr>
              <a:t>16 And Jesus, when he was baptized, went up straightway out of the water: and lo, the heavens were opened unto him . . .</a:t>
            </a:r>
          </a:p>
          <a:p>
            <a:pPr marL="344488" indent="-344488"/>
            <a:r>
              <a:rPr lang="en-US" sz="2400" dirty="0" smtClean="0">
                <a:latin typeface="Arial" pitchFamily="34" charset="0"/>
                <a:cs typeface="Arial" pitchFamily="34" charset="0"/>
              </a:rPr>
              <a:t>	     Matthew 3:13,16  </a:t>
            </a:r>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r>
              <a:rPr lang="en-US" sz="2400" b="1" dirty="0" smtClean="0">
                <a:latin typeface="Arial" pitchFamily="34" charset="0"/>
                <a:cs typeface="Arial" pitchFamily="34" charset="0"/>
              </a:rPr>
              <a:t> </a:t>
            </a:r>
          </a:p>
          <a:p>
            <a:pPr marL="457200" indent="-457200">
              <a:buAutoNum type="arabicPlain" startAt="6"/>
            </a:pPr>
            <a:endParaRPr lang="en-US" sz="2400" b="1" dirty="0" smtClean="0">
              <a:latin typeface="Arial" pitchFamily="34" charset="0"/>
              <a:cs typeface="Arial" pitchFamily="34" charset="0"/>
            </a:endParaRPr>
          </a:p>
        </p:txBody>
      </p:sp>
      <p:sp>
        <p:nvSpPr>
          <p:cNvPr id="5" name="Rectangle 4"/>
          <p:cNvSpPr/>
          <p:nvPr/>
        </p:nvSpPr>
        <p:spPr>
          <a:xfrm>
            <a:off x="0" y="0"/>
            <a:ext cx="9144000" cy="523220"/>
          </a:xfrm>
          <a:prstGeom prst="rect">
            <a:avLst/>
          </a:prstGeom>
        </p:spPr>
        <p:txBody>
          <a:bodyPr wrap="square">
            <a:spAutoFit/>
          </a:bodyPr>
          <a:lstStyle/>
          <a:p>
            <a:pPr algn="ctr" fontAlgn="base">
              <a:spcBef>
                <a:spcPct val="0"/>
              </a:spcBef>
              <a:spcAft>
                <a:spcPct val="0"/>
              </a:spcAft>
            </a:pPr>
            <a:r>
              <a:rPr lang="en-US" sz="2800" b="1" dirty="0" smtClean="0">
                <a:latin typeface="Arial" pitchFamily="34" charset="0"/>
                <a:ea typeface="Calibri" pitchFamily="34" charset="0"/>
                <a:cs typeface="Times New Roman" pitchFamily="18" charset="0"/>
              </a:rPr>
              <a:t>Baptism</a:t>
            </a:r>
          </a:p>
        </p:txBody>
      </p:sp>
      <p:sp>
        <p:nvSpPr>
          <p:cNvPr id="6" name="TextBox 5"/>
          <p:cNvSpPr txBox="1"/>
          <p:nvPr/>
        </p:nvSpPr>
        <p:spPr>
          <a:xfrm>
            <a:off x="6019801" y="381000"/>
            <a:ext cx="3124200" cy="923330"/>
          </a:xfrm>
          <a:prstGeom prst="rect">
            <a:avLst/>
          </a:prstGeom>
          <a:noFill/>
        </p:spPr>
        <p:txBody>
          <a:bodyPr wrap="square" rtlCol="0">
            <a:spAutoFit/>
          </a:bodyPr>
          <a:lstStyle/>
          <a:p>
            <a:pPr marL="344488" indent="-344488"/>
            <a:endParaRPr lang="en-US" b="1" dirty="0" smtClean="0">
              <a:latin typeface="Arial" pitchFamily="34" charset="0"/>
              <a:cs typeface="Arial" pitchFamily="34" charset="0"/>
            </a:endParaRPr>
          </a:p>
          <a:p>
            <a:pPr marL="344488" indent="-344488"/>
            <a:endParaRPr lang="en-US" b="1"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AD8DCE1-7034-4B1D-AEDA-75F2B84384BF}" type="slidenum">
              <a:rPr lang="en-US" smtClean="0"/>
              <a:pPr/>
              <a:t>48</a:t>
            </a:fld>
            <a:endParaRPr lang="en-US" smtClean="0"/>
          </a:p>
        </p:txBody>
      </p:sp>
      <p:sp>
        <p:nvSpPr>
          <p:cNvPr id="35843" name="TextBox 5"/>
          <p:cNvSpPr txBox="1">
            <a:spLocks noChangeArrowheads="1"/>
          </p:cNvSpPr>
          <p:nvPr/>
        </p:nvSpPr>
        <p:spPr bwMode="auto">
          <a:xfrm>
            <a:off x="5638800" y="304800"/>
            <a:ext cx="3505200" cy="5632311"/>
          </a:xfrm>
          <a:prstGeom prst="rect">
            <a:avLst/>
          </a:prstGeom>
          <a:noFill/>
          <a:ln w="9525">
            <a:noFill/>
            <a:miter lim="800000"/>
            <a:headEnd/>
            <a:tailEnd/>
          </a:ln>
        </p:spPr>
        <p:txBody>
          <a:bodyPr wrap="square">
            <a:spAutoFit/>
          </a:bodyPr>
          <a:lstStyle/>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Baptism </a:t>
            </a:r>
            <a:r>
              <a:rPr lang="en-US" sz="2400" b="1" dirty="0">
                <a:latin typeface="Arial" pitchFamily="34" charset="0"/>
                <a:cs typeface="Arial" pitchFamily="34" charset="0"/>
              </a:rPr>
              <a:t>of the Holy Spirit</a:t>
            </a:r>
          </a:p>
          <a:p>
            <a:endParaRPr lang="en-US" sz="2400" dirty="0">
              <a:latin typeface="Arial" pitchFamily="34" charset="0"/>
              <a:cs typeface="Arial" pitchFamily="34" charset="0"/>
            </a:endParaRPr>
          </a:p>
          <a:p>
            <a:r>
              <a:rPr lang="en-US" sz="2400" dirty="0">
                <a:latin typeface="Arial" pitchFamily="34" charset="0"/>
                <a:cs typeface="Arial" pitchFamily="34" charset="0"/>
              </a:rPr>
              <a:t> . . . and he saw the </a:t>
            </a:r>
            <a:r>
              <a:rPr lang="en-US" sz="2400" b="1" dirty="0">
                <a:solidFill>
                  <a:schemeClr val="accent2"/>
                </a:solidFill>
                <a:latin typeface="Arial" pitchFamily="34" charset="0"/>
                <a:cs typeface="Arial" pitchFamily="34" charset="0"/>
              </a:rPr>
              <a:t>Spirit of God</a:t>
            </a:r>
            <a:r>
              <a:rPr lang="en-US" sz="2400" dirty="0">
                <a:solidFill>
                  <a:schemeClr val="accent2"/>
                </a:solidFill>
                <a:latin typeface="Arial" pitchFamily="34" charset="0"/>
                <a:cs typeface="Arial" pitchFamily="34" charset="0"/>
              </a:rPr>
              <a:t> </a:t>
            </a:r>
            <a:r>
              <a:rPr lang="en-US" sz="2400" dirty="0">
                <a:latin typeface="Arial" pitchFamily="34" charset="0"/>
                <a:cs typeface="Arial" pitchFamily="34" charset="0"/>
              </a:rPr>
              <a:t>descending like a dove </a:t>
            </a:r>
          </a:p>
          <a:p>
            <a:r>
              <a:rPr lang="en-US" sz="2400" dirty="0">
                <a:latin typeface="Arial" pitchFamily="34" charset="0"/>
                <a:cs typeface="Arial" pitchFamily="34" charset="0"/>
              </a:rPr>
              <a:t>. . .  and lo a voice from heaven, saying, This is my beloved Son, in whom I am well pleased.</a:t>
            </a:r>
          </a:p>
          <a:p>
            <a:r>
              <a:rPr lang="en-US" sz="2400" dirty="0">
                <a:latin typeface="Arial" pitchFamily="34" charset="0"/>
                <a:cs typeface="Arial" pitchFamily="34" charset="0"/>
              </a:rPr>
              <a:t>            Matthew 3:16-17</a:t>
            </a:r>
          </a:p>
        </p:txBody>
      </p:sp>
      <p:pic>
        <p:nvPicPr>
          <p:cNvPr id="35844" name="Picture 8" descr="C:\Users\Robert\Dropbox\CHURCH\Go Ye and Teach\PICTURES\Danny Hahlbohm PowerPoint Slides\Complete set\pp 1\THIS0003[1].jpg"/>
          <p:cNvPicPr>
            <a:picLocks noChangeAspect="1" noChangeArrowheads="1"/>
          </p:cNvPicPr>
          <p:nvPr/>
        </p:nvPicPr>
        <p:blipFill>
          <a:blip r:embed="rId3" cstate="print"/>
          <a:srcRect/>
          <a:stretch>
            <a:fillRect/>
          </a:stretch>
        </p:blipFill>
        <p:spPr bwMode="auto">
          <a:xfrm>
            <a:off x="0" y="0"/>
            <a:ext cx="56388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49</a:t>
            </a:fld>
            <a:endParaRPr lang="en-US"/>
          </a:p>
        </p:txBody>
      </p:sp>
      <p:sp>
        <p:nvSpPr>
          <p:cNvPr id="47105" name="Rectangle 1"/>
          <p:cNvSpPr>
            <a:spLocks noChangeArrowheads="1"/>
          </p:cNvSpPr>
          <p:nvPr/>
        </p:nvSpPr>
        <p:spPr bwMode="auto">
          <a:xfrm>
            <a:off x="5257800" y="452229"/>
            <a:ext cx="388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indent="-344488" algn="ctr"/>
            <a:r>
              <a:rPr lang="en-US" sz="2400" b="1" dirty="0" smtClean="0">
                <a:latin typeface="Arial" pitchFamily="34" charset="0"/>
                <a:cs typeface="Arial" pitchFamily="34" charset="0"/>
              </a:rPr>
              <a:t>Baptism</a:t>
            </a:r>
          </a:p>
          <a:p>
            <a:pPr marL="344488" indent="-344488"/>
            <a:endParaRPr lang="en-US" sz="2400"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32 Whosoever therefore shall </a:t>
            </a:r>
            <a:r>
              <a:rPr lang="en-US" sz="2400" b="1" dirty="0" smtClean="0">
                <a:solidFill>
                  <a:schemeClr val="accent2"/>
                </a:solidFill>
                <a:latin typeface="Arial" pitchFamily="34" charset="0"/>
                <a:cs typeface="Arial" pitchFamily="34" charset="0"/>
              </a:rPr>
              <a:t>confess me before men</a:t>
            </a:r>
            <a:r>
              <a:rPr lang="en-US" sz="2400" dirty="0" smtClean="0">
                <a:latin typeface="Arial" pitchFamily="34" charset="0"/>
                <a:cs typeface="Arial" pitchFamily="34" charset="0"/>
              </a:rPr>
              <a:t>, him will I confess also before my Father which is in heaven.</a:t>
            </a:r>
          </a:p>
          <a:p>
            <a:pPr marL="344488" indent="-344488"/>
            <a:r>
              <a:rPr lang="en-US" sz="2400" dirty="0" smtClean="0">
                <a:latin typeface="Arial" pitchFamily="34" charset="0"/>
                <a:cs typeface="Arial" pitchFamily="34" charset="0"/>
              </a:rPr>
              <a:t>33 But whosoever shall deny me before men, him will I also deny before my Father which is in heaven.</a:t>
            </a:r>
          </a:p>
          <a:p>
            <a:pPr marL="344488" indent="-344488"/>
            <a:r>
              <a:rPr lang="en-US" sz="2400" dirty="0" smtClean="0">
                <a:latin typeface="Arial" pitchFamily="34" charset="0"/>
                <a:cs typeface="Arial" pitchFamily="34" charset="0"/>
              </a:rPr>
              <a:t>		 Matthew 10:32-33</a:t>
            </a:r>
            <a:endParaRPr lang="en-US" sz="2400" dirty="0" smtClean="0"/>
          </a:p>
        </p:txBody>
      </p:sp>
      <p:pic>
        <p:nvPicPr>
          <p:cNvPr id="6" name="Picture 2" descr="C:\Users\Robert\Dropbox\CHURCH\Go Ye and Teach\PICTURES\Heinrich Hofmann - German - died 1911\Jesus - Hofmann 2.jpg"/>
          <p:cNvPicPr>
            <a:picLocks noChangeAspect="1" noChangeArrowheads="1"/>
          </p:cNvPicPr>
          <p:nvPr/>
        </p:nvPicPr>
        <p:blipFill>
          <a:blip r:embed="rId3" cstate="print"/>
          <a:srcRect/>
          <a:stretch>
            <a:fillRect/>
          </a:stretch>
        </p:blipFill>
        <p:spPr bwMode="auto">
          <a:xfrm>
            <a:off x="0" y="0"/>
            <a:ext cx="5129784"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truthbook.com/images/gallery/Carl_Bloch_The_Transfiguration_525.jpg">
            <a:hlinkClick r:id="rId3"/>
          </p:cNvPr>
          <p:cNvPicPr>
            <a:picLocks noChangeAspect="1" noChangeArrowheads="1"/>
          </p:cNvPicPr>
          <p:nvPr/>
        </p:nvPicPr>
        <p:blipFill>
          <a:blip r:embed="rId4" cstate="print"/>
          <a:srcRect/>
          <a:stretch>
            <a:fillRect/>
          </a:stretch>
        </p:blipFill>
        <p:spPr bwMode="auto">
          <a:xfrm>
            <a:off x="0" y="-1524000"/>
            <a:ext cx="9144000" cy="11477625"/>
          </a:xfrm>
          <a:prstGeom prst="rect">
            <a:avLst/>
          </a:prstGeom>
          <a:noFill/>
          <a:ln w="9525">
            <a:noFill/>
            <a:miter lim="800000"/>
            <a:headEnd/>
            <a:tailEnd/>
          </a:ln>
        </p:spPr>
      </p:pic>
      <p:sp>
        <p:nvSpPr>
          <p:cNvPr id="3" name="TextBox 2"/>
          <p:cNvSpPr txBox="1"/>
          <p:nvPr/>
        </p:nvSpPr>
        <p:spPr>
          <a:xfrm>
            <a:off x="0" y="457200"/>
            <a:ext cx="2438400" cy="2985433"/>
          </a:xfrm>
          <a:prstGeom prst="rect">
            <a:avLst/>
          </a:prstGeom>
          <a:noFill/>
        </p:spPr>
        <p:txBody>
          <a:bodyPr wrap="square" rtlCol="0">
            <a:spAutoFit/>
          </a:bodyPr>
          <a:lstStyle/>
          <a:p>
            <a:pPr algn="ctr">
              <a:tabLst>
                <a:tab pos="2057400" algn="l"/>
              </a:tabLst>
            </a:pPr>
            <a:endParaRPr lang="en-US" sz="1000" b="1" dirty="0" smtClean="0">
              <a:latin typeface="Arial" charset="0"/>
              <a:cs typeface="Arial" charset="0"/>
            </a:endParaRPr>
          </a:p>
          <a:p>
            <a:pPr algn="ctr">
              <a:tabLst>
                <a:tab pos="2057400" algn="l"/>
              </a:tabLst>
            </a:pPr>
            <a:endParaRPr lang="en-US" sz="1000" b="1" dirty="0" smtClean="0">
              <a:latin typeface="Arial" charset="0"/>
              <a:cs typeface="Arial" charset="0"/>
            </a:endParaRPr>
          </a:p>
          <a:p>
            <a:pPr algn="ctr">
              <a:tabLst>
                <a:tab pos="2057400" algn="l"/>
              </a:tabLst>
            </a:pPr>
            <a:endParaRPr lang="en-US" sz="2400" b="1" dirty="0" smtClean="0">
              <a:latin typeface="Arial" charset="0"/>
              <a:cs typeface="Arial" charset="0"/>
            </a:endParaRPr>
          </a:p>
          <a:p>
            <a:pPr algn="ctr">
              <a:tabLst>
                <a:tab pos="2057400" algn="l"/>
              </a:tabLst>
            </a:pPr>
            <a:r>
              <a:rPr lang="en-US" sz="2400" b="1" dirty="0" smtClean="0">
                <a:latin typeface="Arial" charset="0"/>
                <a:cs typeface="Arial" charset="0"/>
              </a:rPr>
              <a:t>The Power and Divine Nature of Jesus Was Revealed to Three Witnesses </a:t>
            </a:r>
            <a:endParaRPr lang="en-US" sz="2400" b="1" dirty="0">
              <a:latin typeface="Arial" charset="0"/>
              <a:cs typeface="Arial" charset="0"/>
            </a:endParaRPr>
          </a:p>
        </p:txBody>
      </p:sp>
      <p:sp>
        <p:nvSpPr>
          <p:cNvPr id="4" name="TextBox 3"/>
          <p:cNvSpPr txBox="1"/>
          <p:nvPr/>
        </p:nvSpPr>
        <p:spPr>
          <a:xfrm>
            <a:off x="0" y="-457200"/>
            <a:ext cx="2895600" cy="1384995"/>
          </a:xfrm>
          <a:prstGeom prst="rect">
            <a:avLst/>
          </a:prstGeom>
          <a:noFill/>
        </p:spPr>
        <p:txBody>
          <a:bodyPr wrap="square" rtlCol="0">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The </a:t>
            </a:r>
          </a:p>
          <a:p>
            <a:pPr algn="ctr"/>
            <a:r>
              <a:rPr lang="en-US" sz="2800" b="1" dirty="0" smtClean="0">
                <a:latin typeface="Arial" pitchFamily="34" charset="0"/>
                <a:cs typeface="Arial" pitchFamily="34" charset="0"/>
              </a:rPr>
              <a:t>Transfiguration</a:t>
            </a:r>
            <a:endParaRPr lang="en-US" sz="24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92940C3-4993-4EE3-B5C7-FE4DE6A32C3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66700" y="609600"/>
            <a:ext cx="8610600" cy="6093976"/>
          </a:xfrm>
          <a:prstGeom prst="rect">
            <a:avLst/>
          </a:prstGeom>
          <a:noFill/>
          <a:ln w="9525">
            <a:noFill/>
            <a:miter lim="800000"/>
            <a:headEnd/>
            <a:tailEnd/>
          </a:ln>
        </p:spPr>
        <p:txBody>
          <a:bodyPr>
            <a:spAutoFit/>
          </a:bodyPr>
          <a:lstStyle/>
          <a:p>
            <a:pPr algn="ctr">
              <a:spcBef>
                <a:spcPct val="50000"/>
              </a:spcBef>
            </a:pPr>
            <a:endParaRPr lang="en-US" sz="2400" b="1" dirty="0" smtClean="0">
              <a:latin typeface="Arial" pitchFamily="34" charset="0"/>
              <a:cs typeface="Arial" pitchFamily="34" charset="0"/>
            </a:endParaRPr>
          </a:p>
          <a:p>
            <a:pPr algn="ctr">
              <a:spcBef>
                <a:spcPct val="50000"/>
              </a:spcBef>
            </a:pPr>
            <a:r>
              <a:rPr lang="en-US" sz="2400" b="1" dirty="0" smtClean="0">
                <a:latin typeface="Arial" pitchFamily="34" charset="0"/>
                <a:cs typeface="Arial" pitchFamily="34" charset="0"/>
              </a:rPr>
              <a:t>Baptism and the Gift of the Holy Spirit</a:t>
            </a:r>
          </a:p>
          <a:p>
            <a:pPr>
              <a:spcBef>
                <a:spcPct val="50000"/>
              </a:spcBef>
            </a:pPr>
            <a:r>
              <a:rPr lang="en-US" sz="2400" dirty="0" smtClean="0">
                <a:latin typeface="Arial" pitchFamily="34" charset="0"/>
                <a:cs typeface="Arial" pitchFamily="34" charset="0"/>
              </a:rPr>
              <a:t>Now </a:t>
            </a:r>
            <a:r>
              <a:rPr lang="en-US" sz="2400" dirty="0">
                <a:latin typeface="Arial" pitchFamily="34" charset="0"/>
                <a:cs typeface="Arial" pitchFamily="34" charset="0"/>
              </a:rPr>
              <a:t>when they heard this, they were pricked in their heart, and said unto Peter and to the rest of the apostles, Men and brethren, what shall we do?</a:t>
            </a:r>
          </a:p>
          <a:p>
            <a:pPr>
              <a:spcBef>
                <a:spcPct val="50000"/>
              </a:spcBef>
            </a:pPr>
            <a:r>
              <a:rPr lang="en-US" sz="2400" dirty="0">
                <a:latin typeface="Arial" pitchFamily="34" charset="0"/>
                <a:cs typeface="Arial" pitchFamily="34" charset="0"/>
              </a:rPr>
              <a:t>Then Peter said unto them, </a:t>
            </a:r>
            <a:r>
              <a:rPr lang="en-US" sz="2400" b="1" dirty="0">
                <a:solidFill>
                  <a:schemeClr val="accent2"/>
                </a:solidFill>
                <a:latin typeface="Arial" pitchFamily="34" charset="0"/>
                <a:cs typeface="Arial" pitchFamily="34" charset="0"/>
              </a:rPr>
              <a:t>Repent, and be baptized every one of you in the name of Jesus Christ for the remission of sins, and ye </a:t>
            </a:r>
            <a:r>
              <a:rPr lang="en-US" sz="2400" b="1" i="1" dirty="0">
                <a:solidFill>
                  <a:schemeClr val="accent2"/>
                </a:solidFill>
                <a:latin typeface="Arial" pitchFamily="34" charset="0"/>
                <a:cs typeface="Arial" pitchFamily="34" charset="0"/>
              </a:rPr>
              <a:t>shall</a:t>
            </a:r>
            <a:r>
              <a:rPr lang="en-US" sz="2400" b="1" dirty="0">
                <a:solidFill>
                  <a:schemeClr val="accent2"/>
                </a:solidFill>
                <a:latin typeface="Arial" pitchFamily="34" charset="0"/>
                <a:cs typeface="Arial" pitchFamily="34" charset="0"/>
              </a:rPr>
              <a:t> receive the gift of the Holy Ghost</a:t>
            </a:r>
            <a:r>
              <a:rPr lang="en-US" sz="2400" dirty="0">
                <a:latin typeface="Arial" pitchFamily="34" charset="0"/>
                <a:cs typeface="Arial" pitchFamily="34" charset="0"/>
              </a:rPr>
              <a:t>.</a:t>
            </a:r>
          </a:p>
          <a:p>
            <a:pPr>
              <a:spcBef>
                <a:spcPct val="50000"/>
              </a:spcBef>
            </a:pPr>
            <a:r>
              <a:rPr lang="en-US" sz="2400" dirty="0">
                <a:latin typeface="Arial" pitchFamily="34" charset="0"/>
                <a:cs typeface="Arial" pitchFamily="34" charset="0"/>
              </a:rPr>
              <a:t>For the promise is unto you, and to your children, and to all that are afar off, even as many as the Lord our God shall call</a:t>
            </a:r>
            <a:r>
              <a:rPr lang="en-US" sz="2400" dirty="0" smtClean="0">
                <a:latin typeface="Arial" pitchFamily="34" charset="0"/>
                <a:cs typeface="Arial" pitchFamily="34" charset="0"/>
              </a:rPr>
              <a:t>.</a:t>
            </a:r>
          </a:p>
          <a:p>
            <a:pPr>
              <a:spcBef>
                <a:spcPct val="50000"/>
              </a:spcBef>
            </a:pPr>
            <a:r>
              <a:rPr lang="en-US" sz="2400" dirty="0" smtClean="0">
                <a:latin typeface="Arial" pitchFamily="34" charset="0"/>
                <a:cs typeface="Arial" pitchFamily="34" charset="0"/>
              </a:rPr>
              <a:t>					Acts 2:37-39</a:t>
            </a:r>
            <a:endParaRPr lang="en-US" sz="2400" dirty="0">
              <a:latin typeface="Arial" pitchFamily="34" charset="0"/>
              <a:cs typeface="Arial" pitchFamily="34" charset="0"/>
            </a:endParaRPr>
          </a:p>
          <a:p>
            <a:pPr algn="ctr">
              <a:spcBef>
                <a:spcPct val="50000"/>
              </a:spcBef>
            </a:pPr>
            <a:endParaRPr lang="en-US" sz="2800" b="1" dirty="0"/>
          </a:p>
          <a:p>
            <a:pPr algn="r">
              <a:spcBef>
                <a:spcPct val="50000"/>
              </a:spcBef>
            </a:pPr>
            <a:endParaRPr lang="en-US" sz="1600" b="1" dirty="0"/>
          </a:p>
        </p:txBody>
      </p:sp>
      <p:sp>
        <p:nvSpPr>
          <p:cNvPr id="7270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E2B822-F977-4F56-832F-306DA2590BDD}" type="slidenum">
              <a:rPr lang="en-US"/>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58 Doors into church"/>
          <p:cNvPicPr>
            <a:picLocks noChangeAspect="1" noChangeArrowheads="1"/>
          </p:cNvPicPr>
          <p:nvPr/>
        </p:nvPicPr>
        <p:blipFill>
          <a:blip r:embed="rId3" cstate="print"/>
          <a:srcRect/>
          <a:stretch>
            <a:fillRect/>
          </a:stretch>
        </p:blipFill>
        <p:spPr bwMode="auto">
          <a:xfrm>
            <a:off x="-685800" y="0"/>
            <a:ext cx="11054287" cy="6857999"/>
          </a:xfrm>
          <a:prstGeom prst="rect">
            <a:avLst/>
          </a:prstGeom>
          <a:noFill/>
          <a:ln w="9525">
            <a:noFill/>
            <a:miter lim="800000"/>
            <a:headEnd/>
            <a:tailEnd/>
          </a:ln>
        </p:spPr>
      </p:pic>
      <p:sp>
        <p:nvSpPr>
          <p:cNvPr id="7373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B675D22-3BD9-4180-A3FF-0A3760EA7236}" type="slidenum">
              <a:rPr lang="en-US"/>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4708981"/>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2800" dirty="0" smtClean="0">
              <a:latin typeface="Arial" pitchFamily="34" charset="0"/>
              <a:cs typeface="Arial" pitchFamily="34" charset="0"/>
            </a:endParaRPr>
          </a:p>
          <a:p>
            <a:r>
              <a:rPr lang="en-US" sz="2400" dirty="0" smtClean="0">
                <a:latin typeface="Arial" pitchFamily="34" charset="0"/>
                <a:cs typeface="Arial" pitchFamily="34" charset="0"/>
              </a:rPr>
              <a:t>Therefore [not] leaving the principles of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let us go on unto perfection; not laying again the foundation of:</a:t>
            </a:r>
          </a:p>
          <a:p>
            <a:pPr marL="223838">
              <a:buFont typeface="Arial" pitchFamily="34" charset="0"/>
              <a:buChar cha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repentance</a:t>
            </a:r>
            <a:r>
              <a:rPr lang="en-US" sz="2400" dirty="0" smtClean="0">
                <a:latin typeface="Arial" pitchFamily="34" charset="0"/>
                <a:cs typeface="Arial" pitchFamily="34" charset="0"/>
              </a:rPr>
              <a:t> from dead works,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faith</a:t>
            </a:r>
            <a:r>
              <a:rPr lang="en-US" sz="2400" dirty="0" smtClean="0">
                <a:latin typeface="Arial" pitchFamily="34" charset="0"/>
                <a:cs typeface="Arial" pitchFamily="34" charset="0"/>
              </a:rPr>
              <a:t> toward God.</a:t>
            </a:r>
          </a:p>
          <a:p>
            <a:pPr marL="223838">
              <a:buFont typeface="Arial" pitchFamily="34" charset="0"/>
              <a:buChar char="•"/>
            </a:pPr>
            <a:r>
              <a:rPr lang="en-US" sz="2400" dirty="0" smtClean="0">
                <a:latin typeface="Arial" pitchFamily="34" charset="0"/>
                <a:cs typeface="Arial" pitchFamily="34" charset="0"/>
              </a:rPr>
              <a:t> of the doctrine of </a:t>
            </a:r>
            <a:r>
              <a:rPr lang="en-US" sz="2400" b="1" dirty="0" smtClean="0">
                <a:latin typeface="Arial" pitchFamily="34" charset="0"/>
                <a:cs typeface="Arial" pitchFamily="34" charset="0"/>
              </a:rPr>
              <a:t>baptisms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solidFill>
                  <a:srgbClr val="FF0000"/>
                </a:solidFill>
                <a:latin typeface="Arial" pitchFamily="34" charset="0"/>
                <a:cs typeface="Arial" pitchFamily="34" charset="0"/>
              </a:rPr>
              <a:t>laying on of 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the </a:t>
            </a:r>
            <a:r>
              <a:rPr lang="en-US" sz="2400" b="1" dirty="0" smtClean="0">
                <a:latin typeface="Arial" pitchFamily="34" charset="0"/>
                <a:cs typeface="Arial" pitchFamily="34" charset="0"/>
              </a:rPr>
              <a:t>resurrection of the dead</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52</a:t>
            </a:fld>
            <a:endParaRPr lang="en-US" dirty="0"/>
          </a:p>
        </p:txBody>
      </p:sp>
      <p:pic>
        <p:nvPicPr>
          <p:cNvPr id="4" name="Picture 2" descr="C:\Users\Robert\Dropbox\CHURCH\Go Ye and Teach\PICTURES\Danny Hahlbohm PowerPoint Slides\Complete set\pp 2\receiving.jpg"/>
          <p:cNvPicPr>
            <a:picLocks noChangeAspect="1" noChangeArrowheads="1"/>
          </p:cNvPicPr>
          <p:nvPr/>
        </p:nvPicPr>
        <p:blipFill>
          <a:blip r:embed="rId3" cstate="print"/>
          <a:srcRect/>
          <a:stretch>
            <a:fillRect/>
          </a:stretch>
        </p:blipFill>
        <p:spPr bwMode="auto">
          <a:xfrm>
            <a:off x="5867400" y="2743200"/>
            <a:ext cx="2641974" cy="1981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53</a:t>
            </a:fld>
            <a:endParaRPr lang="en-US"/>
          </a:p>
        </p:txBody>
      </p:sp>
      <p:pic>
        <p:nvPicPr>
          <p:cNvPr id="2050" name="Picture 2" descr="C:\Users\Robert\Dropbox\CHURCH\Go Ye and Teach\PICTURES\Old Paintings\Jesus Healing - Laying on Hands.jpg"/>
          <p:cNvPicPr>
            <a:picLocks noChangeAspect="1" noChangeArrowheads="1"/>
          </p:cNvPicPr>
          <p:nvPr/>
        </p:nvPicPr>
        <p:blipFill>
          <a:blip r:embed="rId3" cstate="print"/>
          <a:srcRect/>
          <a:stretch>
            <a:fillRect/>
          </a:stretch>
        </p:blipFill>
        <p:spPr bwMode="auto">
          <a:xfrm>
            <a:off x="4242939" y="0"/>
            <a:ext cx="4901062" cy="6858000"/>
          </a:xfrm>
          <a:prstGeom prst="rect">
            <a:avLst/>
          </a:prstGeom>
          <a:noFill/>
        </p:spPr>
      </p:pic>
      <p:sp>
        <p:nvSpPr>
          <p:cNvPr id="4" name="TextBox 3"/>
          <p:cNvSpPr txBox="1"/>
          <p:nvPr/>
        </p:nvSpPr>
        <p:spPr>
          <a:xfrm>
            <a:off x="228600" y="457200"/>
            <a:ext cx="3733800" cy="5632311"/>
          </a:xfrm>
          <a:prstGeom prst="rect">
            <a:avLst/>
          </a:prstGeom>
          <a:noFill/>
        </p:spPr>
        <p:txBody>
          <a:bodyPr wrap="square" rtlCol="0">
            <a:spAutoFit/>
          </a:bodyPr>
          <a:lstStyle/>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Healing the Sick</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Now when the sun was setting, all they that had any sick with divers diseases brought them unto him; and </a:t>
            </a:r>
            <a:r>
              <a:rPr lang="en-US" sz="2400" b="1" dirty="0" smtClean="0">
                <a:solidFill>
                  <a:schemeClr val="accent2"/>
                </a:solidFill>
                <a:latin typeface="Arial" pitchFamily="34" charset="0"/>
                <a:cs typeface="Arial" pitchFamily="34" charset="0"/>
              </a:rPr>
              <a:t>he laid his hands on every one of them, and healed them</a:t>
            </a:r>
            <a:r>
              <a:rPr lang="en-US" sz="2400" dirty="0" smtClean="0">
                <a:latin typeface="Arial" pitchFamily="34" charset="0"/>
                <a:cs typeface="Arial" pitchFamily="34" charset="0"/>
              </a:rPr>
              <a:t>. And devils also came out of many, crying out, and saying, Thou art Christ the Son of God. </a:t>
            </a:r>
          </a:p>
          <a:p>
            <a:r>
              <a:rPr lang="en-US" sz="2400" dirty="0" smtClean="0">
                <a:latin typeface="Arial" pitchFamily="34" charset="0"/>
                <a:cs typeface="Arial" pitchFamily="34" charset="0"/>
              </a:rPr>
              <a:t>	      Luke4:40-41</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54</a:t>
            </a:fld>
            <a:endParaRPr lang="en-US"/>
          </a:p>
        </p:txBody>
      </p:sp>
      <p:pic>
        <p:nvPicPr>
          <p:cNvPr id="1026" name="Picture 2" descr="C:\Users\Robert\Dropbox\CHURCH\Go Ye and Teach\PICTURES\Old Paintings\Jesus Blessing Children.jpg"/>
          <p:cNvPicPr>
            <a:picLocks noChangeAspect="1" noChangeArrowheads="1"/>
          </p:cNvPicPr>
          <p:nvPr/>
        </p:nvPicPr>
        <p:blipFill>
          <a:blip r:embed="rId3" cstate="print"/>
          <a:srcRect/>
          <a:stretch>
            <a:fillRect/>
          </a:stretch>
        </p:blipFill>
        <p:spPr bwMode="auto">
          <a:xfrm>
            <a:off x="1" y="0"/>
            <a:ext cx="4952999" cy="6863442"/>
          </a:xfrm>
          <a:prstGeom prst="rect">
            <a:avLst/>
          </a:prstGeom>
          <a:noFill/>
        </p:spPr>
      </p:pic>
      <p:sp>
        <p:nvSpPr>
          <p:cNvPr id="4" name="TextBox 3"/>
          <p:cNvSpPr txBox="1"/>
          <p:nvPr/>
        </p:nvSpPr>
        <p:spPr>
          <a:xfrm>
            <a:off x="5029200" y="609600"/>
            <a:ext cx="4114800" cy="5632311"/>
          </a:xfrm>
          <a:prstGeom prst="rect">
            <a:avLst/>
          </a:prstGeom>
          <a:noFill/>
        </p:spPr>
        <p:txBody>
          <a:bodyPr wrap="square" rtlCol="0">
            <a:spAutoFit/>
          </a:bodyPr>
          <a:lstStyle/>
          <a:p>
            <a:pPr algn="ctr"/>
            <a:r>
              <a:rPr lang="en-US" sz="2400" b="1" dirty="0" smtClean="0">
                <a:latin typeface="Arial" pitchFamily="34" charset="0"/>
                <a:cs typeface="Arial" pitchFamily="34" charset="0"/>
              </a:rPr>
              <a:t>Blessing Children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Then there were brought unto him little children, that he should put his hands on them, and pray: and the disciples rebuked them. But Jesus said, Suffer little children, and forbid them not, to come unto me: for of such is the kingdom of heaven</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And he laid his hands on them</a:t>
            </a:r>
            <a:r>
              <a:rPr lang="en-US" sz="2400" dirty="0" smtClean="0">
                <a:latin typeface="Arial" pitchFamily="34" charset="0"/>
                <a:cs typeface="Arial" pitchFamily="34" charset="0"/>
              </a:rPr>
              <a:t>, and departed thence. </a:t>
            </a:r>
          </a:p>
          <a:p>
            <a:r>
              <a:rPr lang="en-US" sz="2400" dirty="0" smtClean="0">
                <a:latin typeface="Arial" pitchFamily="34" charset="0"/>
                <a:cs typeface="Arial" pitchFamily="34" charset="0"/>
              </a:rPr>
              <a:t>	  Matthew 19:13-15</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55</a:t>
            </a:fld>
            <a:endParaRPr lang="en-US"/>
          </a:p>
        </p:txBody>
      </p:sp>
      <p:sp>
        <p:nvSpPr>
          <p:cNvPr id="4" name="TextBox 3"/>
          <p:cNvSpPr txBox="1"/>
          <p:nvPr/>
        </p:nvSpPr>
        <p:spPr>
          <a:xfrm>
            <a:off x="304800" y="304800"/>
            <a:ext cx="6248400" cy="6599575"/>
          </a:xfrm>
          <a:prstGeom prst="rect">
            <a:avLst/>
          </a:prstGeom>
          <a:noFill/>
        </p:spPr>
        <p:txBody>
          <a:bodyPr wrap="square" rtlCol="0">
            <a:spAutoFit/>
          </a:bodyPr>
          <a:lstStyle/>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Ordaining Ministers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And the saying pleased the whole multitude: and they chose Stephen, a man full of faith and of the Holy Ghost, and Philip, and </a:t>
            </a:r>
            <a:r>
              <a:rPr lang="en-US" sz="2400" dirty="0" err="1" smtClean="0">
                <a:latin typeface="Arial" pitchFamily="34" charset="0"/>
                <a:cs typeface="Arial" pitchFamily="34" charset="0"/>
              </a:rPr>
              <a:t>Prochorus</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Nicanor</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Timon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Parmenas</a:t>
            </a:r>
            <a:r>
              <a:rPr lang="en-US" sz="2400" dirty="0" smtClean="0">
                <a:latin typeface="Arial" pitchFamily="34" charset="0"/>
                <a:cs typeface="Arial" pitchFamily="34" charset="0"/>
              </a:rPr>
              <a:t>, and Nicolas a proselyte of Antioch, whom they set before the apostles</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and when they had prayed, they laid their hands on them</a:t>
            </a:r>
            <a:r>
              <a:rPr lang="en-US" sz="2400" dirty="0" smtClean="0">
                <a:latin typeface="Arial" pitchFamily="34" charset="0"/>
                <a:cs typeface="Arial" pitchFamily="34" charset="0"/>
              </a:rPr>
              <a:t>. And the word of God increased: and the number of the disciples multiplied in Jerusalem greatly.    					        Acts 6:5-7</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pic>
        <p:nvPicPr>
          <p:cNvPr id="69635" name="Picture 3"/>
          <p:cNvPicPr>
            <a:picLocks noChangeAspect="1" noChangeArrowheads="1"/>
          </p:cNvPicPr>
          <p:nvPr/>
        </p:nvPicPr>
        <p:blipFill>
          <a:blip r:embed="rId3" cstate="print"/>
          <a:srcRect/>
          <a:stretch>
            <a:fillRect/>
          </a:stretch>
        </p:blipFill>
        <p:spPr bwMode="auto">
          <a:xfrm>
            <a:off x="6469380" y="0"/>
            <a:ext cx="267462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56</a:t>
            </a:fld>
            <a:endParaRPr lang="en-US"/>
          </a:p>
        </p:txBody>
      </p:sp>
      <p:sp>
        <p:nvSpPr>
          <p:cNvPr id="3" name="TextBox 2"/>
          <p:cNvSpPr txBox="1"/>
          <p:nvPr/>
        </p:nvSpPr>
        <p:spPr>
          <a:xfrm>
            <a:off x="7162799" y="838200"/>
            <a:ext cx="1600201" cy="461665"/>
          </a:xfrm>
          <a:prstGeom prst="rect">
            <a:avLst/>
          </a:prstGeom>
          <a:noFill/>
        </p:spPr>
        <p:txBody>
          <a:bodyPr wrap="square" rtlCol="0">
            <a:spAutoFit/>
          </a:bodyPr>
          <a:lstStyle/>
          <a:p>
            <a:pPr algn="ctr"/>
            <a:endParaRPr lang="en-US" sz="2400" dirty="0">
              <a:latin typeface="Arial" pitchFamily="34" charset="0"/>
              <a:cs typeface="Arial" pitchFamily="34" charset="0"/>
            </a:endParaRPr>
          </a:p>
        </p:txBody>
      </p:sp>
      <p:pic>
        <p:nvPicPr>
          <p:cNvPr id="5122" name="Picture 2" descr="C:\Users\Robert\Dropbox\CHURCH\Go Ye and Teach\PICTURES\Danny Hahlbohm PowerPoint Slides\Complete set\pp 2\receiving.jpg"/>
          <p:cNvPicPr>
            <a:picLocks noChangeAspect="1" noChangeArrowheads="1"/>
          </p:cNvPicPr>
          <p:nvPr/>
        </p:nvPicPr>
        <p:blipFill>
          <a:blip r:embed="rId3" cstate="print"/>
          <a:srcRect/>
          <a:stretch>
            <a:fillRect/>
          </a:stretch>
        </p:blipFill>
        <p:spPr bwMode="auto">
          <a:xfrm>
            <a:off x="0" y="0"/>
            <a:ext cx="9145295" cy="6858000"/>
          </a:xfrm>
          <a:prstGeom prst="rect">
            <a:avLst/>
          </a:prstGeom>
          <a:noFill/>
        </p:spPr>
      </p:pic>
      <p:sp>
        <p:nvSpPr>
          <p:cNvPr id="5" name="TextBox 4"/>
          <p:cNvSpPr txBox="1"/>
          <p:nvPr/>
        </p:nvSpPr>
        <p:spPr>
          <a:xfrm>
            <a:off x="3657600" y="0"/>
            <a:ext cx="5486400" cy="6740307"/>
          </a:xfrm>
          <a:prstGeom prst="rect">
            <a:avLst/>
          </a:prstGeom>
          <a:noFill/>
        </p:spPr>
        <p:txBody>
          <a:bodyPr wrap="square" rtlCol="0">
            <a:spAutoFit/>
          </a:bodyPr>
          <a:lstStyle/>
          <a:p>
            <a:pPr algn="ctr"/>
            <a:r>
              <a:rPr lang="en-US" sz="2400" b="1" dirty="0" smtClean="0">
                <a:latin typeface="Arial" pitchFamily="34" charset="0"/>
                <a:cs typeface="Arial" pitchFamily="34" charset="0"/>
              </a:rPr>
              <a:t>Giving the Gift of the Holy Spirit</a:t>
            </a:r>
          </a:p>
          <a:p>
            <a:pPr algn="ct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But when they </a:t>
            </a:r>
            <a:r>
              <a:rPr lang="en-US" sz="2400" b="1" dirty="0" smtClean="0">
                <a:solidFill>
                  <a:schemeClr val="bg1"/>
                </a:solidFill>
                <a:latin typeface="Arial" pitchFamily="34" charset="0"/>
                <a:cs typeface="Arial" pitchFamily="34" charset="0"/>
              </a:rPr>
              <a:t>believed</a:t>
            </a:r>
            <a:r>
              <a:rPr lang="en-US" sz="2400" dirty="0" smtClean="0">
                <a:latin typeface="Arial" pitchFamily="34" charset="0"/>
                <a:cs typeface="Arial" pitchFamily="34" charset="0"/>
              </a:rPr>
              <a:t> Philip preaching the things concerning the kingdom of God and the name of Jesus Christ, they were </a:t>
            </a:r>
            <a:r>
              <a:rPr lang="en-US" sz="2400" b="1" dirty="0" smtClean="0">
                <a:solidFill>
                  <a:schemeClr val="bg1"/>
                </a:solidFill>
                <a:latin typeface="Arial" pitchFamily="34" charset="0"/>
                <a:cs typeface="Arial" pitchFamily="34" charset="0"/>
              </a:rPr>
              <a:t>baptized</a:t>
            </a:r>
            <a:r>
              <a:rPr lang="en-US" sz="2400" dirty="0" smtClean="0">
                <a:latin typeface="Arial" pitchFamily="34" charset="0"/>
                <a:cs typeface="Arial" pitchFamily="34" charset="0"/>
              </a:rPr>
              <a:t> . . Now when the apostles which were at Jerusalem heard that Samaria had received the word of God, they sent unto them Peter and John, who when they were come down, prayed for them, that they might receive the Holy Ghost. (For as yet he was fallen upon none of them: only they were baptized in the name of the Lord Jesus.) </a:t>
            </a:r>
            <a:r>
              <a:rPr lang="en-US" sz="2400" b="1" dirty="0" smtClean="0">
                <a:solidFill>
                  <a:schemeClr val="bg1"/>
                </a:solidFill>
                <a:latin typeface="Arial" pitchFamily="34" charset="0"/>
                <a:cs typeface="Arial" pitchFamily="34" charset="0"/>
              </a:rPr>
              <a:t>Then laid they their hands on them, and they received the Holy Ghost</a:t>
            </a:r>
            <a:r>
              <a:rPr lang="en-US" sz="2400" dirty="0" smtClean="0">
                <a:solidFill>
                  <a:schemeClr val="bg1"/>
                </a:solidFill>
                <a:latin typeface="Arial" pitchFamily="34" charset="0"/>
                <a:cs typeface="Arial" pitchFamily="34" charset="0"/>
              </a:rPr>
              <a:t>.  </a:t>
            </a: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			Acts 8:12-17</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062 Church Laying on of hands"/>
          <p:cNvPicPr>
            <a:picLocks noChangeAspect="1" noChangeArrowheads="1"/>
          </p:cNvPicPr>
          <p:nvPr/>
        </p:nvPicPr>
        <p:blipFill>
          <a:blip r:embed="rId3" cstate="print"/>
          <a:srcRect/>
          <a:stretch>
            <a:fillRect/>
          </a:stretch>
        </p:blipFill>
        <p:spPr bwMode="auto">
          <a:xfrm>
            <a:off x="0" y="0"/>
            <a:ext cx="10725730" cy="6858000"/>
          </a:xfrm>
          <a:prstGeom prst="rect">
            <a:avLst/>
          </a:prstGeom>
          <a:noFill/>
          <a:ln w="9525">
            <a:noFill/>
            <a:miter lim="800000"/>
            <a:headEnd/>
            <a:tailEnd/>
          </a:ln>
        </p:spPr>
      </p:pic>
      <p:sp>
        <p:nvSpPr>
          <p:cNvPr id="7782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FF5E978-D831-4A03-BA53-8B82EBBB63DF}"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4647426"/>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Therefore [not] leaving the principles of the </a:t>
            </a:r>
            <a:r>
              <a:rPr lang="en-US" sz="2400" b="1" dirty="0" smtClean="0">
                <a:solidFill>
                  <a:schemeClr val="accent2"/>
                </a:solidFill>
                <a:latin typeface="Arial" pitchFamily="34" charset="0"/>
                <a:cs typeface="Arial" pitchFamily="34" charset="0"/>
              </a:rPr>
              <a:t>doctrine of Christ</a:t>
            </a:r>
            <a:r>
              <a:rPr lang="en-US" sz="2400" dirty="0" smtClean="0">
                <a:latin typeface="Arial" pitchFamily="34" charset="0"/>
                <a:cs typeface="Arial" pitchFamily="34" charset="0"/>
              </a:rPr>
              <a:t>, let us go on unto perfection; not laying again the foundation of:</a:t>
            </a:r>
          </a:p>
          <a:p>
            <a:pPr marL="223838">
              <a:buFont typeface="Arial" pitchFamily="34" charset="0"/>
              <a:buChar cha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repentance</a:t>
            </a:r>
            <a:r>
              <a:rPr lang="en-US" sz="2400" dirty="0" smtClean="0">
                <a:latin typeface="Arial" pitchFamily="34" charset="0"/>
                <a:cs typeface="Arial" pitchFamily="34" charset="0"/>
              </a:rPr>
              <a:t> from dead works,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faith</a:t>
            </a:r>
            <a:r>
              <a:rPr lang="en-US" sz="2400" dirty="0" smtClean="0">
                <a:latin typeface="Arial" pitchFamily="34" charset="0"/>
                <a:cs typeface="Arial" pitchFamily="34" charset="0"/>
              </a:rPr>
              <a:t> toward God.</a:t>
            </a:r>
          </a:p>
          <a:p>
            <a:pPr marL="223838">
              <a:buFont typeface="Arial" pitchFamily="34" charset="0"/>
              <a:buChar char="•"/>
            </a:pPr>
            <a:r>
              <a:rPr lang="en-US" sz="2400" dirty="0" smtClean="0">
                <a:latin typeface="Arial" pitchFamily="34" charset="0"/>
                <a:cs typeface="Arial" pitchFamily="34" charset="0"/>
              </a:rPr>
              <a:t> of the doctrine of </a:t>
            </a:r>
            <a:r>
              <a:rPr lang="en-US" sz="2400" b="1" dirty="0" smtClean="0">
                <a:latin typeface="Arial" pitchFamily="34" charset="0"/>
                <a:cs typeface="Arial" pitchFamily="34" charset="0"/>
              </a:rPr>
              <a:t>baptisms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laying on of 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the </a:t>
            </a:r>
            <a:r>
              <a:rPr lang="en-US" sz="2400" b="1" dirty="0" smtClean="0">
                <a:solidFill>
                  <a:srgbClr val="FF0000"/>
                </a:solidFill>
                <a:latin typeface="Arial" pitchFamily="34" charset="0"/>
                <a:cs typeface="Arial" pitchFamily="34" charset="0"/>
              </a:rPr>
              <a:t>resurrection of the dead</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58</a:t>
            </a:fld>
            <a:endParaRPr lang="en-US" dirty="0"/>
          </a:p>
        </p:txBody>
      </p:sp>
      <p:pic>
        <p:nvPicPr>
          <p:cNvPr id="1026" name="Picture 2" descr="C:\Users\Robert\Dropbox\CHURCH\Go Ye and Teach\PICTURES\Miscellaneous Pictures\Jesus' Empty Tomb.jpg"/>
          <p:cNvPicPr>
            <a:picLocks noChangeAspect="1" noChangeArrowheads="1"/>
          </p:cNvPicPr>
          <p:nvPr/>
        </p:nvPicPr>
        <p:blipFill>
          <a:blip r:embed="rId3" cstate="print"/>
          <a:srcRect/>
          <a:stretch>
            <a:fillRect/>
          </a:stretch>
        </p:blipFill>
        <p:spPr bwMode="auto">
          <a:xfrm>
            <a:off x="5943600" y="2971800"/>
            <a:ext cx="2968961" cy="16002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59</a:t>
            </a:fld>
            <a:endParaRPr lang="en-US"/>
          </a:p>
        </p:txBody>
      </p:sp>
      <p:sp>
        <p:nvSpPr>
          <p:cNvPr id="4" name="TextBox 3"/>
          <p:cNvSpPr txBox="1"/>
          <p:nvPr/>
        </p:nvSpPr>
        <p:spPr>
          <a:xfrm>
            <a:off x="0" y="304800"/>
            <a:ext cx="8996815" cy="1692771"/>
          </a:xfrm>
          <a:prstGeom prst="rect">
            <a:avLst/>
          </a:prstGeom>
          <a:noFill/>
        </p:spPr>
        <p:txBody>
          <a:bodyPr wrap="square" rtlCol="0">
            <a:spAutoFit/>
          </a:bodyPr>
          <a:lstStyle/>
          <a:p>
            <a:pPr algn="ctr"/>
            <a:r>
              <a:rPr lang="en-US" sz="2800" b="1" dirty="0" smtClean="0">
                <a:latin typeface="Arial" charset="0"/>
                <a:cs typeface="Arial" charset="0"/>
              </a:rPr>
              <a:t>Resurrection</a:t>
            </a:r>
          </a:p>
          <a:p>
            <a:pPr algn="ctr"/>
            <a:endParaRPr lang="en-US" sz="1000" b="1" dirty="0" smtClean="0">
              <a:latin typeface="Arial" charset="0"/>
              <a:cs typeface="Arial" charset="0"/>
            </a:endParaRPr>
          </a:p>
          <a:p>
            <a:pPr algn="ctr"/>
            <a:r>
              <a:rPr lang="en-US" sz="2400" dirty="0" smtClean="0">
                <a:latin typeface="Arial" charset="0"/>
                <a:cs typeface="Arial" charset="0"/>
              </a:rPr>
              <a:t>. . . he is risen, as he said.</a:t>
            </a:r>
          </a:p>
          <a:p>
            <a:pPr algn="ctr"/>
            <a:r>
              <a:rPr lang="en-US" sz="2400" dirty="0" smtClean="0">
                <a:latin typeface="Arial" charset="0"/>
                <a:cs typeface="Arial" charset="0"/>
              </a:rPr>
              <a:t>	        Matthew 28:6</a:t>
            </a:r>
          </a:p>
          <a:p>
            <a:pPr algn="ctr"/>
            <a:endParaRPr lang="en-US" b="1" dirty="0">
              <a:latin typeface="Arial" charset="0"/>
              <a:cs typeface="Arial" charset="0"/>
            </a:endParaRPr>
          </a:p>
        </p:txBody>
      </p:sp>
      <p:pic>
        <p:nvPicPr>
          <p:cNvPr id="2050" name="Picture 2" descr="C:\Users\Robert\Dropbox\CHURCH\Go Ye and Teach\PICTURES\Miscellaneous Pictures\Jesus' Empty Tomb.jpg"/>
          <p:cNvPicPr>
            <a:picLocks noChangeAspect="1" noChangeArrowheads="1"/>
          </p:cNvPicPr>
          <p:nvPr/>
        </p:nvPicPr>
        <p:blipFill>
          <a:blip r:embed="rId3" cstate="print"/>
          <a:srcRect/>
          <a:stretch>
            <a:fillRect/>
          </a:stretch>
        </p:blipFill>
        <p:spPr bwMode="auto">
          <a:xfrm>
            <a:off x="0" y="1929599"/>
            <a:ext cx="9144000" cy="49284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1" y="0"/>
            <a:ext cx="9143999" cy="2000548"/>
          </a:xfrm>
          <a:prstGeom prst="rect">
            <a:avLst/>
          </a:prstGeom>
          <a:noFill/>
        </p:spPr>
        <p:txBody>
          <a:bodyPr wrap="square" rtlCol="0">
            <a:spAutoFit/>
          </a:bodyPr>
          <a:lstStyle/>
          <a:p>
            <a:pPr algn="ctr"/>
            <a:r>
              <a:rPr lang="en-US" sz="2800" b="1" dirty="0" smtClean="0">
                <a:latin typeface="Arial" pitchFamily="34" charset="0"/>
                <a:cs typeface="Arial" pitchFamily="34" charset="0"/>
              </a:rPr>
              <a:t>Revelation on the Road to Damascus</a:t>
            </a:r>
          </a:p>
          <a:p>
            <a:r>
              <a:rPr lang="en-US" sz="2400" dirty="0" smtClean="0">
                <a:latin typeface="Arial" pitchFamily="34" charset="0"/>
                <a:cs typeface="Arial" pitchFamily="34" charset="0"/>
              </a:rPr>
              <a:t> . . . and suddenly there shined round about him a light from heaven. And he fell to the earth, and heard a voice saying unto 		him, Saul, Saul, why </a:t>
            </a:r>
            <a:r>
              <a:rPr lang="en-US" sz="2400" dirty="0" err="1" smtClean="0">
                <a:latin typeface="Arial" pitchFamily="34" charset="0"/>
                <a:cs typeface="Arial" pitchFamily="34" charset="0"/>
              </a:rPr>
              <a:t>persecutest</a:t>
            </a:r>
            <a:r>
              <a:rPr lang="en-US" sz="2400" dirty="0" smtClean="0">
                <a:latin typeface="Arial" pitchFamily="34" charset="0"/>
                <a:cs typeface="Arial" pitchFamily="34" charset="0"/>
              </a:rPr>
              <a:t> thou me?   	</a:t>
            </a:r>
          </a:p>
          <a:p>
            <a:r>
              <a:rPr lang="en-US" sz="2400" dirty="0" smtClean="0">
                <a:latin typeface="Arial" pitchFamily="34" charset="0"/>
                <a:cs typeface="Arial" pitchFamily="34" charset="0"/>
              </a:rPr>
              <a:t>							Acts 9:3-4</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92940C3-4993-4EE3-B5C7-FE4DE6A32C3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2C43F9-8F4B-4D8E-A3AD-0ED7895E78AE}" type="slidenum">
              <a:rPr lang="en-US" smtClean="0"/>
              <a:pPr/>
              <a:t>60</a:t>
            </a:fld>
            <a:endParaRPr lang="en-US" smtClean="0"/>
          </a:p>
        </p:txBody>
      </p:sp>
      <p:sp>
        <p:nvSpPr>
          <p:cNvPr id="80900" name="TextBox 4"/>
          <p:cNvSpPr txBox="1">
            <a:spLocks noChangeArrowheads="1"/>
          </p:cNvSpPr>
          <p:nvPr/>
        </p:nvSpPr>
        <p:spPr bwMode="auto">
          <a:xfrm>
            <a:off x="9448800" y="0"/>
            <a:ext cx="3581400" cy="523220"/>
          </a:xfrm>
          <a:prstGeom prst="rect">
            <a:avLst/>
          </a:prstGeom>
          <a:noFill/>
          <a:ln w="9525">
            <a:noFill/>
            <a:miter lim="800000"/>
            <a:headEnd/>
            <a:tailEnd/>
          </a:ln>
        </p:spPr>
        <p:txBody>
          <a:bodyPr wrap="square">
            <a:spAutoFit/>
          </a:bodyPr>
          <a:lstStyle/>
          <a:p>
            <a:pPr algn="ctr"/>
            <a:endParaRPr lang="en-US" sz="2800" b="1" dirty="0" smtClean="0">
              <a:latin typeface="Arial" pitchFamily="34" charset="0"/>
              <a:cs typeface="Arial" pitchFamily="34" charset="0"/>
            </a:endParaRPr>
          </a:p>
        </p:txBody>
      </p:sp>
      <p:sp>
        <p:nvSpPr>
          <p:cNvPr id="80901" name="TextBox 4"/>
          <p:cNvSpPr txBox="1">
            <a:spLocks noChangeArrowheads="1"/>
          </p:cNvSpPr>
          <p:nvPr/>
        </p:nvSpPr>
        <p:spPr bwMode="auto">
          <a:xfrm>
            <a:off x="9144000" y="4953000"/>
            <a:ext cx="5029200" cy="461665"/>
          </a:xfrm>
          <a:prstGeom prst="rect">
            <a:avLst/>
          </a:prstGeom>
          <a:noFill/>
          <a:ln w="9525">
            <a:noFill/>
            <a:miter lim="800000"/>
            <a:headEnd/>
            <a:tailEnd/>
          </a:ln>
        </p:spPr>
        <p:txBody>
          <a:bodyPr wrap="square">
            <a:spAutoFit/>
          </a:bodyPr>
          <a:lstStyle/>
          <a:p>
            <a:endParaRPr lang="en-US" sz="2400" b="1" dirty="0" smtClean="0">
              <a:latin typeface="Arial" charset="0"/>
              <a:cs typeface="Arial" charset="0"/>
            </a:endParaRPr>
          </a:p>
        </p:txBody>
      </p:sp>
      <p:pic>
        <p:nvPicPr>
          <p:cNvPr id="4098" name="Picture 2" descr="C:\Users\Robert\Dropbox\CHURCH\Go Ye and Teach\PICTURES\Danny Hahlbohm PowerPoint Slides\Complete set\pp 1\asked16x20.jpg"/>
          <p:cNvPicPr>
            <a:picLocks noChangeAspect="1" noChangeArrowheads="1"/>
          </p:cNvPicPr>
          <p:nvPr/>
        </p:nvPicPr>
        <p:blipFill>
          <a:blip r:embed="rId3" cstate="print"/>
          <a:srcRect/>
          <a:stretch>
            <a:fillRect/>
          </a:stretch>
        </p:blipFill>
        <p:spPr bwMode="auto">
          <a:xfrm>
            <a:off x="1810" y="1"/>
            <a:ext cx="9142191" cy="6858000"/>
          </a:xfrm>
          <a:prstGeom prst="rect">
            <a:avLst/>
          </a:prstGeom>
          <a:noFill/>
        </p:spPr>
      </p:pic>
      <p:sp>
        <p:nvSpPr>
          <p:cNvPr id="7" name="TextBox 6"/>
          <p:cNvSpPr txBox="1"/>
          <p:nvPr/>
        </p:nvSpPr>
        <p:spPr>
          <a:xfrm>
            <a:off x="1" y="457200"/>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Resurrection</a:t>
            </a:r>
            <a:endParaRPr lang="en-US" sz="2800" b="1" dirty="0">
              <a:latin typeface="Arial" pitchFamily="34" charset="0"/>
              <a:cs typeface="Arial" pitchFamily="34" charset="0"/>
            </a:endParaRPr>
          </a:p>
        </p:txBody>
      </p:sp>
      <p:sp>
        <p:nvSpPr>
          <p:cNvPr id="8" name="TextBox 7"/>
          <p:cNvSpPr txBox="1"/>
          <p:nvPr/>
        </p:nvSpPr>
        <p:spPr>
          <a:xfrm>
            <a:off x="228600" y="1752600"/>
            <a:ext cx="4038600" cy="4154984"/>
          </a:xfrm>
          <a:prstGeom prst="rect">
            <a:avLst/>
          </a:prstGeom>
          <a:noFill/>
        </p:spPr>
        <p:txBody>
          <a:bodyPr wrap="square" rtlCol="0">
            <a:spAutoFit/>
          </a:bodyPr>
          <a:lstStyle/>
          <a:p>
            <a:r>
              <a:rPr lang="en-US" sz="2400" b="1" dirty="0" smtClean="0">
                <a:latin typeface="Arial" charset="0"/>
                <a:cs typeface="Arial" charset="0"/>
              </a:rPr>
              <a:t>And then [in the last days] shall they see the Son of man coming in a cloud </a:t>
            </a:r>
            <a:r>
              <a:rPr lang="en-US" sz="2400" b="1" dirty="0" smtClean="0">
                <a:solidFill>
                  <a:schemeClr val="bg1"/>
                </a:solidFill>
                <a:latin typeface="Arial" charset="0"/>
                <a:cs typeface="Arial" charset="0"/>
              </a:rPr>
              <a:t>with power and great glory</a:t>
            </a:r>
            <a:r>
              <a:rPr lang="en-US" sz="2400" b="1" dirty="0" smtClean="0">
                <a:latin typeface="Arial" charset="0"/>
                <a:cs typeface="Arial" charset="0"/>
              </a:rPr>
              <a:t>. And when these things begin to come to pass, then look up, and lift up your heads; for your redemption </a:t>
            </a:r>
            <a:r>
              <a:rPr lang="en-US" sz="2400" b="1" dirty="0" err="1" smtClean="0">
                <a:latin typeface="Arial" charset="0"/>
                <a:cs typeface="Arial" charset="0"/>
              </a:rPr>
              <a:t>draweth</a:t>
            </a:r>
            <a:r>
              <a:rPr lang="en-US" sz="2400" b="1" dirty="0" smtClean="0">
                <a:latin typeface="Arial" charset="0"/>
                <a:cs typeface="Arial" charset="0"/>
              </a:rPr>
              <a:t> nigh.          </a:t>
            </a:r>
          </a:p>
          <a:p>
            <a:r>
              <a:rPr lang="en-US" sz="2400" b="1" dirty="0" smtClean="0">
                <a:latin typeface="Arial" charset="0"/>
                <a:cs typeface="Arial" charset="0"/>
              </a:rPr>
              <a:t>						Luke 21:27-28</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2C43F9-8F4B-4D8E-A3AD-0ED7895E78AE}" type="slidenum">
              <a:rPr lang="en-US" smtClean="0"/>
              <a:pPr/>
              <a:t>61</a:t>
            </a:fld>
            <a:endParaRPr lang="en-US" smtClean="0"/>
          </a:p>
        </p:txBody>
      </p:sp>
      <p:sp>
        <p:nvSpPr>
          <p:cNvPr id="80900" name="TextBox 4"/>
          <p:cNvSpPr txBox="1">
            <a:spLocks noChangeArrowheads="1"/>
          </p:cNvSpPr>
          <p:nvPr/>
        </p:nvSpPr>
        <p:spPr bwMode="auto">
          <a:xfrm>
            <a:off x="2895600" y="0"/>
            <a:ext cx="2595563" cy="1754326"/>
          </a:xfrm>
          <a:prstGeom prst="rect">
            <a:avLst/>
          </a:prstGeom>
          <a:noFill/>
          <a:ln w="9525">
            <a:noFill/>
            <a:miter lim="800000"/>
            <a:headEnd/>
            <a:tailEnd/>
          </a:ln>
        </p:spPr>
        <p:txBody>
          <a:bodyPr>
            <a:spAutoFit/>
          </a:bodyPr>
          <a:lstStyle/>
          <a:p>
            <a:endParaRPr lang="en-US" dirty="0"/>
          </a:p>
          <a:p>
            <a:endParaRPr lang="en-US" dirty="0"/>
          </a:p>
          <a:p>
            <a:endParaRPr lang="en-US" dirty="0"/>
          </a:p>
          <a:p>
            <a:endParaRPr lang="en-US" dirty="0"/>
          </a:p>
          <a:p>
            <a:endParaRPr lang="en-US" dirty="0"/>
          </a:p>
          <a:p>
            <a:endParaRPr lang="en-US" dirty="0"/>
          </a:p>
        </p:txBody>
      </p:sp>
      <p:sp>
        <p:nvSpPr>
          <p:cNvPr id="80901" name="TextBox 4"/>
          <p:cNvSpPr txBox="1">
            <a:spLocks noChangeArrowheads="1"/>
          </p:cNvSpPr>
          <p:nvPr/>
        </p:nvSpPr>
        <p:spPr bwMode="auto">
          <a:xfrm>
            <a:off x="9372600" y="4876800"/>
            <a:ext cx="4953000" cy="461665"/>
          </a:xfrm>
          <a:prstGeom prst="rect">
            <a:avLst/>
          </a:prstGeom>
          <a:noFill/>
          <a:ln w="9525">
            <a:noFill/>
            <a:miter lim="800000"/>
            <a:headEnd/>
            <a:tailEnd/>
          </a:ln>
        </p:spPr>
        <p:txBody>
          <a:bodyPr wrap="square">
            <a:spAutoFit/>
          </a:bodyPr>
          <a:lstStyle/>
          <a:p>
            <a:endParaRPr lang="en-US" sz="2400" b="1" dirty="0" smtClean="0">
              <a:latin typeface="Arial" charset="0"/>
              <a:cs typeface="Arial" charset="0"/>
            </a:endParaRPr>
          </a:p>
        </p:txBody>
      </p:sp>
      <p:sp>
        <p:nvSpPr>
          <p:cNvPr id="6" name="Rectangle 5"/>
          <p:cNvSpPr/>
          <p:nvPr/>
        </p:nvSpPr>
        <p:spPr>
          <a:xfrm>
            <a:off x="1" y="0"/>
            <a:ext cx="9144000" cy="954107"/>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Resurrection</a:t>
            </a:r>
            <a:endParaRPr lang="en-US" sz="2800" b="1" dirty="0">
              <a:latin typeface="Arial" pitchFamily="34" charset="0"/>
              <a:cs typeface="Arial" pitchFamily="34" charset="0"/>
            </a:endParaRPr>
          </a:p>
        </p:txBody>
      </p:sp>
      <p:pic>
        <p:nvPicPr>
          <p:cNvPr id="5122" name="Picture 2" descr="C:\Users\Robert\Dropbox\CHURCH\Go Ye and Teach\PICTURES\Danny Hahlbohm PowerPoint Slides\Complete set\pp 1\asked16x20.jpg"/>
          <p:cNvPicPr>
            <a:picLocks noChangeAspect="1" noChangeArrowheads="1"/>
          </p:cNvPicPr>
          <p:nvPr/>
        </p:nvPicPr>
        <p:blipFill>
          <a:blip r:embed="rId3" cstate="print"/>
          <a:srcRect/>
          <a:stretch>
            <a:fillRect/>
          </a:stretch>
        </p:blipFill>
        <p:spPr bwMode="auto">
          <a:xfrm>
            <a:off x="0" y="0"/>
            <a:ext cx="9142191" cy="6858000"/>
          </a:xfrm>
          <a:prstGeom prst="rect">
            <a:avLst/>
          </a:prstGeom>
          <a:noFill/>
        </p:spPr>
      </p:pic>
      <p:sp>
        <p:nvSpPr>
          <p:cNvPr id="8" name="TextBox 7"/>
          <p:cNvSpPr txBox="1"/>
          <p:nvPr/>
        </p:nvSpPr>
        <p:spPr>
          <a:xfrm>
            <a:off x="228600" y="1447800"/>
            <a:ext cx="4343400" cy="4154984"/>
          </a:xfrm>
          <a:prstGeom prst="rect">
            <a:avLst/>
          </a:prstGeom>
          <a:noFill/>
        </p:spPr>
        <p:txBody>
          <a:bodyPr wrap="square" rtlCol="0">
            <a:spAutoFit/>
          </a:bodyPr>
          <a:lstStyle/>
          <a:p>
            <a:r>
              <a:rPr lang="en-US" sz="2400" b="1" dirty="0" smtClean="0">
                <a:latin typeface="Arial" charset="0"/>
                <a:cs typeface="Arial" charset="0"/>
              </a:rPr>
              <a:t>This is the </a:t>
            </a:r>
            <a:r>
              <a:rPr lang="en-US" sz="2400" b="1" dirty="0" smtClean="0">
                <a:solidFill>
                  <a:schemeClr val="bg1"/>
                </a:solidFill>
                <a:latin typeface="Arial" charset="0"/>
                <a:cs typeface="Arial" charset="0"/>
              </a:rPr>
              <a:t>first resurrection</a:t>
            </a:r>
            <a:r>
              <a:rPr lang="en-US" sz="2400" b="1" dirty="0" smtClean="0">
                <a:latin typeface="Arial" charset="0"/>
                <a:cs typeface="Arial" charset="0"/>
              </a:rPr>
              <a:t>. Blessed and holy is he that hath part in the first resurrection: on such the second death hath no power, but they shall be priests of God and of Christ, and </a:t>
            </a:r>
            <a:r>
              <a:rPr lang="en-US" sz="2400" b="1" dirty="0" smtClean="0">
                <a:solidFill>
                  <a:schemeClr val="bg1"/>
                </a:solidFill>
                <a:latin typeface="Arial" charset="0"/>
                <a:cs typeface="Arial" charset="0"/>
              </a:rPr>
              <a:t>shall reign with him a thousand years</a:t>
            </a:r>
            <a:r>
              <a:rPr lang="en-US" sz="2400" b="1" dirty="0" smtClean="0">
                <a:latin typeface="Arial" charset="0"/>
                <a:cs typeface="Arial" charset="0"/>
              </a:rPr>
              <a:t>.  						Revelation 20:5-6</a:t>
            </a:r>
            <a:endParaRPr lang="en-US" sz="2400" dirty="0"/>
          </a:p>
        </p:txBody>
      </p:sp>
      <p:sp>
        <p:nvSpPr>
          <p:cNvPr id="9" name="TextBox 8"/>
          <p:cNvSpPr txBox="1"/>
          <p:nvPr/>
        </p:nvSpPr>
        <p:spPr>
          <a:xfrm>
            <a:off x="0" y="381000"/>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Resurrection</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33400" y="0"/>
            <a:ext cx="8305800" cy="2923877"/>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Arial" pitchFamily="34" charset="0"/>
                <a:cs typeface="Arial" pitchFamily="34" charset="0"/>
              </a:rPr>
              <a:t>Resurrection</a:t>
            </a:r>
          </a:p>
          <a:p>
            <a:pPr>
              <a:spcBef>
                <a:spcPct val="50000"/>
              </a:spcBef>
            </a:pPr>
            <a:r>
              <a:rPr lang="en-US" sz="2400" dirty="0" smtClean="0">
                <a:latin typeface="Arial" pitchFamily="34" charset="0"/>
                <a:cs typeface="Arial" pitchFamily="34" charset="0"/>
              </a:rPr>
              <a:t>If </a:t>
            </a:r>
            <a:r>
              <a:rPr lang="en-US" sz="2400" dirty="0">
                <a:latin typeface="Arial" pitchFamily="34" charset="0"/>
                <a:cs typeface="Arial" pitchFamily="34" charset="0"/>
              </a:rPr>
              <a:t>in this life </a:t>
            </a:r>
            <a:r>
              <a:rPr lang="en-US" sz="2400" i="1" dirty="0">
                <a:latin typeface="Arial" pitchFamily="34" charset="0"/>
                <a:cs typeface="Arial" pitchFamily="34" charset="0"/>
              </a:rPr>
              <a:t>only</a:t>
            </a:r>
            <a:r>
              <a:rPr lang="en-US" sz="2400" dirty="0">
                <a:latin typeface="Arial" pitchFamily="34" charset="0"/>
                <a:cs typeface="Arial" pitchFamily="34" charset="0"/>
              </a:rPr>
              <a:t> we have hope in Christ, we </a:t>
            </a:r>
            <a:r>
              <a:rPr lang="en-US" sz="2400" dirty="0" smtClean="0">
                <a:latin typeface="Arial" pitchFamily="34" charset="0"/>
                <a:cs typeface="Arial" pitchFamily="34" charset="0"/>
              </a:rPr>
              <a:t>are, </a:t>
            </a:r>
            <a:r>
              <a:rPr lang="en-US" sz="2400" dirty="0">
                <a:latin typeface="Arial" pitchFamily="34" charset="0"/>
                <a:cs typeface="Arial" pitchFamily="34" charset="0"/>
              </a:rPr>
              <a:t>of all </a:t>
            </a:r>
            <a:r>
              <a:rPr lang="en-US" sz="2400" dirty="0" smtClean="0">
                <a:latin typeface="Arial" pitchFamily="34" charset="0"/>
                <a:cs typeface="Arial" pitchFamily="34" charset="0"/>
              </a:rPr>
              <a:t>men, </a:t>
            </a:r>
            <a:r>
              <a:rPr lang="en-US" sz="2400" dirty="0">
                <a:latin typeface="Arial" pitchFamily="34" charset="0"/>
                <a:cs typeface="Arial" pitchFamily="34" charset="0"/>
              </a:rPr>
              <a:t>most </a:t>
            </a:r>
            <a:r>
              <a:rPr lang="en-US" sz="2400" dirty="0" smtClean="0">
                <a:latin typeface="Arial" pitchFamily="34" charset="0"/>
                <a:cs typeface="Arial" pitchFamily="34" charset="0"/>
              </a:rPr>
              <a:t>miserable. But </a:t>
            </a:r>
            <a:r>
              <a:rPr lang="en-US" sz="2400" dirty="0">
                <a:latin typeface="Arial" pitchFamily="34" charset="0"/>
                <a:cs typeface="Arial" pitchFamily="34" charset="0"/>
              </a:rPr>
              <a:t>now is Christ risen from the dead, and become the </a:t>
            </a:r>
            <a:r>
              <a:rPr lang="en-US" sz="2400" dirty="0" err="1">
                <a:latin typeface="Arial" pitchFamily="34" charset="0"/>
                <a:cs typeface="Arial" pitchFamily="34" charset="0"/>
              </a:rPr>
              <a:t>firstfruits</a:t>
            </a:r>
            <a:r>
              <a:rPr lang="en-US" sz="2400" dirty="0">
                <a:latin typeface="Arial" pitchFamily="34" charset="0"/>
                <a:cs typeface="Arial" pitchFamily="34" charset="0"/>
              </a:rPr>
              <a:t> of them that </a:t>
            </a:r>
            <a:r>
              <a:rPr lang="en-US" sz="2400" dirty="0" smtClean="0">
                <a:latin typeface="Arial" pitchFamily="34" charset="0"/>
                <a:cs typeface="Arial" pitchFamily="34" charset="0"/>
              </a:rPr>
              <a:t>slept. For </a:t>
            </a:r>
            <a:r>
              <a:rPr lang="en-US" sz="2400" dirty="0">
                <a:latin typeface="Arial" pitchFamily="34" charset="0"/>
                <a:cs typeface="Arial" pitchFamily="34" charset="0"/>
              </a:rPr>
              <a:t>since by man came death, by man came also the resurrection of the </a:t>
            </a:r>
            <a:r>
              <a:rPr lang="en-US" sz="2400" dirty="0" smtClean="0">
                <a:latin typeface="Arial" pitchFamily="34" charset="0"/>
                <a:cs typeface="Arial" pitchFamily="34" charset="0"/>
              </a:rPr>
              <a:t>dead. </a:t>
            </a:r>
            <a:r>
              <a:rPr lang="en-US" sz="2400" b="1" dirty="0" smtClean="0">
                <a:solidFill>
                  <a:schemeClr val="accent2"/>
                </a:solidFill>
                <a:latin typeface="Arial" pitchFamily="34" charset="0"/>
                <a:cs typeface="Arial" pitchFamily="34" charset="0"/>
              </a:rPr>
              <a:t>For </a:t>
            </a:r>
            <a:r>
              <a:rPr lang="en-US" sz="2400" b="1" dirty="0">
                <a:solidFill>
                  <a:schemeClr val="accent2"/>
                </a:solidFill>
                <a:latin typeface="Arial" pitchFamily="34" charset="0"/>
                <a:cs typeface="Arial" pitchFamily="34" charset="0"/>
              </a:rPr>
              <a:t>as in Adam all die, even so in Christ shall all be made </a:t>
            </a:r>
            <a:r>
              <a:rPr lang="en-US" sz="2400" b="1" dirty="0" smtClean="0">
                <a:solidFill>
                  <a:schemeClr val="accent2"/>
                </a:solidFill>
                <a:latin typeface="Arial" pitchFamily="34" charset="0"/>
                <a:cs typeface="Arial" pitchFamily="34" charset="0"/>
              </a:rPr>
              <a:t>alive</a:t>
            </a:r>
            <a:r>
              <a:rPr lang="en-US" sz="2400" b="1" dirty="0" smtClean="0">
                <a:latin typeface="Arial" pitchFamily="34" charset="0"/>
                <a:cs typeface="Arial" pitchFamily="34" charset="0"/>
              </a:rPr>
              <a:t>.</a:t>
            </a:r>
            <a:r>
              <a:rPr lang="en-US" sz="2400" dirty="0">
                <a:latin typeface="Arial" pitchFamily="34" charset="0"/>
                <a:cs typeface="Arial" pitchFamily="34" charset="0"/>
              </a:rPr>
              <a:t>	</a:t>
            </a:r>
            <a:r>
              <a:rPr lang="en-US" sz="2400" dirty="0" smtClean="0">
                <a:latin typeface="Arial" pitchFamily="34" charset="0"/>
                <a:cs typeface="Arial" pitchFamily="34" charset="0"/>
              </a:rPr>
              <a:t>		1 </a:t>
            </a:r>
            <a:r>
              <a:rPr lang="en-US" sz="2400" dirty="0">
                <a:latin typeface="Arial" pitchFamily="34" charset="0"/>
                <a:cs typeface="Arial" pitchFamily="34" charset="0"/>
              </a:rPr>
              <a:t>Corinthians </a:t>
            </a:r>
            <a:r>
              <a:rPr lang="en-US" sz="2400" dirty="0" smtClean="0">
                <a:latin typeface="Arial" pitchFamily="34" charset="0"/>
                <a:cs typeface="Arial" pitchFamily="34" charset="0"/>
              </a:rPr>
              <a:t>15:19-22</a:t>
            </a:r>
            <a:endParaRPr lang="en-US" sz="2400" dirty="0">
              <a:latin typeface="Arial" pitchFamily="34" charset="0"/>
              <a:cs typeface="Arial" pitchFamily="34" charset="0"/>
            </a:endParaRPr>
          </a:p>
        </p:txBody>
      </p:sp>
      <p:sp>
        <p:nvSpPr>
          <p:cNvPr id="7987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E834CD-E87C-4173-BBAB-A527747B8B8F}" type="slidenum">
              <a:rPr lang="en-US"/>
              <a:pPr/>
              <a:t>62</a:t>
            </a:fld>
            <a:endParaRPr lang="en-US"/>
          </a:p>
        </p:txBody>
      </p:sp>
      <p:pic>
        <p:nvPicPr>
          <p:cNvPr id="6146" name="Picture 2" descr="C:\Users\Robert\Dropbox\CHURCH\Go Ye and Teach\PICTURES\Danny Hahlbohm PowerPoint Slides\Complete set\pp 1\asked16x20.jpg"/>
          <p:cNvPicPr>
            <a:picLocks noChangeAspect="1" noChangeArrowheads="1"/>
          </p:cNvPicPr>
          <p:nvPr/>
        </p:nvPicPr>
        <p:blipFill>
          <a:blip r:embed="rId3" cstate="print"/>
          <a:srcRect/>
          <a:stretch>
            <a:fillRect/>
          </a:stretch>
        </p:blipFill>
        <p:spPr bwMode="auto">
          <a:xfrm>
            <a:off x="2514600" y="3048000"/>
            <a:ext cx="4114800" cy="308671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28600" y="533400"/>
            <a:ext cx="8686800" cy="4647426"/>
          </a:xfrm>
          <a:prstGeom prst="rect">
            <a:avLst/>
          </a:prstGeom>
          <a:noFill/>
          <a:ln w="9525">
            <a:noFill/>
            <a:miter lim="800000"/>
            <a:headEnd/>
            <a:tailEnd/>
          </a:ln>
        </p:spPr>
        <p:txBody>
          <a:bodyPr>
            <a:spAutoFit/>
          </a:bodyPr>
          <a:lstStyle/>
          <a:p>
            <a:endParaRPr lang="en-US" sz="2800" dirty="0" smtClean="0">
              <a:latin typeface="Arial" pitchFamily="34" charset="0"/>
              <a:cs typeface="Arial" pitchFamily="34" charset="0"/>
            </a:endParaRPr>
          </a:p>
          <a:p>
            <a:pPr algn="ctr"/>
            <a:r>
              <a:rPr lang="en-US" sz="2800" b="1" dirty="0" smtClean="0">
                <a:latin typeface="Arial" pitchFamily="34" charset="0"/>
                <a:cs typeface="Arial" pitchFamily="34" charset="0"/>
              </a:rPr>
              <a:t>The Doctrine of Christ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Therefore [not] </a:t>
            </a:r>
            <a:r>
              <a:rPr lang="en-US" sz="2400" dirty="0">
                <a:latin typeface="Arial" pitchFamily="34" charset="0"/>
                <a:cs typeface="Arial" pitchFamily="34" charset="0"/>
              </a:rPr>
              <a:t>leaving the principles of the </a:t>
            </a:r>
            <a:r>
              <a:rPr lang="en-US" sz="2400" b="1" dirty="0" smtClean="0">
                <a:solidFill>
                  <a:schemeClr val="accent2"/>
                </a:solidFill>
                <a:latin typeface="Arial" pitchFamily="34" charset="0"/>
                <a:cs typeface="Arial" pitchFamily="34" charset="0"/>
              </a:rPr>
              <a:t>doctrine </a:t>
            </a:r>
            <a:r>
              <a:rPr lang="en-US" sz="2400" b="1" dirty="0">
                <a:solidFill>
                  <a:schemeClr val="accent2"/>
                </a:solidFill>
                <a:latin typeface="Arial" pitchFamily="34" charset="0"/>
                <a:cs typeface="Arial" pitchFamily="34" charset="0"/>
              </a:rPr>
              <a:t>of Christ</a:t>
            </a:r>
            <a:r>
              <a:rPr lang="en-US" sz="2400" dirty="0">
                <a:latin typeface="Arial" pitchFamily="34" charset="0"/>
                <a:cs typeface="Arial" pitchFamily="34" charset="0"/>
              </a:rPr>
              <a:t>, let us go on unto </a:t>
            </a:r>
            <a:r>
              <a:rPr lang="en-US" sz="2400" dirty="0" smtClean="0">
                <a:latin typeface="Arial" pitchFamily="34" charset="0"/>
                <a:cs typeface="Arial" pitchFamily="34" charset="0"/>
              </a:rPr>
              <a:t>perfection; not </a:t>
            </a:r>
            <a:r>
              <a:rPr lang="en-US" sz="2400" dirty="0">
                <a:latin typeface="Arial" pitchFamily="34" charset="0"/>
                <a:cs typeface="Arial" pitchFamily="34" charset="0"/>
              </a:rPr>
              <a:t>laying again the foundation </a:t>
            </a:r>
            <a:r>
              <a:rPr lang="en-US" sz="2400" dirty="0" smtClean="0">
                <a:latin typeface="Arial" pitchFamily="34" charset="0"/>
                <a:cs typeface="Arial" pitchFamily="34" charset="0"/>
              </a:rPr>
              <a:t>of:</a:t>
            </a:r>
          </a:p>
          <a:p>
            <a:pPr marL="223838">
              <a:buFont typeface="Arial" pitchFamily="34" charset="0"/>
              <a:buChar cha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repentance</a:t>
            </a:r>
            <a:r>
              <a:rPr lang="en-US" sz="2400" dirty="0" smtClean="0">
                <a:latin typeface="Arial" pitchFamily="34" charset="0"/>
                <a:cs typeface="Arial" pitchFamily="34" charset="0"/>
              </a:rPr>
              <a:t> </a:t>
            </a:r>
            <a:r>
              <a:rPr lang="en-US" sz="2400" dirty="0">
                <a:latin typeface="Arial" pitchFamily="34" charset="0"/>
                <a:cs typeface="Arial" pitchFamily="34" charset="0"/>
              </a:rPr>
              <a:t>from dead works, </a:t>
            </a:r>
            <a:endParaRPr lang="en-US" sz="2400" dirty="0" smtClean="0">
              <a:latin typeface="Arial" pitchFamily="34" charset="0"/>
              <a:cs typeface="Arial" pitchFamily="34" charset="0"/>
            </a:endParaRPr>
          </a:p>
          <a:p>
            <a:pPr marL="223838">
              <a:buFont typeface="Arial" pitchFamily="34" charset="0"/>
              <a:buChar char="•"/>
            </a:pPr>
            <a:r>
              <a:rPr lang="en-US" sz="2400" dirty="0" smtClean="0">
                <a:latin typeface="Arial" pitchFamily="34" charset="0"/>
                <a:cs typeface="Arial" pitchFamily="34" charset="0"/>
              </a:rPr>
              <a:t> and of </a:t>
            </a:r>
            <a:r>
              <a:rPr lang="en-US" sz="2400" b="1" dirty="0" smtClean="0">
                <a:latin typeface="Arial" pitchFamily="34" charset="0"/>
                <a:cs typeface="Arial" pitchFamily="34" charset="0"/>
              </a:rPr>
              <a:t>faith</a:t>
            </a:r>
            <a:r>
              <a:rPr lang="en-US" sz="2400" dirty="0" smtClean="0">
                <a:latin typeface="Arial" pitchFamily="34" charset="0"/>
                <a:cs typeface="Arial" pitchFamily="34" charset="0"/>
              </a:rPr>
              <a:t> </a:t>
            </a:r>
            <a:r>
              <a:rPr lang="en-US" sz="2400" dirty="0">
                <a:latin typeface="Arial" pitchFamily="34" charset="0"/>
                <a:cs typeface="Arial" pitchFamily="34" charset="0"/>
              </a:rPr>
              <a:t>toward God.</a:t>
            </a:r>
          </a:p>
          <a:p>
            <a:pPr marL="223838">
              <a:buFont typeface="Arial" pitchFamily="34" charset="0"/>
              <a:buChar char="•"/>
            </a:pPr>
            <a:r>
              <a:rPr lang="en-US" sz="2400" dirty="0" smtClean="0">
                <a:latin typeface="Arial" pitchFamily="34" charset="0"/>
                <a:cs typeface="Arial" pitchFamily="34" charset="0"/>
              </a:rPr>
              <a:t> of </a:t>
            </a:r>
            <a:r>
              <a:rPr lang="en-US" sz="2400" dirty="0">
                <a:latin typeface="Arial" pitchFamily="34" charset="0"/>
                <a:cs typeface="Arial" pitchFamily="34" charset="0"/>
              </a:rPr>
              <a:t>the doctrine of </a:t>
            </a:r>
            <a:r>
              <a:rPr lang="en-US" sz="2400" b="1" dirty="0">
                <a:latin typeface="Arial" pitchFamily="34" charset="0"/>
                <a:cs typeface="Arial" pitchFamily="34" charset="0"/>
              </a:rPr>
              <a:t>baptisms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223838">
              <a:buFont typeface="Arial" pitchFamily="34" charset="0"/>
              <a:buChar char="•"/>
            </a:pPr>
            <a:r>
              <a:rPr lang="en-US" sz="2400" dirty="0" smtClean="0">
                <a:latin typeface="Arial" pitchFamily="34" charset="0"/>
                <a:cs typeface="Arial" pitchFamily="34" charset="0"/>
              </a:rPr>
              <a:t> and of </a:t>
            </a:r>
            <a:r>
              <a:rPr lang="en-US" sz="2400" b="1" dirty="0">
                <a:latin typeface="Arial" pitchFamily="34" charset="0"/>
                <a:cs typeface="Arial" pitchFamily="34" charset="0"/>
              </a:rPr>
              <a:t>laying on of </a:t>
            </a:r>
            <a:r>
              <a:rPr lang="en-US" sz="2400" b="1" dirty="0" smtClean="0">
                <a:latin typeface="Arial" pitchFamily="34" charset="0"/>
                <a:cs typeface="Arial" pitchFamily="34" charset="0"/>
              </a:rPr>
              <a:t>hands</a:t>
            </a:r>
            <a:r>
              <a:rPr lang="en-US" sz="2400" dirty="0" smtClean="0">
                <a:latin typeface="Arial" pitchFamily="34" charset="0"/>
                <a:cs typeface="Arial" pitchFamily="34" charset="0"/>
              </a:rPr>
              <a:t>, </a:t>
            </a:r>
          </a:p>
          <a:p>
            <a:pPr marL="223838">
              <a:buFont typeface="Arial" pitchFamily="34" charset="0"/>
              <a:buChar char="•"/>
            </a:pPr>
            <a:r>
              <a:rPr lang="en-US" sz="2400" dirty="0" smtClean="0">
                <a:latin typeface="Arial" pitchFamily="34" charset="0"/>
                <a:cs typeface="Arial" pitchFamily="34" charset="0"/>
              </a:rPr>
              <a:t> and of </a:t>
            </a:r>
            <a:r>
              <a:rPr lang="en-US" sz="2400" dirty="0">
                <a:latin typeface="Arial" pitchFamily="34" charset="0"/>
                <a:cs typeface="Arial" pitchFamily="34" charset="0"/>
              </a:rPr>
              <a:t>the </a:t>
            </a:r>
            <a:r>
              <a:rPr lang="en-US" sz="2400" b="1" dirty="0">
                <a:latin typeface="Arial" pitchFamily="34" charset="0"/>
                <a:cs typeface="Arial" pitchFamily="34" charset="0"/>
              </a:rPr>
              <a:t>resurrection of the dead</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marL="223838">
              <a:buFont typeface="Arial" pitchFamily="34" charset="0"/>
              <a:buChar char="•"/>
            </a:pPr>
            <a:r>
              <a:rPr lang="en-US" sz="2400" dirty="0" smtClean="0">
                <a:latin typeface="Arial" pitchFamily="34" charset="0"/>
                <a:cs typeface="Arial" pitchFamily="34" charset="0"/>
              </a:rPr>
              <a:t> and of </a:t>
            </a:r>
            <a:r>
              <a:rPr lang="en-US" sz="2400" b="1" dirty="0">
                <a:solidFill>
                  <a:srgbClr val="FF0000"/>
                </a:solidFill>
                <a:latin typeface="Arial" pitchFamily="34" charset="0"/>
                <a:cs typeface="Arial" pitchFamily="34" charset="0"/>
              </a:rPr>
              <a:t>eternal judgment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Hebrews 6:1-2 (IV)</a:t>
            </a:r>
            <a:endParaRPr lang="en-US" sz="2400" dirty="0">
              <a:latin typeface="Arial" pitchFamily="34" charset="0"/>
              <a:cs typeface="Arial" pitchFamily="34" charset="0"/>
            </a:endParaRPr>
          </a:p>
        </p:txBody>
      </p:sp>
      <p:sp>
        <p:nvSpPr>
          <p:cNvPr id="614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16AD1-A7E3-452E-8BD8-A3332F67B374}" type="slidenum">
              <a:rPr lang="en-US"/>
              <a:pPr/>
              <a:t>63</a:t>
            </a:fld>
            <a:endParaRPr lang="en-US" dirty="0"/>
          </a:p>
        </p:txBody>
      </p:sp>
      <p:pic>
        <p:nvPicPr>
          <p:cNvPr id="4"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6096000" y="2819400"/>
            <a:ext cx="2337131" cy="17526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64</a:t>
            </a:fld>
            <a:endParaRPr lang="en-US"/>
          </a:p>
        </p:txBody>
      </p:sp>
      <p:pic>
        <p:nvPicPr>
          <p:cNvPr id="6146"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0" y="0"/>
            <a:ext cx="9144000" cy="6857029"/>
          </a:xfrm>
          <a:prstGeom prst="rect">
            <a:avLst/>
          </a:prstGeom>
          <a:noFill/>
        </p:spPr>
      </p:pic>
      <p:sp>
        <p:nvSpPr>
          <p:cNvPr id="4" name="TextBox 3"/>
          <p:cNvSpPr txBox="1"/>
          <p:nvPr/>
        </p:nvSpPr>
        <p:spPr>
          <a:xfrm>
            <a:off x="228600" y="5257800"/>
            <a:ext cx="8915401" cy="1569660"/>
          </a:xfrm>
          <a:prstGeom prst="rect">
            <a:avLst/>
          </a:prstGeom>
          <a:noFill/>
        </p:spPr>
        <p:txBody>
          <a:bodyPr wrap="square" rtlCol="0">
            <a:spAutoFit/>
          </a:bodyPr>
          <a:lstStyle/>
          <a:p>
            <a:r>
              <a:rPr lang="en-US" sz="2400" b="1" dirty="0" smtClean="0">
                <a:latin typeface="Arial" pitchFamily="34" charset="0"/>
                <a:cs typeface="Arial" pitchFamily="34" charset="0"/>
              </a:rPr>
              <a:t>For </a:t>
            </a:r>
            <a:r>
              <a:rPr lang="en-US" sz="2400" b="1" dirty="0" smtClean="0">
                <a:solidFill>
                  <a:schemeClr val="bg1"/>
                </a:solidFill>
                <a:latin typeface="Arial" pitchFamily="34" charset="0"/>
                <a:cs typeface="Arial" pitchFamily="34" charset="0"/>
              </a:rPr>
              <a:t>we must all appear before the judgment seat of Christ</a:t>
            </a:r>
            <a:r>
              <a:rPr lang="en-US" sz="2400" b="1" dirty="0" smtClean="0">
                <a:latin typeface="Arial" pitchFamily="34" charset="0"/>
                <a:cs typeface="Arial" pitchFamily="34" charset="0"/>
              </a:rPr>
              <a:t>; that everyone may receive the things done in his body, according to that he hath done, whether it be good or bad. </a:t>
            </a:r>
          </a:p>
          <a:p>
            <a:r>
              <a:rPr lang="en-US" sz="2400" b="1" dirty="0" smtClean="0">
                <a:latin typeface="Arial" pitchFamily="34" charset="0"/>
                <a:cs typeface="Arial" pitchFamily="34" charset="0"/>
              </a:rPr>
              <a:t>				 	2 Corinthians 5:10</a:t>
            </a:r>
            <a:endParaRPr lang="en-US" sz="2400" b="1" dirty="0">
              <a:latin typeface="Arial" pitchFamily="34" charset="0"/>
              <a:cs typeface="Arial" pitchFamily="34" charset="0"/>
            </a:endParaRPr>
          </a:p>
        </p:txBody>
      </p:sp>
      <p:sp>
        <p:nvSpPr>
          <p:cNvPr id="5" name="TextBox 4"/>
          <p:cNvSpPr txBox="1"/>
          <p:nvPr/>
        </p:nvSpPr>
        <p:spPr>
          <a:xfrm>
            <a:off x="0" y="0"/>
            <a:ext cx="9144000" cy="800219"/>
          </a:xfrm>
          <a:prstGeom prst="rect">
            <a:avLst/>
          </a:prstGeom>
          <a:noFill/>
        </p:spPr>
        <p:txBody>
          <a:bodyPr wrap="square" rtlCol="0">
            <a:spAutoFit/>
          </a:bodyPr>
          <a:lstStyle/>
          <a:p>
            <a:pPr algn="ctr"/>
            <a:endParaRPr lang="en-US" dirty="0" smtClean="0"/>
          </a:p>
          <a:p>
            <a:pPr algn="ctr"/>
            <a:r>
              <a:rPr lang="en-US" sz="2800" b="1" dirty="0" smtClean="0">
                <a:latin typeface="Arial" pitchFamily="34" charset="0"/>
                <a:cs typeface="Arial" pitchFamily="34" charset="0"/>
              </a:rPr>
              <a:t>Eternal Judgment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65</a:t>
            </a:fld>
            <a:endParaRPr lang="en-US"/>
          </a:p>
        </p:txBody>
      </p:sp>
      <p:pic>
        <p:nvPicPr>
          <p:cNvPr id="6146"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0" y="0"/>
            <a:ext cx="9144000" cy="6857029"/>
          </a:xfrm>
          <a:prstGeom prst="rect">
            <a:avLst/>
          </a:prstGeom>
          <a:noFill/>
        </p:spPr>
      </p:pic>
      <p:sp>
        <p:nvSpPr>
          <p:cNvPr id="4" name="TextBox 3"/>
          <p:cNvSpPr txBox="1"/>
          <p:nvPr/>
        </p:nvSpPr>
        <p:spPr>
          <a:xfrm>
            <a:off x="228600" y="4876800"/>
            <a:ext cx="8915401" cy="1938992"/>
          </a:xfrm>
          <a:prstGeom prst="rect">
            <a:avLst/>
          </a:prstGeom>
          <a:noFill/>
        </p:spPr>
        <p:txBody>
          <a:bodyPr wrap="square" rtlCol="0">
            <a:spAutoFit/>
          </a:bodyPr>
          <a:lstStyle/>
          <a:p>
            <a:r>
              <a:rPr lang="en-US" sz="2400" b="1" dirty="0" smtClean="0">
                <a:latin typeface="Arial" pitchFamily="34" charset="0"/>
                <a:cs typeface="Arial" pitchFamily="34" charset="0"/>
              </a:rPr>
              <a:t>And I saw the dead, small and great, stand before God; and the books were opened: and another book was opened, which is the book of life: and </a:t>
            </a:r>
            <a:r>
              <a:rPr lang="en-US" sz="2400" b="1" dirty="0" smtClean="0">
                <a:solidFill>
                  <a:schemeClr val="bg1"/>
                </a:solidFill>
                <a:latin typeface="Arial" pitchFamily="34" charset="0"/>
                <a:cs typeface="Arial" pitchFamily="34" charset="0"/>
              </a:rPr>
              <a:t>the dead were judged out of those things which were written in the books</a:t>
            </a:r>
            <a:r>
              <a:rPr lang="en-US" sz="2400" b="1" dirty="0" smtClean="0">
                <a:latin typeface="Arial" pitchFamily="34" charset="0"/>
                <a:cs typeface="Arial" pitchFamily="34" charset="0"/>
              </a:rPr>
              <a:t>, according to their works. 				Revelation 20:12</a:t>
            </a:r>
            <a:endParaRPr lang="en-US" sz="2400" b="1" dirty="0">
              <a:latin typeface="Arial" pitchFamily="34" charset="0"/>
              <a:cs typeface="Arial" pitchFamily="34" charset="0"/>
            </a:endParaRPr>
          </a:p>
        </p:txBody>
      </p:sp>
      <p:sp>
        <p:nvSpPr>
          <p:cNvPr id="5" name="Rectangle 4"/>
          <p:cNvSpPr/>
          <p:nvPr/>
        </p:nvSpPr>
        <p:spPr>
          <a:xfrm>
            <a:off x="0" y="0"/>
            <a:ext cx="9144000" cy="954107"/>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Eternal Judgment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66</a:t>
            </a:fld>
            <a:endParaRPr lang="en-US"/>
          </a:p>
        </p:txBody>
      </p:sp>
      <p:pic>
        <p:nvPicPr>
          <p:cNvPr id="6146"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0" y="0"/>
            <a:ext cx="9144000" cy="6857029"/>
          </a:xfrm>
          <a:prstGeom prst="rect">
            <a:avLst/>
          </a:prstGeom>
          <a:noFill/>
        </p:spPr>
      </p:pic>
      <p:sp>
        <p:nvSpPr>
          <p:cNvPr id="4" name="TextBox 3"/>
          <p:cNvSpPr txBox="1"/>
          <p:nvPr/>
        </p:nvSpPr>
        <p:spPr>
          <a:xfrm>
            <a:off x="228600" y="5257800"/>
            <a:ext cx="8915401" cy="1569660"/>
          </a:xfrm>
          <a:prstGeom prst="rect">
            <a:avLst/>
          </a:prstGeom>
          <a:noFill/>
        </p:spPr>
        <p:txBody>
          <a:bodyPr wrap="square" rtlCol="0">
            <a:spAutoFit/>
          </a:bodyPr>
          <a:lstStyle/>
          <a:p>
            <a:r>
              <a:rPr lang="en-US" sz="2400" b="1" dirty="0" smtClean="0">
                <a:latin typeface="Arial" pitchFamily="34" charset="0"/>
                <a:cs typeface="Arial" pitchFamily="34" charset="0"/>
              </a:rPr>
              <a:t>When the Son of man shall come in his glory, and all the holy angels with him, then shall </a:t>
            </a:r>
            <a:r>
              <a:rPr lang="en-US" sz="2400" b="1" dirty="0" smtClean="0">
                <a:solidFill>
                  <a:schemeClr val="bg1"/>
                </a:solidFill>
                <a:latin typeface="Arial" pitchFamily="34" charset="0"/>
                <a:cs typeface="Arial" pitchFamily="34" charset="0"/>
              </a:rPr>
              <a:t>he sit upon the throne </a:t>
            </a:r>
            <a:r>
              <a:rPr lang="en-US" sz="2400" b="1" dirty="0" smtClean="0">
                <a:latin typeface="Arial" pitchFamily="34" charset="0"/>
                <a:cs typeface="Arial" pitchFamily="34" charset="0"/>
              </a:rPr>
              <a:t>of his glory. And before him shall be gathered all nations . . . </a:t>
            </a:r>
          </a:p>
          <a:p>
            <a:r>
              <a:rPr lang="en-US" sz="2400" b="1" dirty="0" smtClean="0">
                <a:latin typeface="Arial" pitchFamily="34" charset="0"/>
                <a:cs typeface="Arial" pitchFamily="34" charset="0"/>
              </a:rPr>
              <a:t>					Matthew 25:31-32</a:t>
            </a:r>
            <a:endParaRPr lang="en-US" sz="2400" b="1" dirty="0">
              <a:latin typeface="Arial" pitchFamily="34" charset="0"/>
              <a:cs typeface="Arial" pitchFamily="34" charset="0"/>
            </a:endParaRPr>
          </a:p>
        </p:txBody>
      </p:sp>
      <p:sp>
        <p:nvSpPr>
          <p:cNvPr id="5" name="Rectangle 4"/>
          <p:cNvSpPr/>
          <p:nvPr/>
        </p:nvSpPr>
        <p:spPr>
          <a:xfrm>
            <a:off x="0" y="0"/>
            <a:ext cx="9144000" cy="954107"/>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Eternal Judgment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67</a:t>
            </a:fld>
            <a:endParaRPr lang="en-US"/>
          </a:p>
        </p:txBody>
      </p:sp>
      <p:pic>
        <p:nvPicPr>
          <p:cNvPr id="6146"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0" y="0"/>
            <a:ext cx="9144000" cy="6857029"/>
          </a:xfrm>
          <a:prstGeom prst="rect">
            <a:avLst/>
          </a:prstGeom>
          <a:noFill/>
        </p:spPr>
      </p:pic>
      <p:sp>
        <p:nvSpPr>
          <p:cNvPr id="4" name="TextBox 3"/>
          <p:cNvSpPr txBox="1"/>
          <p:nvPr/>
        </p:nvSpPr>
        <p:spPr>
          <a:xfrm>
            <a:off x="228600" y="4572000"/>
            <a:ext cx="8915401" cy="2308324"/>
          </a:xfrm>
          <a:prstGeom prst="rect">
            <a:avLst/>
          </a:prstGeom>
          <a:noFill/>
        </p:spPr>
        <p:txBody>
          <a:bodyPr wrap="square" rtlCol="0">
            <a:spAutoFit/>
          </a:bodyPr>
          <a:lstStyle/>
          <a:p>
            <a:r>
              <a:rPr lang="en-US" sz="2400" b="1" dirty="0" smtClean="0">
                <a:latin typeface="Arial" pitchFamily="34" charset="0"/>
                <a:cs typeface="Arial" pitchFamily="34" charset="0"/>
              </a:rPr>
              <a:t>. . . </a:t>
            </a:r>
            <a:r>
              <a:rPr lang="en-US" sz="2400" b="1" dirty="0" smtClean="0">
                <a:solidFill>
                  <a:schemeClr val="bg1"/>
                </a:solidFill>
                <a:latin typeface="Arial" pitchFamily="34" charset="0"/>
                <a:cs typeface="Arial" pitchFamily="34" charset="0"/>
              </a:rPr>
              <a:t>and he shall separate them one from another</a:t>
            </a:r>
            <a:r>
              <a:rPr lang="en-US" sz="2400" b="1" dirty="0" smtClean="0">
                <a:latin typeface="Arial" pitchFamily="34" charset="0"/>
                <a:cs typeface="Arial" pitchFamily="34" charset="0"/>
              </a:rPr>
              <a:t>, as a shepherd </a:t>
            </a:r>
            <a:r>
              <a:rPr lang="en-US" sz="2400" b="1" dirty="0" err="1" smtClean="0">
                <a:latin typeface="Arial" pitchFamily="34" charset="0"/>
                <a:cs typeface="Arial" pitchFamily="34" charset="0"/>
              </a:rPr>
              <a:t>divideth</a:t>
            </a:r>
            <a:r>
              <a:rPr lang="en-US" sz="2400" b="1" dirty="0" smtClean="0">
                <a:latin typeface="Arial" pitchFamily="34" charset="0"/>
                <a:cs typeface="Arial" pitchFamily="34" charset="0"/>
              </a:rPr>
              <a:t> his sheep from the goats. And he shall set the </a:t>
            </a:r>
            <a:r>
              <a:rPr lang="en-US" sz="2400" b="1" dirty="0" smtClean="0">
                <a:solidFill>
                  <a:schemeClr val="bg1"/>
                </a:solidFill>
                <a:latin typeface="Arial" pitchFamily="34" charset="0"/>
                <a:cs typeface="Arial" pitchFamily="34" charset="0"/>
              </a:rPr>
              <a:t>sheep</a:t>
            </a:r>
            <a:r>
              <a:rPr lang="en-US" sz="2400" b="1" dirty="0" smtClean="0">
                <a:latin typeface="Arial" pitchFamily="34" charset="0"/>
                <a:cs typeface="Arial" pitchFamily="34" charset="0"/>
              </a:rPr>
              <a:t> on his right hand, but the </a:t>
            </a:r>
            <a:r>
              <a:rPr lang="en-US" sz="2400" b="1" dirty="0" smtClean="0">
                <a:solidFill>
                  <a:schemeClr val="bg1"/>
                </a:solidFill>
                <a:latin typeface="Arial" pitchFamily="34" charset="0"/>
                <a:cs typeface="Arial" pitchFamily="34" charset="0"/>
              </a:rPr>
              <a:t>goats</a:t>
            </a:r>
            <a:r>
              <a:rPr lang="en-US" sz="2400" b="1" dirty="0" smtClean="0">
                <a:latin typeface="Arial" pitchFamily="34" charset="0"/>
                <a:cs typeface="Arial" pitchFamily="34" charset="0"/>
              </a:rPr>
              <a:t> on the left. Then shall the King say unto them on his right hand, Come, ye blessed of my Father, inherit the kingdom prepared for you from the foundation of the world.	    Matthew 25:32-34</a:t>
            </a:r>
            <a:endParaRPr lang="en-US" sz="2400" b="1" dirty="0">
              <a:latin typeface="Arial" pitchFamily="34" charset="0"/>
              <a:cs typeface="Arial" pitchFamily="34" charset="0"/>
            </a:endParaRPr>
          </a:p>
        </p:txBody>
      </p:sp>
      <p:sp>
        <p:nvSpPr>
          <p:cNvPr id="5" name="Rectangle 4"/>
          <p:cNvSpPr/>
          <p:nvPr/>
        </p:nvSpPr>
        <p:spPr>
          <a:xfrm>
            <a:off x="0" y="0"/>
            <a:ext cx="9144000" cy="954107"/>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Eternal Judgment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68</a:t>
            </a:fld>
            <a:endParaRPr lang="en-US"/>
          </a:p>
        </p:txBody>
      </p:sp>
      <p:pic>
        <p:nvPicPr>
          <p:cNvPr id="6146" name="Picture 2" descr="C:\Users\Robert\Dropbox\CHURCH\Go Ye and Teach\PICTURES\Danny Hahlbohm PowerPoint Slides\Complete set\pp 4\king.jpg"/>
          <p:cNvPicPr>
            <a:picLocks noChangeAspect="1" noChangeArrowheads="1"/>
          </p:cNvPicPr>
          <p:nvPr/>
        </p:nvPicPr>
        <p:blipFill>
          <a:blip r:embed="rId3" cstate="print"/>
          <a:srcRect/>
          <a:stretch>
            <a:fillRect/>
          </a:stretch>
        </p:blipFill>
        <p:spPr bwMode="auto">
          <a:xfrm>
            <a:off x="0" y="0"/>
            <a:ext cx="9144000" cy="6857029"/>
          </a:xfrm>
          <a:prstGeom prst="rect">
            <a:avLst/>
          </a:prstGeom>
          <a:noFill/>
        </p:spPr>
      </p:pic>
      <p:sp>
        <p:nvSpPr>
          <p:cNvPr id="4" name="TextBox 3"/>
          <p:cNvSpPr txBox="1"/>
          <p:nvPr/>
        </p:nvSpPr>
        <p:spPr>
          <a:xfrm>
            <a:off x="228600" y="3810000"/>
            <a:ext cx="8915401" cy="3046988"/>
          </a:xfrm>
          <a:prstGeom prst="rect">
            <a:avLst/>
          </a:prstGeom>
          <a:noFill/>
        </p:spPr>
        <p:txBody>
          <a:bodyPr wrap="square" rtlCol="0">
            <a:spAutoFit/>
          </a:bodyPr>
          <a:lstStyle/>
          <a:p>
            <a:r>
              <a:rPr lang="en-US" sz="2400" b="1" dirty="0" smtClean="0">
                <a:latin typeface="Arial" pitchFamily="34" charset="0"/>
                <a:cs typeface="Arial" pitchFamily="34" charset="0"/>
              </a:rPr>
              <a:t>. . . Then shall he say also unto them on the left hand, </a:t>
            </a:r>
            <a:r>
              <a:rPr lang="en-US" sz="2400" b="1" dirty="0" smtClean="0">
                <a:solidFill>
                  <a:schemeClr val="bg1"/>
                </a:solidFill>
                <a:latin typeface="Arial" pitchFamily="34" charset="0"/>
                <a:cs typeface="Arial" pitchFamily="34" charset="0"/>
              </a:rPr>
              <a:t>Depart from me, ye cursed, into everlasting fire</a:t>
            </a:r>
            <a:r>
              <a:rPr lang="en-US" sz="2400" b="1" dirty="0" smtClean="0">
                <a:latin typeface="Arial" pitchFamily="34" charset="0"/>
                <a:cs typeface="Arial" pitchFamily="34" charset="0"/>
              </a:rPr>
              <a:t>, prepared for the devil and his angels: for I was an hungered, and ye gave me no meat; I was thirsty, ye gave me no drink. I was a stranger, and ye took me not in: naked, and ye clothed me not: sick, and in prison, and ye visited me not . . .  And these shall go away into </a:t>
            </a:r>
            <a:r>
              <a:rPr lang="en-US" sz="2400" b="1" dirty="0" smtClean="0">
                <a:solidFill>
                  <a:schemeClr val="bg1"/>
                </a:solidFill>
                <a:latin typeface="Arial" pitchFamily="34" charset="0"/>
                <a:cs typeface="Arial" pitchFamily="34" charset="0"/>
              </a:rPr>
              <a:t>everlasting punishment</a:t>
            </a:r>
            <a:r>
              <a:rPr lang="en-US" sz="2400" b="1" dirty="0" smtClean="0">
                <a:latin typeface="Arial" pitchFamily="34" charset="0"/>
                <a:cs typeface="Arial" pitchFamily="34" charset="0"/>
              </a:rPr>
              <a:t>: but the righteous into </a:t>
            </a:r>
            <a:r>
              <a:rPr lang="en-US" sz="2400" b="1" dirty="0" smtClean="0">
                <a:solidFill>
                  <a:schemeClr val="bg1"/>
                </a:solidFill>
                <a:latin typeface="Arial" pitchFamily="34" charset="0"/>
                <a:cs typeface="Arial" pitchFamily="34" charset="0"/>
              </a:rPr>
              <a:t>life eternal</a:t>
            </a:r>
            <a:r>
              <a:rPr lang="en-US" sz="2400" b="1" dirty="0" smtClean="0">
                <a:latin typeface="Arial" pitchFamily="34" charset="0"/>
                <a:cs typeface="Arial" pitchFamily="34" charset="0"/>
              </a:rPr>
              <a:t>.         Matthew 25:41-43 &amp; 46</a:t>
            </a:r>
            <a:endParaRPr lang="en-US" sz="2400" b="1" dirty="0">
              <a:latin typeface="Arial" pitchFamily="34" charset="0"/>
              <a:cs typeface="Arial" pitchFamily="34" charset="0"/>
            </a:endParaRPr>
          </a:p>
        </p:txBody>
      </p:sp>
      <p:sp>
        <p:nvSpPr>
          <p:cNvPr id="5" name="Rectangle 4"/>
          <p:cNvSpPr/>
          <p:nvPr/>
        </p:nvSpPr>
        <p:spPr>
          <a:xfrm>
            <a:off x="0" y="0"/>
            <a:ext cx="9143999" cy="954107"/>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Eternal Judgment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65 Resurrection &amp; eternal judgment"/>
          <p:cNvPicPr>
            <a:picLocks noChangeAspect="1" noChangeArrowheads="1"/>
          </p:cNvPicPr>
          <p:nvPr/>
        </p:nvPicPr>
        <p:blipFill>
          <a:blip r:embed="rId3" cstate="print"/>
          <a:srcRect/>
          <a:stretch>
            <a:fillRect/>
          </a:stretch>
        </p:blipFill>
        <p:spPr bwMode="auto">
          <a:xfrm>
            <a:off x="-381000" y="0"/>
            <a:ext cx="10721741" cy="6858000"/>
          </a:xfrm>
          <a:prstGeom prst="rect">
            <a:avLst/>
          </a:prstGeom>
          <a:noFill/>
          <a:ln w="9525">
            <a:noFill/>
            <a:miter lim="800000"/>
            <a:headEnd/>
            <a:tailEnd/>
          </a:ln>
        </p:spPr>
      </p:pic>
      <p:sp>
        <p:nvSpPr>
          <p:cNvPr id="8397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8C43B32-CF0D-4C00-8F43-31959F9A153D}" type="slidenum">
              <a:rPr lang="en-US"/>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5746253" cy="6857999"/>
          </a:xfrm>
          <a:prstGeom prst="rect">
            <a:avLst/>
          </a:prstGeom>
          <a:noFill/>
          <a:ln w="9525">
            <a:noFill/>
            <a:miter lim="800000"/>
            <a:headEnd/>
            <a:tailEnd/>
          </a:ln>
          <a:effectLst/>
        </p:spPr>
      </p:pic>
      <p:sp>
        <p:nvSpPr>
          <p:cNvPr id="3" name="TextBox 2"/>
          <p:cNvSpPr txBox="1"/>
          <p:nvPr/>
        </p:nvSpPr>
        <p:spPr>
          <a:xfrm>
            <a:off x="5943600" y="0"/>
            <a:ext cx="3200399" cy="6555641"/>
          </a:xfrm>
          <a:prstGeom prst="rect">
            <a:avLst/>
          </a:prstGeom>
          <a:noFill/>
        </p:spPr>
        <p:txBody>
          <a:bodyPr wrap="square" rtlCol="0">
            <a:spAutoFit/>
          </a:bodyPr>
          <a:lstStyle/>
          <a:p>
            <a:endParaRPr lang="en-US" sz="2400" dirty="0" smtClean="0">
              <a:latin typeface="Arial" pitchFamily="34" charset="0"/>
              <a:cs typeface="Arial" pitchFamily="34" charset="0"/>
            </a:endParaRPr>
          </a:p>
          <a:p>
            <a:pPr algn="ctr"/>
            <a:r>
              <a:rPr lang="en-US" sz="2800" b="1" dirty="0" smtClean="0">
                <a:latin typeface="Arial" pitchFamily="34" charset="0"/>
                <a:cs typeface="Arial" pitchFamily="34" charset="0"/>
              </a:rPr>
              <a:t>Revelation Given to John at Patmos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 John, who also am your brother, and companion in tribulation, and in the kingdom and patience of Jesus Christ, was in the isle that is called Patmos, for the word of God, and for the testimony of Jesus Christ.   	Revelation 1:9</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92940C3-4993-4EE3-B5C7-FE4DE6A32C34}"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4800" y="1828800"/>
            <a:ext cx="8382000" cy="2369880"/>
          </a:xfrm>
          <a:prstGeom prst="rect">
            <a:avLst/>
          </a:prstGeom>
          <a:noFill/>
          <a:ln w="9525">
            <a:noFill/>
            <a:miter lim="800000"/>
            <a:headEnd/>
            <a:tailEnd/>
          </a:ln>
        </p:spPr>
        <p:txBody>
          <a:bodyPr wrap="square">
            <a:spAutoFit/>
          </a:bodyPr>
          <a:lstStyle/>
          <a:p>
            <a:pPr algn="ctr"/>
            <a:endParaRPr lang="en-US" sz="2400" b="1" dirty="0" smtClean="0">
              <a:latin typeface="Arial" pitchFamily="34" charset="0"/>
              <a:cs typeface="Arial" pitchFamily="34" charset="0"/>
            </a:endParaRPr>
          </a:p>
          <a:p>
            <a:pPr algn="ctr"/>
            <a:r>
              <a:rPr lang="en-US" sz="2800" b="1" dirty="0" smtClean="0">
                <a:latin typeface="Arial" pitchFamily="34" charset="0"/>
                <a:cs typeface="Arial" pitchFamily="34" charset="0"/>
              </a:rPr>
              <a:t>Gifts of the Spirit</a:t>
            </a:r>
          </a:p>
          <a:p>
            <a:pPr algn="ct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For </a:t>
            </a:r>
            <a:r>
              <a:rPr lang="en-US" sz="2400" dirty="0">
                <a:latin typeface="Arial" pitchFamily="34" charset="0"/>
                <a:cs typeface="Arial" pitchFamily="34" charset="0"/>
              </a:rPr>
              <a:t>our gospel came not unto you in word </a:t>
            </a:r>
            <a:r>
              <a:rPr lang="en-US" sz="2400" dirty="0" smtClean="0">
                <a:latin typeface="Arial" pitchFamily="34" charset="0"/>
                <a:cs typeface="Arial" pitchFamily="34" charset="0"/>
              </a:rPr>
              <a:t>only, but </a:t>
            </a:r>
            <a:r>
              <a:rPr lang="en-US" sz="2400" dirty="0">
                <a:latin typeface="Arial" pitchFamily="34" charset="0"/>
                <a:cs typeface="Arial" pitchFamily="34" charset="0"/>
              </a:rPr>
              <a:t>also in </a:t>
            </a:r>
            <a:r>
              <a:rPr lang="en-US" sz="2400" b="1" dirty="0">
                <a:solidFill>
                  <a:schemeClr val="accent2"/>
                </a:solidFill>
                <a:latin typeface="Arial" pitchFamily="34" charset="0"/>
                <a:cs typeface="Arial" pitchFamily="34" charset="0"/>
              </a:rPr>
              <a:t>power</a:t>
            </a:r>
            <a:r>
              <a:rPr lang="en-US" sz="2400" dirty="0">
                <a:latin typeface="Arial" pitchFamily="34" charset="0"/>
                <a:cs typeface="Arial" pitchFamily="34" charset="0"/>
              </a:rPr>
              <a:t>, and in the Holy Ghost</a:t>
            </a:r>
            <a:r>
              <a:rPr lang="en-US" sz="2400" dirty="0" smtClean="0">
                <a:latin typeface="Arial" pitchFamily="34" charset="0"/>
                <a:cs typeface="Arial" pitchFamily="34" charset="0"/>
              </a:rPr>
              <a:t>, and </a:t>
            </a:r>
            <a:r>
              <a:rPr lang="en-US" sz="2400" dirty="0">
                <a:latin typeface="Arial" pitchFamily="34" charset="0"/>
                <a:cs typeface="Arial" pitchFamily="34" charset="0"/>
              </a:rPr>
              <a:t>in much </a:t>
            </a:r>
            <a:r>
              <a:rPr lang="en-US" sz="2400" dirty="0" smtClean="0">
                <a:latin typeface="Arial" pitchFamily="34" charset="0"/>
                <a:cs typeface="Arial" pitchFamily="34" charset="0"/>
              </a:rPr>
              <a:t>assurance.</a:t>
            </a:r>
            <a:endParaRPr lang="en-US" sz="2400" dirty="0">
              <a:latin typeface="Arial" pitchFamily="34" charset="0"/>
              <a:cs typeface="Arial" pitchFamily="34" charset="0"/>
            </a:endParaRPr>
          </a:p>
          <a:p>
            <a:r>
              <a:rPr lang="en-US" sz="2400" dirty="0">
                <a:latin typeface="Arial" pitchFamily="34" charset="0"/>
                <a:cs typeface="Arial" pitchFamily="34" charset="0"/>
              </a:rPr>
              <a:t>	</a:t>
            </a:r>
            <a:r>
              <a:rPr lang="en-US" sz="2400" dirty="0" smtClean="0">
                <a:latin typeface="Arial" pitchFamily="34" charset="0"/>
                <a:cs typeface="Arial" pitchFamily="34" charset="0"/>
              </a:rPr>
              <a:t>				1 </a:t>
            </a:r>
            <a:r>
              <a:rPr lang="en-US" sz="2400" dirty="0">
                <a:latin typeface="Arial" pitchFamily="34" charset="0"/>
                <a:cs typeface="Arial" pitchFamily="34" charset="0"/>
              </a:rPr>
              <a:t>Thessalonians 1:5 </a:t>
            </a:r>
          </a:p>
        </p:txBody>
      </p:sp>
      <p:sp>
        <p:nvSpPr>
          <p:cNvPr id="8499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1B3B93-3790-4776-9EB2-17C71A50FA76}" type="slidenum">
              <a:rPr lang="en-US"/>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71</a:t>
            </a:fld>
            <a:endParaRPr lang="en-US"/>
          </a:p>
        </p:txBody>
      </p:sp>
      <p:sp>
        <p:nvSpPr>
          <p:cNvPr id="4" name="TextBox 3"/>
          <p:cNvSpPr txBox="1"/>
          <p:nvPr/>
        </p:nvSpPr>
        <p:spPr>
          <a:xfrm>
            <a:off x="1" y="6858000"/>
            <a:ext cx="9144000" cy="461665"/>
          </a:xfrm>
          <a:prstGeom prst="rect">
            <a:avLst/>
          </a:prstGeom>
          <a:noFill/>
        </p:spPr>
        <p:txBody>
          <a:bodyPr wrap="square" rtlCol="0">
            <a:spAutoFit/>
          </a:bodyPr>
          <a:lstStyle/>
          <a:p>
            <a:endParaRPr lang="en-US" sz="2400" dirty="0">
              <a:solidFill>
                <a:schemeClr val="bg1"/>
              </a:solidFill>
              <a:latin typeface="Arial" pitchFamily="34" charset="0"/>
              <a:cs typeface="Arial" pitchFamily="34" charset="0"/>
            </a:endParaRPr>
          </a:p>
        </p:txBody>
      </p:sp>
      <p:pic>
        <p:nvPicPr>
          <p:cNvPr id="1026" name="Picture 2" descr="https://encrypted-tbn1.gstatic.com/images?q=tbn:ANd9GcSb11Uox8A32mB_hudMpUcLuvFGbjUwbbHIkSso3ua2hT4z5_RNGQ"/>
          <p:cNvPicPr>
            <a:picLocks noChangeAspect="1" noChangeArrowheads="1"/>
          </p:cNvPicPr>
          <p:nvPr/>
        </p:nvPicPr>
        <p:blipFill>
          <a:blip r:embed="rId2" cstate="print"/>
          <a:srcRect/>
          <a:stretch>
            <a:fillRect/>
          </a:stretch>
        </p:blipFill>
        <p:spPr bwMode="auto">
          <a:xfrm>
            <a:off x="-1" y="0"/>
            <a:ext cx="9155779" cy="6858000"/>
          </a:xfrm>
          <a:prstGeom prst="rect">
            <a:avLst/>
          </a:prstGeom>
          <a:noFill/>
        </p:spPr>
      </p:pic>
      <p:sp>
        <p:nvSpPr>
          <p:cNvPr id="7" name="TextBox 6"/>
          <p:cNvSpPr txBox="1"/>
          <p:nvPr/>
        </p:nvSpPr>
        <p:spPr>
          <a:xfrm>
            <a:off x="0" y="3886200"/>
            <a:ext cx="9144000" cy="3323987"/>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 . . . . the multitude came together and were confounded, because that every man heard them speak in his own language.             Acts 2:2-4</a:t>
            </a:r>
          </a:p>
          <a:p>
            <a:endParaRPr lang="en-US" dirty="0"/>
          </a:p>
        </p:txBody>
      </p:sp>
      <p:pic>
        <p:nvPicPr>
          <p:cNvPr id="6" name="Picture 6" descr="C:\Users\Robert\Dropbox\CHURCH\Go Ye and Teach\PICTURES\Danny Hahlbohm PowerPoint Slides\Complete set\pp 2\godpromise.jpg"/>
          <p:cNvPicPr>
            <a:picLocks noChangeAspect="1" noChangeArrowheads="1"/>
          </p:cNvPicPr>
          <p:nvPr/>
        </p:nvPicPr>
        <p:blipFill>
          <a:blip r:embed="rId3" cstate="print"/>
          <a:srcRect/>
          <a:stretch>
            <a:fillRect/>
          </a:stretch>
        </p:blipFill>
        <p:spPr bwMode="auto">
          <a:xfrm>
            <a:off x="0" y="0"/>
            <a:ext cx="9145588" cy="6858000"/>
          </a:xfrm>
          <a:prstGeom prst="rect">
            <a:avLst/>
          </a:prstGeom>
          <a:noFill/>
          <a:ln w="9525">
            <a:noFill/>
            <a:miter lim="800000"/>
            <a:headEnd/>
            <a:tailEnd/>
          </a:ln>
        </p:spPr>
      </p:pic>
      <p:sp>
        <p:nvSpPr>
          <p:cNvPr id="8" name="TextBox 7"/>
          <p:cNvSpPr txBox="1"/>
          <p:nvPr/>
        </p:nvSpPr>
        <p:spPr>
          <a:xfrm>
            <a:off x="0" y="304800"/>
            <a:ext cx="4572000" cy="7092017"/>
          </a:xfrm>
          <a:prstGeom prst="rect">
            <a:avLst/>
          </a:prstGeom>
          <a:noFill/>
        </p:spPr>
        <p:txBody>
          <a:bodyPr wrap="square" rtlCol="0">
            <a:spAutoFit/>
          </a:bodyPr>
          <a:lstStyle/>
          <a:p>
            <a:pPr algn="ctr"/>
            <a:r>
              <a:rPr lang="en-US" sz="2400" b="1" dirty="0" smtClean="0">
                <a:latin typeface="Arial" charset="0"/>
                <a:cs typeface="Arial" charset="0"/>
              </a:rPr>
              <a:t>Day of Pentecost</a:t>
            </a:r>
          </a:p>
          <a:p>
            <a:endParaRPr lang="en-US" sz="800" b="1" dirty="0" smtClean="0">
              <a:latin typeface="Arial" charset="0"/>
              <a:cs typeface="Arial" charset="0"/>
            </a:endParaRPr>
          </a:p>
          <a:p>
            <a:r>
              <a:rPr lang="en-US" sz="2400" b="1" dirty="0" smtClean="0">
                <a:latin typeface="Arial" charset="0"/>
                <a:cs typeface="Arial" charset="0"/>
              </a:rPr>
              <a:t>And suddenly there came </a:t>
            </a:r>
            <a:r>
              <a:rPr lang="en-US" sz="2400" b="1" dirty="0" smtClean="0">
                <a:solidFill>
                  <a:schemeClr val="bg1"/>
                </a:solidFill>
                <a:latin typeface="Arial" charset="0"/>
                <a:cs typeface="Arial" charset="0"/>
              </a:rPr>
              <a:t>a sound from heaven as of a rushing mighty wind</a:t>
            </a:r>
            <a:r>
              <a:rPr lang="en-US" sz="2400" b="1" dirty="0" smtClean="0">
                <a:latin typeface="Arial" charset="0"/>
                <a:cs typeface="Arial" charset="0"/>
              </a:rPr>
              <a:t>, and it filled all the house where they were sitting. And there appeared unto them cloven tongues like as of fire, and it sat upon each of them. And </a:t>
            </a:r>
            <a:r>
              <a:rPr lang="en-US" sz="2400" b="1" dirty="0" smtClean="0">
                <a:solidFill>
                  <a:schemeClr val="bg1"/>
                </a:solidFill>
                <a:latin typeface="Arial" charset="0"/>
                <a:cs typeface="Arial" charset="0"/>
              </a:rPr>
              <a:t>they were all filled with the Holy Ghost</a:t>
            </a:r>
            <a:r>
              <a:rPr lang="en-US" sz="2400" b="1" dirty="0" smtClean="0">
                <a:latin typeface="Arial" charset="0"/>
                <a:cs typeface="Arial" charset="0"/>
              </a:rPr>
              <a:t>, and began to speak with other tongues . . .  the multitude came together and were confounded, because that </a:t>
            </a:r>
            <a:r>
              <a:rPr lang="en-US" sz="2400" b="1" dirty="0" smtClean="0">
                <a:solidFill>
                  <a:schemeClr val="bg1"/>
                </a:solidFill>
                <a:latin typeface="Arial" charset="0"/>
                <a:cs typeface="Arial" charset="0"/>
              </a:rPr>
              <a:t>every man heard them speak in his own language</a:t>
            </a:r>
            <a:r>
              <a:rPr lang="en-US" sz="2400" b="1" dirty="0" smtClean="0">
                <a:latin typeface="Arial" charset="0"/>
                <a:cs typeface="Arial" charset="0"/>
              </a:rPr>
              <a:t>.        Acts 2:2-4 		</a:t>
            </a:r>
            <a:endParaRPr lang="en-US" sz="2400" b="1" dirty="0">
              <a:latin typeface="Arial" charset="0"/>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57200" y="1143000"/>
            <a:ext cx="8305800" cy="3170099"/>
          </a:xfrm>
          <a:prstGeom prst="rect">
            <a:avLst/>
          </a:prstGeom>
          <a:noFill/>
          <a:ln w="9525">
            <a:noFill/>
            <a:miter lim="800000"/>
            <a:headEnd/>
            <a:tailEnd/>
          </a:ln>
        </p:spPr>
        <p:txBody>
          <a:bodyPr wrap="square">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Gifts of the Spirit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And </a:t>
            </a:r>
            <a:r>
              <a:rPr lang="en-US" sz="2400" dirty="0">
                <a:latin typeface="Arial" pitchFamily="34" charset="0"/>
                <a:cs typeface="Arial" pitchFamily="34" charset="0"/>
              </a:rPr>
              <a:t>it shall come to pass </a:t>
            </a:r>
            <a:r>
              <a:rPr lang="en-US" sz="2400" b="1" dirty="0">
                <a:solidFill>
                  <a:schemeClr val="accent2"/>
                </a:solidFill>
                <a:latin typeface="Arial" pitchFamily="34" charset="0"/>
                <a:cs typeface="Arial" pitchFamily="34" charset="0"/>
              </a:rPr>
              <a:t>in the last </a:t>
            </a:r>
            <a:r>
              <a:rPr lang="en-US" sz="2400" b="1" dirty="0" smtClean="0">
                <a:solidFill>
                  <a:schemeClr val="accent2"/>
                </a:solidFill>
                <a:latin typeface="Arial" pitchFamily="34" charset="0"/>
                <a:cs typeface="Arial" pitchFamily="34" charset="0"/>
              </a:rPr>
              <a:t>days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saith</a:t>
            </a:r>
            <a:r>
              <a:rPr lang="en-US" sz="2400" dirty="0" smtClean="0">
                <a:latin typeface="Arial" pitchFamily="34" charset="0"/>
                <a:cs typeface="Arial" pitchFamily="34" charset="0"/>
              </a:rPr>
              <a:t> </a:t>
            </a:r>
            <a:r>
              <a:rPr lang="en-US" sz="2400" dirty="0">
                <a:latin typeface="Arial" pitchFamily="34" charset="0"/>
                <a:cs typeface="Arial" pitchFamily="34" charset="0"/>
              </a:rPr>
              <a:t>God, I will pour out of my Spirit upon all </a:t>
            </a:r>
            <a:r>
              <a:rPr lang="en-US" sz="2400" dirty="0" smtClean="0">
                <a:latin typeface="Arial" pitchFamily="34" charset="0"/>
                <a:cs typeface="Arial" pitchFamily="34" charset="0"/>
              </a:rPr>
              <a:t>flesh; and </a:t>
            </a:r>
            <a:r>
              <a:rPr lang="en-US" sz="2400" dirty="0">
                <a:latin typeface="Arial" pitchFamily="34" charset="0"/>
                <a:cs typeface="Arial" pitchFamily="34" charset="0"/>
              </a:rPr>
              <a:t>your sons and your daughters shall </a:t>
            </a:r>
            <a:r>
              <a:rPr lang="en-US" sz="2400" b="1" dirty="0">
                <a:solidFill>
                  <a:schemeClr val="accent2"/>
                </a:solidFill>
                <a:latin typeface="Arial" pitchFamily="34" charset="0"/>
                <a:cs typeface="Arial" pitchFamily="34" charset="0"/>
              </a:rPr>
              <a:t>prophesy</a:t>
            </a:r>
            <a:r>
              <a:rPr lang="en-US" sz="2400" dirty="0" smtClean="0">
                <a:latin typeface="Arial" pitchFamily="34" charset="0"/>
                <a:cs typeface="Arial" pitchFamily="34" charset="0"/>
              </a:rPr>
              <a:t>, and </a:t>
            </a:r>
            <a:r>
              <a:rPr lang="en-US" sz="2400" dirty="0">
                <a:latin typeface="Arial" pitchFamily="34" charset="0"/>
                <a:cs typeface="Arial" pitchFamily="34" charset="0"/>
              </a:rPr>
              <a:t>your young men shall see </a:t>
            </a:r>
            <a:r>
              <a:rPr lang="en-US" sz="2400" b="1" dirty="0">
                <a:solidFill>
                  <a:schemeClr val="accent2"/>
                </a:solidFill>
                <a:latin typeface="Arial" pitchFamily="34" charset="0"/>
                <a:cs typeface="Arial" pitchFamily="34" charset="0"/>
              </a:rPr>
              <a:t>visions</a:t>
            </a:r>
            <a:r>
              <a:rPr lang="en-US" sz="2400" dirty="0" smtClean="0">
                <a:latin typeface="Arial" pitchFamily="34" charset="0"/>
                <a:cs typeface="Arial" pitchFamily="34" charset="0"/>
              </a:rPr>
              <a:t>, and </a:t>
            </a:r>
            <a:r>
              <a:rPr lang="en-US" sz="2400" dirty="0">
                <a:latin typeface="Arial" pitchFamily="34" charset="0"/>
                <a:cs typeface="Arial" pitchFamily="34" charset="0"/>
              </a:rPr>
              <a:t>your old men shall dream </a:t>
            </a:r>
            <a:r>
              <a:rPr lang="en-US" sz="2400" b="1" dirty="0" smtClean="0">
                <a:solidFill>
                  <a:schemeClr val="accent2"/>
                </a:solidFill>
                <a:latin typeface="Arial" pitchFamily="34" charset="0"/>
                <a:cs typeface="Arial" pitchFamily="34" charset="0"/>
              </a:rPr>
              <a:t>dreams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r>
              <a:rPr lang="en-US" sz="2400" dirty="0">
                <a:latin typeface="Arial" pitchFamily="34" charset="0"/>
                <a:cs typeface="Arial" pitchFamily="34" charset="0"/>
              </a:rPr>
              <a:t>	</a:t>
            </a:r>
            <a:r>
              <a:rPr lang="en-US" sz="2400" dirty="0" smtClean="0">
                <a:latin typeface="Arial" pitchFamily="34" charset="0"/>
                <a:cs typeface="Arial" pitchFamily="34" charset="0"/>
              </a:rPr>
              <a:t>				Acts </a:t>
            </a:r>
            <a:r>
              <a:rPr lang="en-US" sz="2400" dirty="0">
                <a:latin typeface="Arial" pitchFamily="34" charset="0"/>
                <a:cs typeface="Arial" pitchFamily="34" charset="0"/>
              </a:rPr>
              <a:t>2:17</a:t>
            </a:r>
          </a:p>
        </p:txBody>
      </p:sp>
      <p:sp>
        <p:nvSpPr>
          <p:cNvPr id="8704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AA28171-334D-48C4-AE87-4FD30E9A5A2F}" type="slidenum">
              <a:rPr lang="en-US"/>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66700" y="422275"/>
            <a:ext cx="8610600" cy="5647700"/>
          </a:xfrm>
          <a:prstGeom prst="rect">
            <a:avLst/>
          </a:prstGeom>
          <a:noFill/>
          <a:ln w="9525">
            <a:noFill/>
            <a:miter lim="800000"/>
            <a:headEnd/>
            <a:tailEnd/>
          </a:ln>
        </p:spPr>
        <p:txBody>
          <a:bodyPr>
            <a:spAutoFit/>
          </a:bodyPr>
          <a:lstStyle/>
          <a:p>
            <a:pPr algn="ctr">
              <a:spcBef>
                <a:spcPct val="50000"/>
              </a:spcBef>
            </a:pPr>
            <a:endParaRPr lang="en-US" sz="2800" b="1" dirty="0" smtClean="0">
              <a:latin typeface="Arial" pitchFamily="34" charset="0"/>
              <a:cs typeface="Arial" pitchFamily="34" charset="0"/>
            </a:endParaRPr>
          </a:p>
          <a:p>
            <a:pPr algn="ctr">
              <a:spcBef>
                <a:spcPct val="50000"/>
              </a:spcBef>
            </a:pPr>
            <a:r>
              <a:rPr lang="en-US" sz="2800" b="1" dirty="0" smtClean="0">
                <a:latin typeface="Arial" pitchFamily="34" charset="0"/>
                <a:cs typeface="Arial" pitchFamily="34" charset="0"/>
              </a:rPr>
              <a:t>Gifts of the Spirit</a:t>
            </a:r>
          </a:p>
          <a:p>
            <a:pPr algn="ctr">
              <a:spcBef>
                <a:spcPct val="50000"/>
              </a:spcBef>
            </a:pPr>
            <a:endParaRPr lang="en-US" sz="1000" dirty="0" smtClean="0">
              <a:latin typeface="Arial" pitchFamily="34" charset="0"/>
              <a:cs typeface="Arial" pitchFamily="34" charset="0"/>
            </a:endParaRPr>
          </a:p>
          <a:p>
            <a:pPr marL="466725" indent="-466725"/>
            <a:r>
              <a:rPr lang="en-US" sz="2400" dirty="0" smtClean="0">
                <a:latin typeface="Arial" pitchFamily="34" charset="0"/>
                <a:cs typeface="Arial" pitchFamily="34" charset="0"/>
              </a:rPr>
              <a:t>8	For </a:t>
            </a:r>
            <a:r>
              <a:rPr lang="en-US" sz="2400" dirty="0">
                <a:latin typeface="Arial" pitchFamily="34" charset="0"/>
                <a:cs typeface="Arial" pitchFamily="34" charset="0"/>
              </a:rPr>
              <a:t>to one is given by the Spirit the </a:t>
            </a:r>
            <a:r>
              <a:rPr lang="en-US" sz="2400" b="1" dirty="0">
                <a:solidFill>
                  <a:schemeClr val="accent2"/>
                </a:solidFill>
                <a:latin typeface="Arial" pitchFamily="34" charset="0"/>
                <a:cs typeface="Arial" pitchFamily="34" charset="0"/>
              </a:rPr>
              <a:t>word of wisdom</a:t>
            </a:r>
            <a:r>
              <a:rPr lang="en-US" sz="2400" dirty="0">
                <a:latin typeface="Arial" pitchFamily="34" charset="0"/>
                <a:cs typeface="Arial" pitchFamily="34" charset="0"/>
              </a:rPr>
              <a:t>; to another the </a:t>
            </a:r>
            <a:r>
              <a:rPr lang="en-US" sz="2400" b="1" dirty="0">
                <a:solidFill>
                  <a:schemeClr val="accent2"/>
                </a:solidFill>
                <a:latin typeface="Arial" pitchFamily="34" charset="0"/>
                <a:cs typeface="Arial" pitchFamily="34" charset="0"/>
              </a:rPr>
              <a:t>word of knowledge </a:t>
            </a:r>
            <a:r>
              <a:rPr lang="en-US" sz="2400" dirty="0">
                <a:latin typeface="Arial" pitchFamily="34" charset="0"/>
                <a:cs typeface="Arial" pitchFamily="34" charset="0"/>
              </a:rPr>
              <a:t>by the same Spirit;</a:t>
            </a:r>
          </a:p>
          <a:p>
            <a:pPr marL="466725" indent="-466725"/>
            <a:r>
              <a:rPr lang="en-US" sz="2400" dirty="0" smtClean="0">
                <a:latin typeface="Arial" pitchFamily="34" charset="0"/>
                <a:cs typeface="Arial" pitchFamily="34" charset="0"/>
              </a:rPr>
              <a:t>9	To </a:t>
            </a:r>
            <a:r>
              <a:rPr lang="en-US" sz="2400" dirty="0">
                <a:latin typeface="Arial" pitchFamily="34" charset="0"/>
                <a:cs typeface="Arial" pitchFamily="34" charset="0"/>
              </a:rPr>
              <a:t>another </a:t>
            </a:r>
            <a:r>
              <a:rPr lang="en-US" sz="2400" b="1" dirty="0">
                <a:solidFill>
                  <a:schemeClr val="accent2"/>
                </a:solidFill>
                <a:latin typeface="Arial" pitchFamily="34" charset="0"/>
                <a:cs typeface="Arial" pitchFamily="34" charset="0"/>
              </a:rPr>
              <a:t>faith</a:t>
            </a:r>
            <a:r>
              <a:rPr lang="en-US" sz="2400" dirty="0">
                <a:latin typeface="Arial" pitchFamily="34" charset="0"/>
                <a:cs typeface="Arial" pitchFamily="34" charset="0"/>
              </a:rPr>
              <a:t> by the same Spirit; to another the </a:t>
            </a:r>
            <a:r>
              <a:rPr lang="en-US" sz="2400" b="1" dirty="0">
                <a:solidFill>
                  <a:schemeClr val="accent2"/>
                </a:solidFill>
                <a:latin typeface="Arial" pitchFamily="34" charset="0"/>
                <a:cs typeface="Arial" pitchFamily="34" charset="0"/>
              </a:rPr>
              <a:t>gifts of healing</a:t>
            </a:r>
            <a:r>
              <a:rPr lang="en-US" sz="2400" dirty="0">
                <a:latin typeface="Arial" pitchFamily="34" charset="0"/>
                <a:cs typeface="Arial" pitchFamily="34" charset="0"/>
              </a:rPr>
              <a:t> by the same Spirit;</a:t>
            </a:r>
          </a:p>
          <a:p>
            <a:pPr marL="466725" indent="-466725"/>
            <a:r>
              <a:rPr lang="en-US" sz="2400" dirty="0" smtClean="0">
                <a:latin typeface="Arial" pitchFamily="34" charset="0"/>
                <a:cs typeface="Arial" pitchFamily="34" charset="0"/>
              </a:rPr>
              <a:t>10	To </a:t>
            </a:r>
            <a:r>
              <a:rPr lang="en-US" sz="2400" dirty="0">
                <a:latin typeface="Arial" pitchFamily="34" charset="0"/>
                <a:cs typeface="Arial" pitchFamily="34" charset="0"/>
              </a:rPr>
              <a:t>another the </a:t>
            </a:r>
            <a:r>
              <a:rPr lang="en-US" sz="2400" b="1" dirty="0">
                <a:solidFill>
                  <a:schemeClr val="accent2"/>
                </a:solidFill>
                <a:latin typeface="Arial" pitchFamily="34" charset="0"/>
                <a:cs typeface="Arial" pitchFamily="34" charset="0"/>
              </a:rPr>
              <a:t>working of miracles</a:t>
            </a:r>
            <a:r>
              <a:rPr lang="en-US" sz="2400" dirty="0">
                <a:latin typeface="Arial" pitchFamily="34" charset="0"/>
                <a:cs typeface="Arial" pitchFamily="34" charset="0"/>
              </a:rPr>
              <a:t>; to another </a:t>
            </a:r>
            <a:r>
              <a:rPr lang="en-US" sz="2400" b="1" dirty="0">
                <a:solidFill>
                  <a:schemeClr val="accent2"/>
                </a:solidFill>
                <a:latin typeface="Arial" pitchFamily="34" charset="0"/>
                <a:cs typeface="Arial" pitchFamily="34" charset="0"/>
              </a:rPr>
              <a:t>prophecy</a:t>
            </a:r>
            <a:r>
              <a:rPr lang="en-US" sz="2400" dirty="0">
                <a:latin typeface="Arial" pitchFamily="34" charset="0"/>
                <a:cs typeface="Arial" pitchFamily="34" charset="0"/>
              </a:rPr>
              <a:t>; to another </a:t>
            </a:r>
            <a:r>
              <a:rPr lang="en-US" sz="2400" b="1" dirty="0">
                <a:solidFill>
                  <a:schemeClr val="accent2"/>
                </a:solidFill>
                <a:latin typeface="Arial" pitchFamily="34" charset="0"/>
                <a:cs typeface="Arial" pitchFamily="34" charset="0"/>
              </a:rPr>
              <a:t>discerning of spirits</a:t>
            </a:r>
            <a:r>
              <a:rPr lang="en-US" sz="2400" dirty="0">
                <a:latin typeface="Arial" pitchFamily="34" charset="0"/>
                <a:cs typeface="Arial" pitchFamily="34" charset="0"/>
              </a:rPr>
              <a:t>; to another </a:t>
            </a:r>
            <a:r>
              <a:rPr lang="en-US" sz="2400" b="1" dirty="0">
                <a:solidFill>
                  <a:schemeClr val="accent2"/>
                </a:solidFill>
                <a:latin typeface="Arial" pitchFamily="34" charset="0"/>
                <a:cs typeface="Arial" pitchFamily="34" charset="0"/>
              </a:rPr>
              <a:t>divers kinds of tongues</a:t>
            </a:r>
            <a:r>
              <a:rPr lang="en-US" sz="2400" dirty="0">
                <a:latin typeface="Arial" pitchFamily="34" charset="0"/>
                <a:cs typeface="Arial" pitchFamily="34" charset="0"/>
              </a:rPr>
              <a:t>; to another </a:t>
            </a:r>
            <a:r>
              <a:rPr lang="en-US" sz="2400" b="1" dirty="0">
                <a:solidFill>
                  <a:schemeClr val="accent2"/>
                </a:solidFill>
                <a:latin typeface="Arial" pitchFamily="34" charset="0"/>
                <a:cs typeface="Arial" pitchFamily="34" charset="0"/>
              </a:rPr>
              <a:t>the interpretation of tongues</a:t>
            </a:r>
            <a:r>
              <a:rPr lang="en-US" sz="2400" dirty="0">
                <a:latin typeface="Arial" pitchFamily="34" charset="0"/>
                <a:cs typeface="Arial" pitchFamily="34" charset="0"/>
              </a:rPr>
              <a:t>;</a:t>
            </a:r>
          </a:p>
          <a:p>
            <a:pPr marL="466725" indent="-466725"/>
            <a:r>
              <a:rPr lang="en-US" sz="2400" dirty="0" smtClean="0">
                <a:latin typeface="Arial" pitchFamily="34" charset="0"/>
                <a:cs typeface="Arial" pitchFamily="34" charset="0"/>
              </a:rPr>
              <a:t>11	But </a:t>
            </a:r>
            <a:r>
              <a:rPr lang="en-US" sz="2400" dirty="0">
                <a:latin typeface="Arial" pitchFamily="34" charset="0"/>
                <a:cs typeface="Arial" pitchFamily="34" charset="0"/>
              </a:rPr>
              <a:t>all these </a:t>
            </a:r>
            <a:r>
              <a:rPr lang="en-US" sz="2400" dirty="0" err="1">
                <a:latin typeface="Arial" pitchFamily="34" charset="0"/>
                <a:cs typeface="Arial" pitchFamily="34" charset="0"/>
              </a:rPr>
              <a:t>worketh</a:t>
            </a:r>
            <a:r>
              <a:rPr lang="en-US" sz="2400" dirty="0">
                <a:latin typeface="Arial" pitchFamily="34" charset="0"/>
                <a:cs typeface="Arial" pitchFamily="34" charset="0"/>
              </a:rPr>
              <a:t> that one and the selfsame Spirit, dividing to every man severally as he will.</a:t>
            </a:r>
          </a:p>
          <a:p>
            <a:pPr>
              <a:spcBef>
                <a:spcPct val="50000"/>
              </a:spcBef>
            </a:pPr>
            <a:r>
              <a:rPr lang="en-US" sz="2400" dirty="0">
                <a:latin typeface="Arial" pitchFamily="34" charset="0"/>
                <a:cs typeface="Arial" pitchFamily="34" charset="0"/>
              </a:rPr>
              <a:t>	</a:t>
            </a:r>
            <a:r>
              <a:rPr lang="en-US" sz="2400" dirty="0" smtClean="0">
                <a:latin typeface="Arial" pitchFamily="34" charset="0"/>
                <a:cs typeface="Arial" pitchFamily="34" charset="0"/>
              </a:rPr>
              <a:t>				1 </a:t>
            </a:r>
            <a:r>
              <a:rPr lang="en-US" sz="2400" dirty="0">
                <a:latin typeface="Arial" pitchFamily="34" charset="0"/>
                <a:cs typeface="Arial" pitchFamily="34" charset="0"/>
              </a:rPr>
              <a:t>Corinthians 12:8-11</a:t>
            </a:r>
          </a:p>
        </p:txBody>
      </p:sp>
      <p:sp>
        <p:nvSpPr>
          <p:cNvPr id="8601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7496752-C10C-4441-B5E2-C8DD6D74C95D}" type="slidenum">
              <a:rPr lang="en-US"/>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69 Windows of church"/>
          <p:cNvPicPr>
            <a:picLocks noChangeAspect="1" noChangeArrowheads="1"/>
          </p:cNvPicPr>
          <p:nvPr/>
        </p:nvPicPr>
        <p:blipFill>
          <a:blip r:embed="rId3" cstate="print"/>
          <a:srcRect/>
          <a:stretch>
            <a:fillRect/>
          </a:stretch>
        </p:blipFill>
        <p:spPr bwMode="auto">
          <a:xfrm>
            <a:off x="-457200" y="-76200"/>
            <a:ext cx="10846709" cy="6934200"/>
          </a:xfrm>
          <a:prstGeom prst="rect">
            <a:avLst/>
          </a:prstGeom>
          <a:noFill/>
          <a:ln w="9525">
            <a:noFill/>
            <a:miter lim="800000"/>
            <a:headEnd/>
            <a:tailEnd/>
          </a:ln>
        </p:spPr>
      </p:pic>
      <p:sp>
        <p:nvSpPr>
          <p:cNvPr id="8806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6BCE342-A02E-4DFC-B5A8-97C076CF811A}" type="slidenum">
              <a:rPr lang="en-US"/>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2400" y="609600"/>
            <a:ext cx="8458200" cy="4955203"/>
          </a:xfrm>
          <a:prstGeom prst="rect">
            <a:avLst/>
          </a:prstGeom>
          <a:noFill/>
          <a:ln w="9525">
            <a:noFill/>
            <a:miter lim="800000"/>
            <a:headEnd/>
            <a:tailEnd/>
          </a:ln>
        </p:spPr>
        <p:txBody>
          <a:bodyPr>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lgn="ctr"/>
            <a:r>
              <a:rPr lang="en-US" sz="2800" b="1" dirty="0" smtClean="0">
                <a:latin typeface="Arial" pitchFamily="34" charset="0"/>
                <a:cs typeface="Arial" pitchFamily="34" charset="0"/>
              </a:rPr>
              <a:t>Stewardship</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As </a:t>
            </a:r>
            <a:r>
              <a:rPr lang="en-US" sz="2400" dirty="0">
                <a:latin typeface="Arial" pitchFamily="34" charset="0"/>
                <a:cs typeface="Arial" pitchFamily="34" charset="0"/>
              </a:rPr>
              <a:t>every man hath received the gift</a:t>
            </a:r>
            <a:r>
              <a:rPr lang="en-US" sz="2400" dirty="0" smtClean="0">
                <a:latin typeface="Arial" pitchFamily="34" charset="0"/>
                <a:cs typeface="Arial" pitchFamily="34" charset="0"/>
              </a:rPr>
              <a:t>, even </a:t>
            </a:r>
            <a:r>
              <a:rPr lang="en-US" sz="2400" dirty="0">
                <a:latin typeface="Arial" pitchFamily="34" charset="0"/>
                <a:cs typeface="Arial" pitchFamily="34" charset="0"/>
              </a:rPr>
              <a:t>so minister the same one to another</a:t>
            </a:r>
            <a:r>
              <a:rPr lang="en-US" sz="2400" dirty="0" smtClean="0">
                <a:latin typeface="Arial" pitchFamily="34" charset="0"/>
                <a:cs typeface="Arial" pitchFamily="34" charset="0"/>
              </a:rPr>
              <a:t>, as </a:t>
            </a:r>
            <a:r>
              <a:rPr lang="en-US" sz="2400" dirty="0">
                <a:latin typeface="Arial" pitchFamily="34" charset="0"/>
                <a:cs typeface="Arial" pitchFamily="34" charset="0"/>
              </a:rPr>
              <a:t>good </a:t>
            </a:r>
            <a:r>
              <a:rPr lang="en-US" sz="2400" b="1" dirty="0">
                <a:solidFill>
                  <a:schemeClr val="accent2"/>
                </a:solidFill>
                <a:latin typeface="Arial" pitchFamily="34" charset="0"/>
                <a:cs typeface="Arial" pitchFamily="34" charset="0"/>
              </a:rPr>
              <a:t>stewards</a:t>
            </a:r>
            <a:r>
              <a:rPr lang="en-US" sz="2400" dirty="0">
                <a:latin typeface="Arial" pitchFamily="34" charset="0"/>
                <a:cs typeface="Arial" pitchFamily="34" charset="0"/>
              </a:rPr>
              <a:t> of the manifold grace of </a:t>
            </a:r>
            <a:r>
              <a:rPr lang="en-US" sz="2400" dirty="0" smtClean="0">
                <a:latin typeface="Arial" pitchFamily="34" charset="0"/>
                <a:cs typeface="Arial" pitchFamily="34" charset="0"/>
              </a:rPr>
              <a:t>God.				1 </a:t>
            </a:r>
            <a:r>
              <a:rPr lang="en-US" sz="2400" dirty="0">
                <a:latin typeface="Arial" pitchFamily="34" charset="0"/>
                <a:cs typeface="Arial" pitchFamily="34" charset="0"/>
              </a:rPr>
              <a:t>Peter </a:t>
            </a:r>
            <a:r>
              <a:rPr lang="en-US" sz="2400" dirty="0" smtClean="0">
                <a:latin typeface="Arial" pitchFamily="34" charset="0"/>
                <a:cs typeface="Arial" pitchFamily="34" charset="0"/>
              </a:rPr>
              <a:t>4:10</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So then every one of us shall </a:t>
            </a:r>
            <a:r>
              <a:rPr lang="en-US" sz="2400" b="1" dirty="0" smtClean="0">
                <a:solidFill>
                  <a:schemeClr val="accent2"/>
                </a:solidFill>
                <a:latin typeface="Arial" pitchFamily="34" charset="0"/>
                <a:cs typeface="Arial" pitchFamily="34" charset="0"/>
              </a:rPr>
              <a:t>give account </a:t>
            </a:r>
            <a:r>
              <a:rPr lang="en-US" sz="2400" dirty="0" smtClean="0">
                <a:latin typeface="Arial" pitchFamily="34" charset="0"/>
                <a:cs typeface="Arial" pitchFamily="34" charset="0"/>
              </a:rPr>
              <a:t>of himself to God.</a:t>
            </a:r>
          </a:p>
          <a:p>
            <a:r>
              <a:rPr lang="en-US" sz="2400" dirty="0" smtClean="0">
                <a:latin typeface="Arial" pitchFamily="34" charset="0"/>
                <a:cs typeface="Arial" pitchFamily="34" charset="0"/>
              </a:rPr>
              <a:t>					Romans 14:12 </a:t>
            </a:r>
          </a:p>
          <a:p>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890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ACF3370-A2A0-408D-9663-5D79DC6E32D0}" type="slidenum">
              <a:rPr lang="en-US"/>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80 Church with stewardship"/>
          <p:cNvPicPr>
            <a:picLocks noChangeAspect="1" noChangeArrowheads="1"/>
          </p:cNvPicPr>
          <p:nvPr/>
        </p:nvPicPr>
        <p:blipFill>
          <a:blip r:embed="rId3" cstate="print"/>
          <a:srcRect/>
          <a:stretch>
            <a:fillRect/>
          </a:stretch>
        </p:blipFill>
        <p:spPr bwMode="auto">
          <a:xfrm>
            <a:off x="-914400" y="-47625"/>
            <a:ext cx="10972800" cy="6905625"/>
          </a:xfrm>
          <a:prstGeom prst="rect">
            <a:avLst/>
          </a:prstGeom>
          <a:noFill/>
          <a:ln w="9525">
            <a:noFill/>
            <a:miter lim="800000"/>
            <a:headEnd/>
            <a:tailEnd/>
          </a:ln>
        </p:spPr>
      </p:pic>
      <p:sp>
        <p:nvSpPr>
          <p:cNvPr id="9011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433E615-3D06-477E-AE24-65BEEA05680F}" type="slidenum">
              <a:rPr lang="en-US"/>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8600" y="838200"/>
            <a:ext cx="8610600" cy="3908762"/>
          </a:xfrm>
          <a:prstGeom prst="rect">
            <a:avLst/>
          </a:prstGeom>
          <a:noFill/>
          <a:ln w="9525">
            <a:noFill/>
            <a:miter lim="800000"/>
            <a:headEnd/>
            <a:tailEnd/>
          </a:ln>
        </p:spPr>
        <p:txBody>
          <a:bodyPr wrap="square">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Love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Jesus </a:t>
            </a:r>
            <a:r>
              <a:rPr lang="en-US" sz="2400" dirty="0">
                <a:latin typeface="Arial" pitchFamily="34" charset="0"/>
                <a:cs typeface="Arial" pitchFamily="34" charset="0"/>
              </a:rPr>
              <a:t>said unto him, Thou </a:t>
            </a:r>
            <a:r>
              <a:rPr lang="en-US" sz="2400" dirty="0" err="1">
                <a:latin typeface="Arial" pitchFamily="34" charset="0"/>
                <a:cs typeface="Arial" pitchFamily="34" charset="0"/>
              </a:rPr>
              <a:t>shalt</a:t>
            </a:r>
            <a:r>
              <a:rPr lang="en-US" sz="2400" dirty="0">
                <a:latin typeface="Arial" pitchFamily="34" charset="0"/>
                <a:cs typeface="Arial" pitchFamily="34" charset="0"/>
              </a:rPr>
              <a:t> </a:t>
            </a:r>
            <a:r>
              <a:rPr lang="en-US" sz="2400" b="1" dirty="0">
                <a:solidFill>
                  <a:schemeClr val="accent2"/>
                </a:solidFill>
                <a:latin typeface="Arial" pitchFamily="34" charset="0"/>
                <a:cs typeface="Arial" pitchFamily="34" charset="0"/>
              </a:rPr>
              <a:t>love the Lord thy </a:t>
            </a:r>
            <a:r>
              <a:rPr lang="en-US" sz="2400" b="1" dirty="0" smtClean="0">
                <a:solidFill>
                  <a:schemeClr val="accent2"/>
                </a:solidFill>
                <a:latin typeface="Arial" pitchFamily="34" charset="0"/>
                <a:cs typeface="Arial" pitchFamily="34" charset="0"/>
              </a:rPr>
              <a:t>God </a:t>
            </a:r>
            <a:r>
              <a:rPr lang="en-US" sz="2400" dirty="0" smtClean="0">
                <a:latin typeface="Arial" pitchFamily="34" charset="0"/>
                <a:cs typeface="Arial" pitchFamily="34" charset="0"/>
              </a:rPr>
              <a:t>with </a:t>
            </a:r>
            <a:r>
              <a:rPr lang="en-US" sz="2400" dirty="0">
                <a:latin typeface="Arial" pitchFamily="34" charset="0"/>
                <a:cs typeface="Arial" pitchFamily="34" charset="0"/>
              </a:rPr>
              <a:t>all thy heart, and with all thy soul, and with all thy </a:t>
            </a:r>
            <a:r>
              <a:rPr lang="en-US" sz="2400" dirty="0" smtClean="0">
                <a:latin typeface="Arial" pitchFamily="34" charset="0"/>
                <a:cs typeface="Arial" pitchFamily="34" charset="0"/>
              </a:rPr>
              <a:t>mind. This </a:t>
            </a:r>
            <a:r>
              <a:rPr lang="en-US" sz="2400" dirty="0">
                <a:latin typeface="Arial" pitchFamily="34" charset="0"/>
                <a:cs typeface="Arial" pitchFamily="34" charset="0"/>
              </a:rPr>
              <a:t>is the first and great commandment</a:t>
            </a:r>
            <a:r>
              <a:rPr lang="en-US" sz="2400" dirty="0" smtClean="0">
                <a:latin typeface="Arial" pitchFamily="34" charset="0"/>
                <a:cs typeface="Arial" pitchFamily="34" charset="0"/>
              </a:rPr>
              <a:t>. And </a:t>
            </a:r>
            <a:r>
              <a:rPr lang="en-US" sz="2400" dirty="0">
                <a:latin typeface="Arial" pitchFamily="34" charset="0"/>
                <a:cs typeface="Arial" pitchFamily="34" charset="0"/>
              </a:rPr>
              <a:t>the second is like unto it</a:t>
            </a:r>
            <a:r>
              <a:rPr lang="en-US" sz="2400" dirty="0" smtClean="0">
                <a:latin typeface="Arial" pitchFamily="34" charset="0"/>
                <a:cs typeface="Arial" pitchFamily="34" charset="0"/>
              </a:rPr>
              <a:t>; Thou </a:t>
            </a:r>
            <a:r>
              <a:rPr lang="en-US" sz="2400" dirty="0" err="1">
                <a:latin typeface="Arial" pitchFamily="34" charset="0"/>
                <a:cs typeface="Arial" pitchFamily="34" charset="0"/>
              </a:rPr>
              <a:t>shalt</a:t>
            </a:r>
            <a:r>
              <a:rPr lang="en-US" sz="2400" dirty="0">
                <a:latin typeface="Arial" pitchFamily="34" charset="0"/>
                <a:cs typeface="Arial" pitchFamily="34" charset="0"/>
              </a:rPr>
              <a:t> </a:t>
            </a:r>
            <a:r>
              <a:rPr lang="en-US" sz="2400" b="1" dirty="0">
                <a:solidFill>
                  <a:schemeClr val="accent2"/>
                </a:solidFill>
                <a:latin typeface="Arial" pitchFamily="34" charset="0"/>
                <a:cs typeface="Arial" pitchFamily="34" charset="0"/>
              </a:rPr>
              <a:t>love thy neighbor </a:t>
            </a:r>
            <a:r>
              <a:rPr lang="en-US" sz="2400" dirty="0">
                <a:latin typeface="Arial" pitchFamily="34" charset="0"/>
                <a:cs typeface="Arial" pitchFamily="34" charset="0"/>
              </a:rPr>
              <a:t>as </a:t>
            </a:r>
            <a:r>
              <a:rPr lang="en-US" sz="2400" dirty="0" smtClean="0">
                <a:latin typeface="Arial" pitchFamily="34" charset="0"/>
                <a:cs typeface="Arial" pitchFamily="34" charset="0"/>
              </a:rPr>
              <a:t>thyself.								Matthew </a:t>
            </a:r>
            <a:r>
              <a:rPr lang="en-US" sz="2400" dirty="0">
                <a:latin typeface="Arial" pitchFamily="34" charset="0"/>
                <a:cs typeface="Arial" pitchFamily="34" charset="0"/>
              </a:rPr>
              <a:t>22:36-38</a:t>
            </a:r>
          </a:p>
        </p:txBody>
      </p:sp>
      <p:sp>
        <p:nvSpPr>
          <p:cNvPr id="9216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90941D1-385C-471C-956F-A087BA58B03F}" type="slidenum">
              <a:rPr lang="en-US"/>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78</a:t>
            </a:fld>
            <a:endParaRPr lang="en-US"/>
          </a:p>
        </p:txBody>
      </p:sp>
      <p:sp>
        <p:nvSpPr>
          <p:cNvPr id="3" name="TextBox 2"/>
          <p:cNvSpPr txBox="1"/>
          <p:nvPr/>
        </p:nvSpPr>
        <p:spPr>
          <a:xfrm>
            <a:off x="304800" y="2133600"/>
            <a:ext cx="8534400" cy="2369880"/>
          </a:xfrm>
          <a:prstGeom prst="rect">
            <a:avLst/>
          </a:prstGeom>
          <a:noFill/>
        </p:spPr>
        <p:txBody>
          <a:bodyPr wrap="square" rtlCol="0">
            <a:spAutoFit/>
          </a:bodyPr>
          <a:lstStyle/>
          <a:p>
            <a:pPr algn="ctr"/>
            <a:r>
              <a:rPr lang="en-US" sz="2800" b="1" dirty="0" smtClean="0">
                <a:latin typeface="Arial" pitchFamily="34" charset="0"/>
                <a:cs typeface="Arial" pitchFamily="34" charset="0"/>
              </a:rPr>
              <a:t>Love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We know that we have passed from death unto life, because we </a:t>
            </a:r>
            <a:r>
              <a:rPr lang="en-US" sz="2400" b="1" dirty="0" smtClean="0">
                <a:solidFill>
                  <a:schemeClr val="accent2"/>
                </a:solidFill>
                <a:latin typeface="Arial" pitchFamily="34" charset="0"/>
                <a:cs typeface="Arial" pitchFamily="34" charset="0"/>
              </a:rPr>
              <a:t>love the brethren</a:t>
            </a:r>
            <a:r>
              <a:rPr lang="en-US" sz="2400" dirty="0" smtClean="0">
                <a:latin typeface="Arial" pitchFamily="34" charset="0"/>
                <a:cs typeface="Arial" pitchFamily="34" charset="0"/>
              </a:rPr>
              <a:t>. He that </a:t>
            </a:r>
            <a:r>
              <a:rPr lang="en-US" sz="2400" dirty="0" err="1" smtClean="0">
                <a:latin typeface="Arial" pitchFamily="34" charset="0"/>
                <a:cs typeface="Arial" pitchFamily="34" charset="0"/>
              </a:rPr>
              <a:t>loveth</a:t>
            </a:r>
            <a:r>
              <a:rPr lang="en-US" sz="2400" dirty="0" smtClean="0">
                <a:latin typeface="Arial" pitchFamily="34" charset="0"/>
                <a:cs typeface="Arial" pitchFamily="34" charset="0"/>
              </a:rPr>
              <a:t> not his brother </a:t>
            </a:r>
            <a:r>
              <a:rPr lang="en-US" sz="2400" dirty="0" err="1" smtClean="0">
                <a:latin typeface="Arial" pitchFamily="34" charset="0"/>
                <a:cs typeface="Arial" pitchFamily="34" charset="0"/>
              </a:rPr>
              <a:t>abideth</a:t>
            </a:r>
            <a:r>
              <a:rPr lang="en-US" sz="2400" dirty="0" smtClean="0">
                <a:latin typeface="Arial" pitchFamily="34" charset="0"/>
                <a:cs typeface="Arial" pitchFamily="34" charset="0"/>
              </a:rPr>
              <a:t> in death.  </a:t>
            </a:r>
          </a:p>
          <a:p>
            <a:r>
              <a:rPr lang="en-US" sz="2400" dirty="0" smtClean="0">
                <a:latin typeface="Arial" pitchFamily="34" charset="0"/>
                <a:cs typeface="Arial" pitchFamily="34" charset="0"/>
              </a:rPr>
              <a:t>					1 John 3:14</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21 Distribution to every"/>
          <p:cNvPicPr>
            <a:picLocks noChangeAspect="1" noChangeArrowheads="1"/>
          </p:cNvPicPr>
          <p:nvPr/>
        </p:nvPicPr>
        <p:blipFill>
          <a:blip r:embed="rId3" cstate="print"/>
          <a:srcRect/>
          <a:stretch>
            <a:fillRect/>
          </a:stretch>
        </p:blipFill>
        <p:spPr bwMode="auto">
          <a:xfrm>
            <a:off x="0" y="0"/>
            <a:ext cx="4568825" cy="6858000"/>
          </a:xfrm>
          <a:prstGeom prst="rect">
            <a:avLst/>
          </a:prstGeom>
          <a:noFill/>
          <a:ln w="9525">
            <a:noFill/>
            <a:miter lim="800000"/>
            <a:headEnd/>
            <a:tailEnd/>
          </a:ln>
        </p:spPr>
      </p:pic>
      <p:sp>
        <p:nvSpPr>
          <p:cNvPr id="33795" name="Rectangle 3"/>
          <p:cNvSpPr>
            <a:spLocks noChangeArrowheads="1"/>
          </p:cNvSpPr>
          <p:nvPr/>
        </p:nvSpPr>
        <p:spPr bwMode="auto">
          <a:xfrm>
            <a:off x="4724400" y="533401"/>
            <a:ext cx="4419600" cy="6001643"/>
          </a:xfrm>
          <a:prstGeom prst="rect">
            <a:avLst/>
          </a:prstGeom>
          <a:noFill/>
          <a:ln w="9525">
            <a:noFill/>
            <a:miter lim="800000"/>
            <a:headEnd/>
            <a:tailEnd/>
          </a:ln>
        </p:spPr>
        <p:txBody>
          <a:bodyPr wrap="square">
            <a:spAutoFit/>
          </a:bodyPr>
          <a:lstStyle/>
          <a:p>
            <a:endParaRPr lang="en-US" sz="2400" b="1" dirty="0" smtClean="0">
              <a:latin typeface="Arial" charset="0"/>
              <a:cs typeface="Arial" charset="0"/>
            </a:endParaRPr>
          </a:p>
          <a:p>
            <a:pPr algn="ctr"/>
            <a:r>
              <a:rPr lang="en-US" sz="2400" b="1" dirty="0" smtClean="0">
                <a:latin typeface="Arial" charset="0"/>
                <a:cs typeface="Arial" charset="0"/>
              </a:rPr>
              <a:t>The Needs of All Were Met</a:t>
            </a:r>
          </a:p>
          <a:p>
            <a:endParaRPr lang="en-US" sz="1000" b="1" dirty="0" smtClean="0">
              <a:latin typeface="Arial" charset="0"/>
              <a:cs typeface="Arial" charset="0"/>
            </a:endParaRPr>
          </a:p>
          <a:p>
            <a:pPr algn="l"/>
            <a:r>
              <a:rPr lang="en-US" sz="2400" dirty="0" smtClean="0">
                <a:latin typeface="Arial" charset="0"/>
                <a:cs typeface="Arial" charset="0"/>
              </a:rPr>
              <a:t>And </a:t>
            </a:r>
            <a:r>
              <a:rPr lang="en-US" sz="2400" dirty="0">
                <a:latin typeface="Arial" charset="0"/>
                <a:cs typeface="Arial" charset="0"/>
              </a:rPr>
              <a:t>they continued steadfastly in the apostles’ doctrine and fellowship, and in breaking of bread, and in prayers. And fear came upon every soul: and many wonders and signs were done by the apostles. And all that believed were together, and had all things common, and sold their possessions and goods, and parted them to all men, as every man had need.</a:t>
            </a:r>
          </a:p>
          <a:p>
            <a:pPr algn="l"/>
            <a:r>
              <a:rPr lang="en-US" sz="2400" dirty="0">
                <a:latin typeface="Arial" charset="0"/>
                <a:cs typeface="Arial" charset="0"/>
              </a:rPr>
              <a:t>		</a:t>
            </a:r>
            <a:r>
              <a:rPr lang="en-US" sz="2400" dirty="0" smtClean="0">
                <a:latin typeface="Arial" charset="0"/>
                <a:cs typeface="Arial" charset="0"/>
              </a:rPr>
              <a:t>  Acts </a:t>
            </a:r>
            <a:r>
              <a:rPr lang="en-US" sz="2400" dirty="0">
                <a:latin typeface="Arial" charset="0"/>
                <a:cs typeface="Arial" charset="0"/>
              </a:rPr>
              <a:t>2:42-45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F682229-57F5-48B2-BE73-8E758D1FB592}" type="slidenum">
              <a:rPr lang="en-US"/>
              <a:pPr/>
              <a:t>8</a:t>
            </a:fld>
            <a:endParaRPr lang="en-US"/>
          </a:p>
        </p:txBody>
      </p:sp>
      <p:sp>
        <p:nvSpPr>
          <p:cNvPr id="40962" name="Rectangle 4"/>
          <p:cNvSpPr>
            <a:spLocks noGrp="1" noChangeArrowheads="1"/>
          </p:cNvSpPr>
          <p:nvPr>
            <p:ph type="title" idx="4294967295"/>
          </p:nvPr>
        </p:nvSpPr>
        <p:spPr>
          <a:xfrm>
            <a:off x="3276600" y="609600"/>
            <a:ext cx="5486400" cy="1981200"/>
          </a:xfrm>
        </p:spPr>
        <p:txBody>
          <a:bodyPr>
            <a:normAutofit fontScale="90000"/>
          </a:bodyPr>
          <a:lstStyle/>
          <a:p>
            <a:pPr algn="ctr" fontAlgn="auto">
              <a:spcAft>
                <a:spcPts val="0"/>
              </a:spcAft>
              <a:defRPr/>
            </a:pP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r>
              <a:rPr lang="en-US" sz="3100" dirty="0" smtClean="0">
                <a:solidFill>
                  <a:schemeClr val="tx1"/>
                </a:solidFill>
                <a:latin typeface="Arial" pitchFamily="34" charset="0"/>
                <a:cs typeface="Arial" pitchFamily="34" charset="0"/>
              </a:rPr>
              <a:t>Even though Paul was Highly Educated, He Was Taught the Gospel by Revelation</a:t>
            </a:r>
            <a:br>
              <a:rPr lang="en-US" sz="3100" dirty="0" smtClean="0">
                <a:solidFill>
                  <a:schemeClr val="tx1"/>
                </a:solidFill>
                <a:latin typeface="Arial" pitchFamily="34" charset="0"/>
                <a:cs typeface="Arial" pitchFamily="34" charset="0"/>
              </a:rPr>
            </a:br>
            <a:r>
              <a:rPr lang="en-US" sz="2400" b="0" dirty="0" smtClean="0">
                <a:solidFill>
                  <a:schemeClr val="tx1"/>
                </a:solidFill>
                <a:latin typeface="Arial" pitchFamily="34" charset="0"/>
                <a:cs typeface="Arial" pitchFamily="34" charset="0"/>
              </a:rPr>
              <a:t/>
            </a:r>
            <a:br>
              <a:rPr lang="en-US" sz="2400" b="0" dirty="0" smtClean="0">
                <a:solidFill>
                  <a:schemeClr val="tx1"/>
                </a:solidFill>
                <a:latin typeface="Arial" pitchFamily="34" charset="0"/>
                <a:cs typeface="Arial" pitchFamily="34" charset="0"/>
              </a:rPr>
            </a:br>
            <a:r>
              <a:rPr lang="en-US" sz="2400" b="0" dirty="0" smtClean="0">
                <a:solidFill>
                  <a:schemeClr val="tx1"/>
                </a:solidFill>
                <a:latin typeface="Arial" pitchFamily="34" charset="0"/>
                <a:cs typeface="Arial" pitchFamily="34" charset="0"/>
              </a:rPr>
              <a:t>.</a:t>
            </a:r>
            <a:br>
              <a:rPr lang="en-US" sz="2400" b="0" dirty="0" smtClean="0">
                <a:solidFill>
                  <a:schemeClr val="tx1"/>
                </a:solidFill>
                <a:latin typeface="Arial" pitchFamily="34" charset="0"/>
                <a:cs typeface="Arial" pitchFamily="34" charset="0"/>
              </a:rPr>
            </a:br>
            <a:r>
              <a:rPr lang="en-US" sz="2400" b="0" dirty="0" smtClean="0">
                <a:solidFill>
                  <a:schemeClr val="tx1"/>
                </a:solidFill>
                <a:latin typeface="Arial" pitchFamily="34" charset="0"/>
                <a:cs typeface="Arial" pitchFamily="34" charset="0"/>
              </a:rPr>
              <a:t/>
            </a:r>
            <a:br>
              <a:rPr lang="en-US" sz="2400" b="0" dirty="0" smtClean="0">
                <a:solidFill>
                  <a:schemeClr val="tx1"/>
                </a:solidFill>
                <a:latin typeface="Arial" pitchFamily="34" charset="0"/>
                <a:cs typeface="Arial" pitchFamily="34" charset="0"/>
              </a:rPr>
            </a:br>
            <a:endParaRPr lang="en-US" sz="2400" dirty="0" smtClean="0">
              <a:latin typeface="Arial" pitchFamily="34" charset="0"/>
              <a:cs typeface="Arial" pitchFamily="34" charset="0"/>
            </a:endParaRPr>
          </a:p>
        </p:txBody>
      </p:sp>
      <p:pic>
        <p:nvPicPr>
          <p:cNvPr id="4" name="Picture 2" descr="Apostle Paul Bartolomeo_Montagna_-_Saint_Paul_-_Google_Art_Project[1]"/>
          <p:cNvPicPr>
            <a:picLocks noChangeAspect="1" noChangeArrowheads="1"/>
          </p:cNvPicPr>
          <p:nvPr/>
        </p:nvPicPr>
        <p:blipFill>
          <a:blip r:embed="rId3" cstate="print"/>
          <a:srcRect/>
          <a:stretch>
            <a:fillRect/>
          </a:stretch>
        </p:blipFill>
        <p:spPr bwMode="auto">
          <a:xfrm>
            <a:off x="0" y="-1"/>
            <a:ext cx="3124200" cy="6902995"/>
          </a:xfrm>
          <a:prstGeom prst="rect">
            <a:avLst/>
          </a:prstGeom>
          <a:noFill/>
          <a:ln w="9525">
            <a:noFill/>
            <a:miter lim="800000"/>
            <a:headEnd/>
            <a:tailEnd/>
          </a:ln>
        </p:spPr>
      </p:pic>
      <p:sp>
        <p:nvSpPr>
          <p:cNvPr id="5" name="Rectangle 4"/>
          <p:cNvSpPr/>
          <p:nvPr/>
        </p:nvSpPr>
        <p:spPr>
          <a:xfrm>
            <a:off x="3352800" y="2274838"/>
            <a:ext cx="5486400" cy="3416320"/>
          </a:xfrm>
          <a:prstGeom prst="rect">
            <a:avLst/>
          </a:prstGeom>
        </p:spPr>
        <p:txBody>
          <a:bodyPr wrap="square">
            <a:spAutoFit/>
          </a:bodyPr>
          <a:lstStyle/>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But I certify you, brethren, that the gospel which was preached of me is not after man.  </a:t>
            </a:r>
            <a:br>
              <a:rPr lang="en-US" sz="2400" dirty="0" smtClean="0">
                <a:latin typeface="Arial" pitchFamily="34" charset="0"/>
                <a:cs typeface="Arial" pitchFamily="34" charset="0"/>
              </a:rPr>
            </a:br>
            <a:r>
              <a:rPr lang="en-US" sz="2400" dirty="0" smtClean="0">
                <a:latin typeface="Arial" pitchFamily="34" charset="0"/>
                <a:cs typeface="Arial" pitchFamily="34" charset="0"/>
              </a:rPr>
              <a:t>For I neither received it of man, neither was I taught it, but</a:t>
            </a:r>
            <a:r>
              <a:rPr lang="en-US" sz="2400" dirty="0" smtClean="0">
                <a:solidFill>
                  <a:schemeClr val="accent2"/>
                </a:solidFill>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by the revelation of Jesus Christ</a:t>
            </a:r>
            <a:r>
              <a:rPr lang="en-US" sz="2400" dirty="0" smtClean="0">
                <a:latin typeface="Arial" pitchFamily="34" charset="0"/>
                <a:cs typeface="Arial" pitchFamily="34" charset="0"/>
              </a:rPr>
              <a:t>.</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Galatians 1:11-12</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20 Christian devotion"/>
          <p:cNvPicPr>
            <a:picLocks noChangeAspect="1" noChangeArrowheads="1"/>
          </p:cNvPicPr>
          <p:nvPr/>
        </p:nvPicPr>
        <p:blipFill>
          <a:blip r:embed="rId3" cstate="print"/>
          <a:srcRect/>
          <a:stretch>
            <a:fillRect/>
          </a:stretch>
        </p:blipFill>
        <p:spPr bwMode="auto">
          <a:xfrm>
            <a:off x="4575175" y="0"/>
            <a:ext cx="4568825" cy="6858000"/>
          </a:xfrm>
          <a:prstGeom prst="rect">
            <a:avLst/>
          </a:prstGeom>
          <a:noFill/>
          <a:ln w="9525">
            <a:noFill/>
            <a:miter lim="800000"/>
            <a:headEnd/>
            <a:tailEnd/>
          </a:ln>
        </p:spPr>
      </p:pic>
      <p:sp>
        <p:nvSpPr>
          <p:cNvPr id="34819" name="TextBox 2"/>
          <p:cNvSpPr txBox="1">
            <a:spLocks noChangeArrowheads="1"/>
          </p:cNvSpPr>
          <p:nvPr/>
        </p:nvSpPr>
        <p:spPr bwMode="auto">
          <a:xfrm>
            <a:off x="0" y="304800"/>
            <a:ext cx="4572000" cy="5416868"/>
          </a:xfrm>
          <a:prstGeom prst="rect">
            <a:avLst/>
          </a:prstGeom>
          <a:noFill/>
          <a:ln w="9525">
            <a:noFill/>
            <a:miter lim="800000"/>
            <a:headEnd/>
            <a:tailEnd/>
          </a:ln>
        </p:spPr>
        <p:txBody>
          <a:bodyPr wrap="square">
            <a:spAutoFit/>
          </a:bodyPr>
          <a:lstStyle/>
          <a:p>
            <a:pPr algn="ctr"/>
            <a:r>
              <a:rPr lang="en-US" sz="2400" b="1" dirty="0" smtClean="0">
                <a:latin typeface="Arial" charset="0"/>
                <a:cs typeface="Arial" charset="0"/>
              </a:rPr>
              <a:t>The Power of God’s Spirit Was So Strong That They Were Willing to Sacrifice Everything</a:t>
            </a:r>
            <a:endParaRPr lang="en-US" sz="2400" b="1" dirty="0">
              <a:latin typeface="Arial" charset="0"/>
              <a:cs typeface="Arial" charset="0"/>
            </a:endParaRPr>
          </a:p>
          <a:p>
            <a:pPr algn="l"/>
            <a:endParaRPr lang="en-US" sz="1000" dirty="0">
              <a:latin typeface="Arial" charset="0"/>
              <a:cs typeface="Arial" charset="0"/>
            </a:endParaRPr>
          </a:p>
          <a:p>
            <a:pPr algn="l"/>
            <a:r>
              <a:rPr lang="en-US" sz="2400" dirty="0">
                <a:latin typeface="Arial" charset="0"/>
                <a:cs typeface="Arial" charset="0"/>
              </a:rPr>
              <a:t>Neither was there any among them that lacked: for as many as were possessors of lands or houses sold them, and brought the prices of the things that were sold, and laid them down at the apostles’ feed: and distribution was made unto every man according as he had need. 	          Acts 4:34-35 </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descr="074 Church complete"/>
          <p:cNvPicPr>
            <a:picLocks noChangeAspect="1" noChangeArrowheads="1"/>
          </p:cNvPicPr>
          <p:nvPr/>
        </p:nvPicPr>
        <p:blipFill>
          <a:blip r:embed="rId3" cstate="print"/>
          <a:srcRect/>
          <a:stretch>
            <a:fillRect/>
          </a:stretch>
        </p:blipFill>
        <p:spPr bwMode="auto">
          <a:xfrm>
            <a:off x="0" y="0"/>
            <a:ext cx="4419600" cy="6909382"/>
          </a:xfrm>
          <a:prstGeom prst="rect">
            <a:avLst/>
          </a:prstGeom>
          <a:noFill/>
          <a:ln w="9525">
            <a:noFill/>
            <a:miter lim="800000"/>
            <a:headEnd/>
            <a:tailEnd/>
          </a:ln>
        </p:spPr>
      </p:pic>
      <p:sp>
        <p:nvSpPr>
          <p:cNvPr id="9318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55EFA1-F3D8-4493-92D6-C2A96F9CBE99}" type="slidenum">
              <a:rPr lang="en-US"/>
              <a:pPr/>
              <a:t>81</a:t>
            </a:fld>
            <a:endParaRPr lang="en-US"/>
          </a:p>
        </p:txBody>
      </p:sp>
      <p:sp>
        <p:nvSpPr>
          <p:cNvPr id="4" name="TextBox 3"/>
          <p:cNvSpPr txBox="1"/>
          <p:nvPr/>
        </p:nvSpPr>
        <p:spPr>
          <a:xfrm>
            <a:off x="4572000" y="3048000"/>
            <a:ext cx="4572000" cy="1107996"/>
          </a:xfrm>
          <a:prstGeom prst="rect">
            <a:avLst/>
          </a:prstGeom>
          <a:noFill/>
        </p:spPr>
        <p:txBody>
          <a:bodyPr wrap="square" rtlCol="0">
            <a:spAutoFit/>
          </a:bodyPr>
          <a:lstStyle/>
          <a:p>
            <a:endParaRPr lang="en-US" dirty="0" smtClean="0"/>
          </a:p>
          <a:p>
            <a:r>
              <a:rPr lang="en-US" dirty="0" smtClean="0"/>
              <a:t> </a:t>
            </a:r>
            <a:r>
              <a:rPr lang="en-US" sz="2400" dirty="0" smtClean="0">
                <a:latin typeface="Arial" pitchFamily="34" charset="0"/>
                <a:cs typeface="Arial" pitchFamily="34" charset="0"/>
              </a:rPr>
              <a:t>. . . I will build my church.</a:t>
            </a:r>
          </a:p>
          <a:p>
            <a:r>
              <a:rPr lang="en-US" sz="2400" dirty="0" smtClean="0">
                <a:latin typeface="Arial" pitchFamily="34" charset="0"/>
                <a:cs typeface="Arial" pitchFamily="34" charset="0"/>
              </a:rPr>
              <a:t>		Matthew 16:18</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B1FBE35-2388-4BE2-9973-5F21820A7B5D}" type="slidenum">
              <a:rPr lang="en-US"/>
              <a:pPr/>
              <a:t>82</a:t>
            </a:fld>
            <a:endParaRPr lang="en-US"/>
          </a:p>
        </p:txBody>
      </p:sp>
      <p:pic>
        <p:nvPicPr>
          <p:cNvPr id="1026" name="Picture 2" descr="C:\Users\Robert\Dropbox\CHURCH\Go Ye and Teach\PICTURES\Danny Hahlbohm PowerPoint Slides\Complete set\pp 3\wisefoolish.jpg"/>
          <p:cNvPicPr>
            <a:picLocks noChangeAspect="1" noChangeArrowheads="1"/>
          </p:cNvPicPr>
          <p:nvPr/>
        </p:nvPicPr>
        <p:blipFill>
          <a:blip r:embed="rId3" cstate="print"/>
          <a:srcRect/>
          <a:stretch>
            <a:fillRect/>
          </a:stretch>
        </p:blipFill>
        <p:spPr bwMode="auto">
          <a:xfrm>
            <a:off x="0" y="-1"/>
            <a:ext cx="9144000" cy="6859357"/>
          </a:xfrm>
          <a:prstGeom prst="rect">
            <a:avLst/>
          </a:prstGeom>
          <a:noFill/>
        </p:spPr>
      </p:pic>
      <p:sp>
        <p:nvSpPr>
          <p:cNvPr id="6" name="TextBox 5"/>
          <p:cNvSpPr txBox="1"/>
          <p:nvPr/>
        </p:nvSpPr>
        <p:spPr>
          <a:xfrm>
            <a:off x="3505199" y="3505200"/>
            <a:ext cx="5638801" cy="3416320"/>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Therefore whosoever </a:t>
            </a:r>
            <a:r>
              <a:rPr lang="en-US" sz="2400" b="1" dirty="0" err="1" smtClean="0">
                <a:solidFill>
                  <a:schemeClr val="bg1"/>
                </a:solidFill>
                <a:latin typeface="Arial" pitchFamily="34" charset="0"/>
                <a:cs typeface="Arial" pitchFamily="34" charset="0"/>
              </a:rPr>
              <a:t>heareth</a:t>
            </a:r>
            <a:r>
              <a:rPr lang="en-US" sz="2400" b="1" dirty="0" smtClean="0">
                <a:solidFill>
                  <a:schemeClr val="bg1"/>
                </a:solidFill>
                <a:latin typeface="Arial" pitchFamily="34" charset="0"/>
                <a:cs typeface="Arial" pitchFamily="34" charset="0"/>
              </a:rPr>
              <a:t> these sayings of mine, and doeth them I will liken him unto a wise man, which built his house upon a rock. And the rain descended, and the floods came, and the winds blew, and beat upon that house: and it fell not: for it was founded upon a rock.</a:t>
            </a:r>
          </a:p>
          <a:p>
            <a:r>
              <a:rPr lang="en-US" sz="2400" b="1" dirty="0" smtClean="0">
                <a:solidFill>
                  <a:schemeClr val="bg1"/>
                </a:solidFill>
                <a:latin typeface="Arial" pitchFamily="34" charset="0"/>
                <a:cs typeface="Arial" pitchFamily="34" charset="0"/>
              </a:rPr>
              <a:t>			Matthew 7:26-27</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2940C3-4993-4EE3-B5C7-FE4DE6A32C34}" type="slidenum">
              <a:rPr lang="en-US" smtClean="0"/>
              <a:pPr/>
              <a:t>83</a:t>
            </a:fld>
            <a:endParaRPr lang="en-US"/>
          </a:p>
        </p:txBody>
      </p:sp>
      <p:sp>
        <p:nvSpPr>
          <p:cNvPr id="4" name="Rectangle 3"/>
          <p:cNvSpPr/>
          <p:nvPr/>
        </p:nvSpPr>
        <p:spPr>
          <a:xfrm>
            <a:off x="228600" y="1981200"/>
            <a:ext cx="3352800" cy="3046988"/>
          </a:xfrm>
          <a:prstGeom prst="rect">
            <a:avLst/>
          </a:prstGeom>
        </p:spPr>
        <p:txBody>
          <a:bodyPr wrap="square">
            <a:spAutoFit/>
          </a:bodyPr>
          <a:lstStyle/>
          <a:p>
            <a:r>
              <a:rPr lang="en-US" sz="2400" dirty="0" smtClean="0">
                <a:latin typeface="Arial" pitchFamily="34" charset="0"/>
                <a:cs typeface="Arial" pitchFamily="34" charset="0"/>
              </a:rPr>
              <a:t>Behold, I stand at the door, and knock: if any man hear my voice, and open the door, I will come in to him, and will sup with him, and he with me.</a:t>
            </a:r>
          </a:p>
          <a:p>
            <a:r>
              <a:rPr lang="en-US" sz="2400" dirty="0" smtClean="0">
                <a:latin typeface="Arial" pitchFamily="34" charset="0"/>
                <a:cs typeface="Arial" pitchFamily="34" charset="0"/>
              </a:rPr>
              <a:t>	Revelation 3:20</a:t>
            </a:r>
            <a:endParaRPr lang="en-US" sz="2400" dirty="0">
              <a:latin typeface="Arial" pitchFamily="34" charset="0"/>
              <a:cs typeface="Arial" pitchFamily="34" charset="0"/>
            </a:endParaRPr>
          </a:p>
        </p:txBody>
      </p:sp>
      <p:pic>
        <p:nvPicPr>
          <p:cNvPr id="5" name="Picture 7"/>
          <p:cNvPicPr>
            <a:picLocks noChangeAspect="1" noChangeArrowheads="1"/>
          </p:cNvPicPr>
          <p:nvPr/>
        </p:nvPicPr>
        <p:blipFill>
          <a:blip r:embed="rId2" cstate="print"/>
          <a:srcRect/>
          <a:stretch>
            <a:fillRect/>
          </a:stretch>
        </p:blipFill>
        <p:spPr bwMode="auto">
          <a:xfrm>
            <a:off x="3733800" y="838200"/>
            <a:ext cx="512436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1015663"/>
          </a:xfrm>
          <a:prstGeom prst="rect">
            <a:avLst/>
          </a:prstGeom>
          <a:noFill/>
        </p:spPr>
        <p:txBody>
          <a:bodyPr wrap="square" rtlCol="0">
            <a:spAutoFit/>
          </a:bodyPr>
          <a:lstStyle/>
          <a:p>
            <a:pPr algn="ctr"/>
            <a:r>
              <a:rPr lang="en-US" sz="6000" b="1" dirty="0" smtClean="0">
                <a:latin typeface="Arial" pitchFamily="34" charset="0"/>
                <a:cs typeface="Arial" pitchFamily="34" charset="0"/>
              </a:rPr>
              <a:t>APPENDIX</a:t>
            </a:r>
            <a:endParaRPr lang="en-US" sz="60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86</a:t>
            </a:fld>
            <a:endParaRPr lang="en-US"/>
          </a:p>
        </p:txBody>
      </p:sp>
      <p:sp>
        <p:nvSpPr>
          <p:cNvPr id="3" name="TextBox 2"/>
          <p:cNvSpPr txBox="1"/>
          <p:nvPr/>
        </p:nvSpPr>
        <p:spPr>
          <a:xfrm>
            <a:off x="0" y="2057400"/>
            <a:ext cx="9144000" cy="1446550"/>
          </a:xfrm>
          <a:prstGeom prst="rect">
            <a:avLst/>
          </a:prstGeom>
          <a:noFill/>
        </p:spPr>
        <p:txBody>
          <a:bodyPr wrap="square" rtlCol="0">
            <a:spAutoFit/>
          </a:bodyPr>
          <a:lstStyle/>
          <a:p>
            <a:pPr marL="223838" algn="ctr"/>
            <a:r>
              <a:rPr lang="en-US" sz="4400" b="1" dirty="0" smtClean="0">
                <a:latin typeface="Arial" pitchFamily="34" charset="0"/>
                <a:cs typeface="Arial" pitchFamily="34" charset="0"/>
              </a:rPr>
              <a:t>The Gates of Hell Shall Not Prevail Against the Church</a:t>
            </a:r>
          </a:p>
        </p:txBody>
      </p:sp>
      <p:pic>
        <p:nvPicPr>
          <p:cNvPr id="22530" name="Picture 2" descr="File:Darvasa gas crater panorama.jpg">
            <a:hlinkClick r:id="rId2"/>
          </p:cNvPr>
          <p:cNvPicPr>
            <a:picLocks noChangeAspect="1" noChangeArrowheads="1"/>
          </p:cNvPicPr>
          <p:nvPr/>
        </p:nvPicPr>
        <p:blipFill>
          <a:blip r:embed="rId3" cstate="print"/>
          <a:srcRect/>
          <a:stretch>
            <a:fillRect/>
          </a:stretch>
        </p:blipFill>
        <p:spPr bwMode="auto">
          <a:xfrm>
            <a:off x="3352800" y="3810000"/>
            <a:ext cx="4953000" cy="2105026"/>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686800" cy="5632311"/>
          </a:xfrm>
          <a:prstGeom prst="rect">
            <a:avLst/>
          </a:prstGeom>
          <a:noFill/>
        </p:spPr>
        <p:txBody>
          <a:bodyPr wrap="square" rtlCol="0">
            <a:spAutoFit/>
          </a:bodyPr>
          <a:lstStyle/>
          <a:p>
            <a:pPr marL="223838" algn="ctr"/>
            <a:endParaRPr lang="en-US" sz="2400" b="1" dirty="0" smtClean="0">
              <a:latin typeface="Arial" pitchFamily="34" charset="0"/>
              <a:cs typeface="Arial" pitchFamily="34" charset="0"/>
            </a:endParaRPr>
          </a:p>
          <a:p>
            <a:pPr marL="223838"/>
            <a:r>
              <a:rPr lang="en-US" sz="2400" b="1" dirty="0" smtClean="0">
                <a:latin typeface="Arial" pitchFamily="34" charset="0"/>
                <a:cs typeface="Arial" pitchFamily="34" charset="0"/>
              </a:rPr>
              <a:t>The Gates of Hell Shall Not Prevail Against the Church</a:t>
            </a:r>
          </a:p>
          <a:p>
            <a:pPr marL="223838"/>
            <a:endParaRPr lang="en-US" sz="2400" dirty="0" smtClean="0">
              <a:latin typeface="Arial" pitchFamily="34" charset="0"/>
              <a:cs typeface="Arial" pitchFamily="34" charset="0"/>
            </a:endParaRPr>
          </a:p>
          <a:p>
            <a:pPr marL="223838"/>
            <a:r>
              <a:rPr lang="en-US" sz="2400" dirty="0" smtClean="0">
                <a:latin typeface="Arial" pitchFamily="34" charset="0"/>
                <a:cs typeface="Arial" pitchFamily="34" charset="0"/>
              </a:rPr>
              <a:t>And I say also unto thee, That thou art Peter, and upon this rock I will build my church; </a:t>
            </a:r>
            <a:r>
              <a:rPr lang="en-US" sz="2400" b="1" dirty="0" smtClean="0">
                <a:solidFill>
                  <a:schemeClr val="accent2"/>
                </a:solidFill>
                <a:latin typeface="Arial" pitchFamily="34" charset="0"/>
                <a:cs typeface="Arial" pitchFamily="34" charset="0"/>
              </a:rPr>
              <a:t>and the gates of hell shall not prevail against it</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Matthew 16:18</a:t>
            </a: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The phrase “and the gates of hell shall not prevail against it” is often used by certain people to suggest that Christ’s church will remain intact without interruption throughout history. They point to, what they believe to be, a continuous succession of the church down through the centuries until our day. Therefore, there was no apostasy; all the church needed was a little reforming.</a:t>
            </a:r>
          </a:p>
          <a:p>
            <a:endParaRPr lang="en-US" sz="24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87</a:t>
            </a:fld>
            <a:endParaRPr lang="en-US"/>
          </a:p>
        </p:txBody>
      </p:sp>
      <p:pic>
        <p:nvPicPr>
          <p:cNvPr id="4" name="Picture 2" descr="File:Darvasa gas crater panorama.jpg">
            <a:hlinkClick r:id="rId2"/>
          </p:cNvPr>
          <p:cNvPicPr>
            <a:picLocks noChangeAspect="1" noChangeArrowheads="1"/>
          </p:cNvPicPr>
          <p:nvPr/>
        </p:nvPicPr>
        <p:blipFill>
          <a:blip r:embed="rId3" cstate="print"/>
          <a:srcRect/>
          <a:stretch>
            <a:fillRect/>
          </a:stretch>
        </p:blipFill>
        <p:spPr bwMode="auto">
          <a:xfrm>
            <a:off x="4267200" y="4876800"/>
            <a:ext cx="3962400" cy="1684021"/>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915401" cy="5632311"/>
          </a:xfrm>
          <a:prstGeom prst="rect">
            <a:avLst/>
          </a:prstGeom>
          <a:noFill/>
        </p:spPr>
        <p:txBody>
          <a:bodyPr wrap="square" rtlCol="0">
            <a:spAutoFit/>
          </a:bodyPr>
          <a:lstStyle/>
          <a:p>
            <a:pPr marL="223838" algn="ctr"/>
            <a:endParaRPr lang="en-US" sz="2400" b="1" dirty="0" smtClean="0">
              <a:latin typeface="Arial" pitchFamily="34" charset="0"/>
              <a:cs typeface="Arial" pitchFamily="34" charset="0"/>
            </a:endParaRPr>
          </a:p>
          <a:p>
            <a:pPr marL="223838"/>
            <a:r>
              <a:rPr lang="en-US" sz="2400" b="1" dirty="0" smtClean="0">
                <a:latin typeface="Arial" pitchFamily="34" charset="0"/>
                <a:cs typeface="Arial" pitchFamily="34" charset="0"/>
              </a:rPr>
              <a:t>The Gates of Hell Shall Not Prevail Against the Church</a:t>
            </a:r>
          </a:p>
          <a:p>
            <a:pPr marL="223838"/>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But what does it mean to “prevail”? Does that necessarily mean that the church will remain intact throughout history? </a:t>
            </a: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Consider the analogy of a football game that lasts for one hour. Let’s say that the other team dominates the score and maintains a 20-point lead for 55 minutes of the game. Suddenly, in the last five minutes, our team scores three quick touchdowns and wins the game. Which team has “prevailed” in that example? It would be the team that was ahead at the end of the game. Even though the opposition had the higher score continuously for 55 minutes, our team “prevailed.”</a:t>
            </a:r>
          </a:p>
          <a:p>
            <a:endParaRPr lang="en-US" sz="24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88</a:t>
            </a:fld>
            <a:endParaRPr lang="en-US"/>
          </a:p>
        </p:txBody>
      </p:sp>
      <p:pic>
        <p:nvPicPr>
          <p:cNvPr id="4" name="Picture 2" descr="File:Darvasa gas crater panorama.jpg">
            <a:hlinkClick r:id="rId2"/>
          </p:cNvPr>
          <p:cNvPicPr>
            <a:picLocks noChangeAspect="1" noChangeArrowheads="1"/>
          </p:cNvPicPr>
          <p:nvPr/>
        </p:nvPicPr>
        <p:blipFill>
          <a:blip r:embed="rId3" cstate="print"/>
          <a:srcRect/>
          <a:stretch>
            <a:fillRect/>
          </a:stretch>
        </p:blipFill>
        <p:spPr bwMode="auto">
          <a:xfrm>
            <a:off x="4572000" y="4800600"/>
            <a:ext cx="4038600" cy="171640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89</a:t>
            </a:fld>
            <a:endParaRPr lang="en-US"/>
          </a:p>
        </p:txBody>
      </p:sp>
      <p:sp>
        <p:nvSpPr>
          <p:cNvPr id="3" name="Rectangle 2"/>
          <p:cNvSpPr/>
          <p:nvPr/>
        </p:nvSpPr>
        <p:spPr>
          <a:xfrm>
            <a:off x="304800" y="381000"/>
            <a:ext cx="8839200" cy="5047536"/>
          </a:xfrm>
          <a:prstGeom prst="rect">
            <a:avLst/>
          </a:prstGeom>
        </p:spPr>
        <p:txBody>
          <a:bodyPr wrap="square">
            <a:spAutoFit/>
          </a:bodyPr>
          <a:lstStyle/>
          <a:p>
            <a:pPr algn="ctr"/>
            <a:r>
              <a:rPr lang="en-US" sz="2400" b="1" dirty="0" smtClean="0">
                <a:latin typeface="Arial" pitchFamily="34" charset="0"/>
                <a:cs typeface="Arial" pitchFamily="34" charset="0"/>
              </a:rPr>
              <a:t>The Gates of Hell Shall Not Prevail Against the Church</a:t>
            </a:r>
          </a:p>
          <a:p>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It is true that “the gates of hell shall not prevail against” Christ’s church. </a:t>
            </a:r>
            <a:r>
              <a:rPr lang="en-US" sz="2400" b="1" dirty="0" smtClean="0">
                <a:solidFill>
                  <a:schemeClr val="accent2"/>
                </a:solidFill>
                <a:latin typeface="Arial" pitchFamily="34" charset="0"/>
                <a:cs typeface="Arial" pitchFamily="34" charset="0"/>
              </a:rPr>
              <a:t>But it is misleading to infer that there will never be an apostasy and therefore no need for a restoration of Christ’s gospel.</a:t>
            </a:r>
            <a:r>
              <a:rPr lang="en-US" sz="2400" dirty="0" smtClean="0">
                <a:latin typeface="Arial" pitchFamily="34" charset="0"/>
                <a:cs typeface="Arial" pitchFamily="34" charset="0"/>
              </a:rPr>
              <a:t> Christ leaves people’s agency or free will intact, and the battle between good and evil continues.</a:t>
            </a:r>
          </a:p>
          <a:p>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Just like the score in a football game, the lead can potentially swing back and forth, but we know who will eventually win the struggle. The Lord Jesus will be victorious. He will conquer his enemies. All of creation will submit to his will. Eventually, every knee will bow and every tongue will confess that he is Lord. In this sense, the gates of hell shall not prevail against his church.</a:t>
            </a:r>
          </a:p>
          <a:p>
            <a:endParaRPr lang="en-US" dirty="0" smtClean="0">
              <a:latin typeface="Arial" pitchFamily="34" charset="0"/>
              <a:cs typeface="Arial" pitchFamily="34" charset="0"/>
            </a:endParaRPr>
          </a:p>
        </p:txBody>
      </p:sp>
      <p:pic>
        <p:nvPicPr>
          <p:cNvPr id="4" name="Picture 2" descr="File:Darvasa gas crater panorama.jpg">
            <a:hlinkClick r:id="rId2"/>
          </p:cNvPr>
          <p:cNvPicPr>
            <a:picLocks noChangeAspect="1" noChangeArrowheads="1"/>
          </p:cNvPicPr>
          <p:nvPr/>
        </p:nvPicPr>
        <p:blipFill>
          <a:blip r:embed="rId3" cstate="print"/>
          <a:srcRect/>
          <a:stretch>
            <a:fillRect/>
          </a:stretch>
        </p:blipFill>
        <p:spPr bwMode="auto">
          <a:xfrm>
            <a:off x="4572000" y="5105400"/>
            <a:ext cx="3581400" cy="15220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0"/>
            <a:ext cx="4191000" cy="6124754"/>
          </a:xfrm>
          <a:prstGeom prst="rect">
            <a:avLst/>
          </a:prstGeom>
          <a:noFill/>
        </p:spPr>
        <p:txBody>
          <a:bodyPr wrap="square" rtlCol="0">
            <a:spAutoFit/>
          </a:bodyPr>
          <a:lstStyle/>
          <a:p>
            <a:pPr algn="ctr"/>
            <a:endParaRPr lang="en-US" sz="2400" b="1" dirty="0" smtClean="0">
              <a:latin typeface="Arial" pitchFamily="34" charset="0"/>
              <a:cs typeface="Arial" pitchFamily="34" charset="0"/>
            </a:endParaRPr>
          </a:p>
          <a:p>
            <a:pPr algn="ctr"/>
            <a:r>
              <a:rPr lang="en-US" sz="2800" b="1" dirty="0" smtClean="0">
                <a:latin typeface="Arial" pitchFamily="34" charset="0"/>
                <a:cs typeface="Arial" pitchFamily="34" charset="0"/>
              </a:rPr>
              <a:t>Has Revelation Ceased?</a:t>
            </a:r>
          </a:p>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Some churches believe that revelation ended after the first century and that God no longer revealed his will in the form of scripture that would apply to all believers.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However, the restored gospel maintains that </a:t>
            </a:r>
            <a:r>
              <a:rPr lang="en-US" sz="2400" b="1" dirty="0" smtClean="0">
                <a:solidFill>
                  <a:schemeClr val="accent2"/>
                </a:solidFill>
                <a:latin typeface="Arial" pitchFamily="34" charset="0"/>
                <a:cs typeface="Arial" pitchFamily="34" charset="0"/>
              </a:rPr>
              <a:t>God wishes to reveal his will to man today just as he has in times past</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92940C3-4993-4EE3-B5C7-FE4DE6A32C34}" type="slidenum">
              <a:rPr lang="en-US" smtClean="0"/>
              <a:pPr/>
              <a:t>9</a:t>
            </a:fld>
            <a:endParaRPr lang="en-US"/>
          </a:p>
        </p:txBody>
      </p:sp>
      <p:pic>
        <p:nvPicPr>
          <p:cNvPr id="2050" name="Picture 2" descr="C:\Users\Robert\Desktop\Downloads\shutterstock_61151008.jpg"/>
          <p:cNvPicPr>
            <a:picLocks noChangeAspect="1" noChangeArrowheads="1"/>
          </p:cNvPicPr>
          <p:nvPr/>
        </p:nvPicPr>
        <p:blipFill>
          <a:blip r:embed="rId3" cstate="print"/>
          <a:srcRect/>
          <a:stretch>
            <a:fillRect/>
          </a:stretch>
        </p:blipFill>
        <p:spPr bwMode="auto">
          <a:xfrm>
            <a:off x="4572001" y="0"/>
            <a:ext cx="4572000" cy="6847304"/>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91</a:t>
            </a:fld>
            <a:endParaRPr lang="en-US"/>
          </a:p>
        </p:txBody>
      </p:sp>
      <p:sp>
        <p:nvSpPr>
          <p:cNvPr id="4" name="TextBox 3"/>
          <p:cNvSpPr txBox="1"/>
          <p:nvPr/>
        </p:nvSpPr>
        <p:spPr>
          <a:xfrm>
            <a:off x="0" y="1524000"/>
            <a:ext cx="9144000" cy="1754326"/>
          </a:xfrm>
          <a:prstGeom prst="rect">
            <a:avLst/>
          </a:prstGeom>
          <a:noFill/>
        </p:spPr>
        <p:txBody>
          <a:bodyPr wrap="square" rtlCol="0">
            <a:spAutoFit/>
          </a:bodyPr>
          <a:lstStyle/>
          <a:p>
            <a:pPr algn="ctr"/>
            <a:endParaRPr lang="en-US" sz="5400" b="1" dirty="0" smtClean="0">
              <a:latin typeface="Arial" pitchFamily="34" charset="0"/>
              <a:cs typeface="Arial" pitchFamily="34" charset="0"/>
            </a:endParaRPr>
          </a:p>
          <a:p>
            <a:pPr algn="ctr"/>
            <a:r>
              <a:rPr lang="en-US" sz="5400" b="1" dirty="0" err="1" smtClean="0">
                <a:latin typeface="Arial" pitchFamily="34" charset="0"/>
                <a:cs typeface="Arial" pitchFamily="34" charset="0"/>
              </a:rPr>
              <a:t>Korah’s</a:t>
            </a:r>
            <a:r>
              <a:rPr lang="en-US" sz="5400" b="1" dirty="0" smtClean="0">
                <a:latin typeface="Arial" pitchFamily="34" charset="0"/>
                <a:cs typeface="Arial" pitchFamily="34" charset="0"/>
              </a:rPr>
              <a:t> Rebellion</a:t>
            </a:r>
            <a:endParaRPr lang="en-US" sz="5400" b="1" dirty="0">
              <a:latin typeface="Arial" pitchFamily="34" charset="0"/>
              <a:cs typeface="Arial" pitchFamily="34" charset="0"/>
            </a:endParaRPr>
          </a:p>
        </p:txBody>
      </p:sp>
      <p:sp>
        <p:nvSpPr>
          <p:cNvPr id="17410" name="AutoShape 2" descr="data:image/jpeg;base64,/9j/4AAQSkZJRgABAQAAAQABAAD/2wCEAAkGBhQSERUUEhQWFRQVGBgZGBgYGBoXGBgaGBoXGBgYGxwaGyYeGhskHRcXIC8gIycpLCwsFx4xNTAqNSYsLCkBCQoKDgwOGg8PGikfHCQpKSwsKSkpKSwpLCwsKSwpKSwpKSwpKSwsKSwpLCkpLCksLCwsLCwsLCwpLCwpLCwsLP/AABEIAMUBAAMBIgACEQEDEQH/xAAbAAACAgMBAAAAAAAAAAAAAAAEBQMGAAIHAf/EAE0QAAECBAMEBwMHBwoGAwEAAAECEQADBCEFEjEGQVFhBxMicYGRoRQysSNCUsHR0vAzRGJyguHxFSRDc5KTlKKywhZTVGNkhDR0gxf/xAAZAQADAQEBAAAAAAAAAAAAAAABAgMABAX/xAAkEQACAgICAgMAAwEAAAAAAAAAAQIREiEDMUFREyIyBGGxFP/aAAwDAQACEQMRAD8AbY/WTRVTwmongCYvspnzUhNzYAKAA5CFKsTnj85qf8ROH++N9o8RArKkcJqx/mML5eKBam05RDJ2d641inQcMVnDWpqT/wCxOb/VGycUn3/nFT/iJ334GFt1hx/F439sAtB2K4omTiU8/nNT/iJv341Xik+7VNTb/wAid9+BV1SibANHiqtwBaM7NUfRLMxioH5zU/4id9+PBi9Rvqqkf+xN+9EE5HB33RF1YTqX+EDJjYRfgLOM1A/Oqk/+xN+9Hi8cnj85qf8AETfvRAO4CI1T2sITNjfEvQRNxqp1FVVN/XzfvQGvaSqH51VeM+a3+qNTVngI1y5i5GkMpMV8cUTI2mqD+d1H9/N+9GszaipBtVVP+Im/ehXU05Cn3fjhAa1XJNuQhrYuCHydpKo/nVT/AH8370bL2lqRrV1X9/M+9FfFQSbA8I2UhVn741s2MfQ8O1NTuq6n+/mfej2XtNVH86qS/wD5Ez70KZcl76D4xsbDj9ZjWzNRXgaq2jq2tU1P+Im/ejZG0FS3arKl/wD7Ez70IZ061zHi5gs348I2/Yra9Dz/AIsns/tdT/iJrW/aiFe19XuqKnv6+b96K7TTglJch8yvjHlRjbFkgeEPTJtobTNra7/q6kD+vmfWqB1bZ1z2rKnxnL+Dwk/lEnly1/hGgmKOgfW+kPRJux0rbiu/66p/vpn2xsdtK/dW1P8AfL+2EplrBFgOJYn8eEe9Vms5JB0AbzfSGpUAZL26rx+fVP8AfL+2I5m3WIaitqgP65f1mB5UhCd5JPC57uUT9Qg6IJOrnSBaGxsklbZYmoBq2pAO8zlfbE6dqMR+diNQP/1Wf90DpkKsEoe30S3wgmnwKevRIT5RNzQ647NhtLiDWxGpJ/rJjfGGmyW0uIGvo0zauetEyehKkmaspIzXBBLENAp2UmFsy27v3w+2O2XSitplFalZZqCLWd4X5EM+J9k22NKfa6lQf8qv/UYqyCQecdC2h/8Alzwz/KL9SYUy6RDv1YeEa2zrjNYoTSp68upP1RslRIuFQfWKY8IXTKhiR9cOouiblslVV2try0iFUy14iVMtwjEzQdbtDi2hnSK8oyew13wHLquVuJMYK3x9B++EcbGTonM4kWsDEYltrr6Riq0ngByiI1IgqCC5ky1jcIhVPO8XiIVV9IhmYkhNn+uN0Tb9mVFXdjaIerBuS0A1GKJfjEMyoBNnfz+EOieXoamclPMxpMqmvl1429IEpadStSEh+8nygtWHKKu7X8EwmrGbYPPriBew9IBqMd0A3cm/Bh7S4EqcrIA+ma+nMncIdT9iqREpWSaFTgRYgZT3XcBxYw6VoR2UFdZMVfLaNwJpFhl74d1OELS7gAbtC/OJ6DDXPbUW5D7RC5oKgysIoCQcygWJdnN9X7rxpKoFkEhJbjoL6XP4vFwmUSZQnpSlirIx+e8xpZBPK5txg72BGZ8rF3Z33BL+QHlAlyNBXFZVqPZmZkclCQb7yqG9BgkuUMymJU3aO69zyHrDZZSwfuZ/WIquYUISpGoUG5ADnqLmFi5TkO4xgrLPgk2SJqZGWTNCwrMTLGZDDMXzdpm3/ZCLF9jUCYQkqKAo5SCCQPomz20eHOz+GTkSetnk9ZNSmVKHzkpUbqPBSgCSOA3QyrZYCgl7h3PNZJ+DRadqDYI05FMl7LoT8z7PWGFNgiBuA5AQ2mEEM484HSjc3dwjieR0qKREaFA0DnmY1FOpVhYcE/XB8ukfU2aJSMoYN38PCFoegCVRAa+PHz4w1wQJ9pkaD5RLDjeBSnjeDcElp9qlEC+dN/GCo7BL8sH2gWfap1v6RXxhcSYO2imfzqf/AFivjCabUtb4R1Y2zni6SIq4a2hb1T7hE9XiCeI3bxAycRQ9iC2rAn4Q6VIVswYYP0u541qcOYWD8oMXVgDjEC6xR4fjvhcjC9MiYz5T5RCF8fGGip3GYkd14Dq5cs3OZXMn8MIKkKwSfiASN0BTMSKtB5AwYjD0PqNd125PviZFLwKh5/GGsVpisLmfNBvxs0SHD1kF2HMXMNfYm+aoni4+qJpODKN8gbmo/DfABRX0YclO8q8PraJVS2LgAcg/4MWNGCLVrlSG+bc90Fy9mZe/tHn/ABg6CovwVY1KhZ27rH0gimQuY6UudDb7YssrA5Mu4QHPEP8AGHGDYeGzZQAk62fTQb+EBNN0g4tLYPhOGGRJFs0xQUAgFszgEJfh2S5hXjVYSUHqwFJPvoLpUE/lEMWu+ndFvmyswswWlykke6psuY7tCSxinVGz/VTMj9pizAhIe9m0fXvi0oPVCqVaJayYFocEKzF+Ye8aU6gkX1h1S4BLypIWdACwSL/OD3Or7ngsYBICrJUpRN8xJ5MBoPKOT42dFlHXLzzliWA5mpIT9Jh1hGvEHzh5IwSfMNwAs6p94+QjSroB7aerACSQlN27YYHTRkh/ERvjOPGVNUJU6YgAFSmIBUHmFO4sqw03GHlSpsS6LRhOw6ReeQQ1w4Pdut6mJ52CyUTUqSAcvuo3A/SPJ7txinYPt9VTpyKZa0FK15EzSllsXyuQW3C7Rc6XCVOormkLd+wOyBowzOXfneKxpdCXZlQVJUFKYzL5RuchitT2SlIt4mFaMPUpwCV5i6jpdtA5YaaQ7XhKblalq4uQHO4EgORpbSNpqpctMxa8qJchN9wSMoKrcdB4tD9xo3myqTqdixDEHfrEYQoXBI5G48jBlROE3KsWCg6eISQ4BiKXIv8AbHC4u9HSpKj1M5Q4EcnDRt7SeHx+yCcqRyjRc5I5+cZQ9jZmgnltz9xaCcCrSaqSGH5RAseY3GAZs59x8vx6QXs6lPtUm4BzpLXfXnDVEWUnTB9oqoCqngAlpi9dNTFfxGYAl7aGw7PxuYabTy1+11B0T1i2LgbzCrICzurwLd0P5IeELqPqmLIzEkagMO5xBXWfRS/IJsPgIImBKWCU68mbzhnJpRZ9OGgjSkl2aMW+hSMPWtnCh3KAHlBSdmUgOvN3P9esP0ADnGKndw9Ynnl0imCXbFdPgCG7MtJ77+piX+TZaf6OV4JeC1gkb2iNMwO135/EcRFKBpA6qNJ+akD9FIT6CIlUrF2Sr4wylJA9676APaPDLALgnx4RugUBJQk/SHd/DSPUoSHBV6QelBVZ4irsNKpZSCQTvSUgt3qBDfGM5pGUGDqpxuUNzDKR8I3lyef9kF/WFeGzF06yiekhKrhSQCnhYDQ8WbuhlUz6ZaO0nrFj3c6SkbrWUCO8RqyMtEOM1JkyitKc5swLgni0WzZGuE+iTNUlIV2wQkBnSW/tAEPzjn21MnItAlJXlMlMxQzLV1ZuD2iXA0sonfFx6MpwmYfz6yaDzLJv3m0PxRxlQJu0e1MwZlByQolOnHf9bcoWz6RS1EFrIzE7xqAPMxY6yiC5sthZacx4O3ppEEigHyjKcKyIB71gmOrsjQlxef7OqSlIS+R5iAGuCNDxufKDKOq63KpOrs29xuJEVPbjGwKmeoXKFBAH6QFh5n0hf0azJqalJCjlVMBUdyzdgAb5Q7vbdHO9PZZekOpFHMVPqC0tXs4UUu4UZhBBU43pIYAgAwPX4R1s0zFAjq2FwGWM+vLUjwEOcClH5Rd/llThfe0xBBHgo3hri0oCQVn6QHgC8PhumTu0VKRRIlVEpeVKQhaVPoLzCB433cI6PiIyqChuVfudj9sUfGihEuYpYBAQhgbuouQPiXi8U9UmfKRMBdM1AUD+sP3QjW2GL0ZVK7Cv2b95AeKPtxXKmkUySAhZVPmF2JGbLLSeTgnfui2V8tXVhKTqlj4fDSKysqFXO6vI4NPKKlAKbMLsG3ODrDv8g7ZmDduUApgEAICg4zNuIN3EETZbHj3X84KFEBYnTcwDcfV4llU1uAfQRBF6BZVGpbE2iVNElOpJ7vrhgClIbfEXX3sDCtLyORppgRviXCqYe0ybkstLaDfHoBIuYIwpLT5Zc3Wng2vdC4r0aTdMUbQygaucWDhaue8wBkAF/wCMNMZcVU4lTATFfGFxdRc/CL5I50nSI0SxqT6RIFBo3cDviOZOHG/rE5NDpPwbRhUBEb/pP4GMUgjQE+ETcvQ6j7JZdVyiaWsF3tz/AIwuE8ixt4N8Y3TNJ90P8POEcpDKKCZkwDS8aJmcvWNepmbx5fbGplH6J8zCvIbSCUqbdfmYMpHWWAHmQw3wBKplfRI/HGJkSmsCR+0fqgqDA5DQ0wSHW/6zbu8QHiFMlQDXIdnNiC1iTfyiEoVpmJHOJ6fDnDqWsDcyQQO7fHRG4vRN1IXbQFKKVQmHPMmEAAPdy5ZrkJEadEWNpIqJQI/KJWAfoqGQtw7QEa7c4YsUi15weqGZJbL7xCWA0JIPpFR6P6gSa6QtVkzFGW1mZbJR4OB6Q/GnlZLkl0jsiOyqY+kqWoDxK1ed4BRV5ZYV+rMfvKsvokRPXqyyKpfELbucJEVvbSpMmkLf9PLI78qkD1VHUTfRRcKw9dfVzkJWkF1TMyw43hy13JU3ICG0jZiqp1ZlESkoBUpaVgsEi4SBcksG01vAHRtNSmpWCWV1bJv7zKDt4fGL5jJeWoE++Up4+8Q/1xCUU2U45NRFuz0laFykKU4yFQ7IDEmW7n53eYsu0kl6cp+lMQPArSPgYXmWBUSQPorH+aW3oIcbSDsD9dB8lg/VFEtAZXMXko6xYWhKwkuAoAjshSRr3wbsJVpMgymbIo5UjeF5mA4FwWgbaWYBNncMyQ3Em7ebQg2exfImXMHaYFK0/SS5Dd+hHMRxudcrHr6l16wKkpU/zgeBY9lQ8CD5xTcMmmZVrO5U0TD3ID/UmLHiUzMkIl3zETJbFipxmPwVrxis4HMyVYAF1GYCNWSQGJb9UR1Sf1Jx/RaVZn0841ClQWkAxuWFrDvMROgD6pR/dEqbD98TK5HXgI1I7z3wrRrNMx3QZhI+Wl3tnTAS1NuPoIJwerefLDfPTv5wtBb0xFtBOX7XOCUknrFgecOZmywQB1iphVlc9WgFCfEm7QZitH8pOISbqVcJ1vuO8xJidcq6usATlHZzPmtubeTFlxxvZBydKisz8NSGGYkKLDgTxLRJIw4Dv7oSbR40rsS5Y0KSpQLXHaYcyoMOAEWuiqRMloWLBYBa1uILcDaBSGtg/sJO5vCJEUramClHlGJSTYNf05/XDaBsAXhyFWyuSdOfKN00bAMOzuYhi3BrQ3FOwJzgBIVmIT7gtlDkXPGFUuuluqUhWcF1CwHaSxOUcWzcoBrM6m2nnEfswgns8Yy0L2MQZSN5PefqjZKidR5fZEgMZnHKCkCyZCkaMP2tfONKihkrYK7JGhG59zmNC0eFECUqGRR9upHVJCBOzCavKAXsEstTjQ7gCOMV3ZuUPbqNTdkT5Q5AlQt36Q76QcTzqTIQA6F5lmwKGGgJ036awh2fm5q+lY29olbtGIv+OMPxrRz8j+x23FkNSzRy+K4pXStU5aeWPpolJ8Aok/AecXrGk/zeaObf5g3xii9K0nNTSVfQYeo/fF/AJFH2XJ9qkZQXC93ApPp9kdPxJOeZIT+nm78iX+JEcs2fqgmrlrsGmAM2mYFNvP1johq/l5ZHzULPiSkQiVsMXobpvU045zHtwSFf7fWHOPDNLI/GoisSK0IqZMxQcPMDb7oPrD+pxaTPaWiYM6jlALg2UAp+G/yh6C2VzaUZpkxXBai3MAJ+2KZs7OsobmJ9Ys20VX28oPvKmrPcAtopVGpkKI+j9aY857lIq3VF0o8RInyUWZEwM51StRBA4kZ3bmYJwKnVcoSCxIfc4s5PdFXoawqmyikjPnASSHAKmDtyjqNLh6ZMsS3Byu5AZzvLCOhSqNAhG5WCyKJSveP2RP7IlOkb1FQlKbkDk9/CFszGgC1yRCNstoOVLECzJSuJhbU48TZ8ogRWKc5nkYSw2NloezwTgi0iolBw+dO7W8VyViIe4X/YJhngUwGqkkZh8oixSBv742aszX1Zc8VVmzhyDmIHn6RRsVKSoSxN6tSyQlL3KgDlAG4m4hdtbtxUyaufKMwJT1kzLkQgLyBRATmU997geUUXFK9c2aVKSXUXC1XmFQ+kphyZm0jqOPKkNsdwqdLLiWt0BphykZVE9l35B3i6YRXJ9ilKCDLSEpSRwZWVSgOBZR43MT4LtImdh9NOqVkzl9YjORdZlk2URybXeYmxL8kpWZgPU6j4+sI6Kw3sV0dYVrDO5JUWtlc5pj8vcQ+8mLFRzGUCotYh+GYEP4PFYk4aqTKXUzgSlIByoYhIBdyHuQS+8DWMpdtZawX+TD2KyS9teyCAIV9hsse0lYsSglSVJJG4HKrgXFtw1vFdw+mWClUzs5zlQklj2iPEW8YCqsbmAA0lSE6kywUrGpukTGy9whdh1EutVmqKlYnyppIBCWyjKSQNAXGrxRSVaJ+ToC5RjUpbeHjcTXeAsRUoABOUOQ5UbWIZNuJ+EK3op5CEKcWv+G8rRmSFmD1qitSSxIQkum4ZLhV9XKjpDy/KFthpAigeDxoJy7Ml4KnJO71EeAqHDvgs1HLtviRVkKAByIAI0Ygl/j5RBsbS/wA4lzSLIWjzzJA+Ji5bX7MipSVpT8uAAk6BQBJyHdvLHdFdwin6qU30VJJPG6ST3WhHyJRSH4+G5tvo7DiyXlr/AFx/qEVHpIp3w9Z1yJlr/wAx+2LliB+SUT9IfUYU7U4UmdImylk5VyRca2ZiB3iOpukc7V6OFUlHMnFpEtcxmfKlspUWSSebekdPw7CpktaUzS6xTpz9oKZSlmzjX3YLoZokSkolDKEpCRvOUaB9WubRBh9eFT5hW5PyYDaWBUbftCOf5B48eJJW0bLk5k2Mxm75a/siZFMlB6xAZaXNxmLbyk6vf0j3FK5OVJHzZktRvuzZT6KMM0KAJB/H4tFozA4nPcbqXXMVoUy1eDpH2mElB+TXzSw8k/ZBeNzyqoqEtdRISBqSSwAG8mIpGEVGQyTKZZKVB7DLoVEiwAbWObHbYLB8AqMtTKKj2UTEKP8Aa3R1XFdrpMlgklS7nKkOQ+8jdHJqShWlSyz5SxU1gEliz6nSLfhOEAdpYJBAISd5Atm3mKo0LCBV1NQSUITLQ91LLqMTScK/5k3MX3B7fAd8OpOHHKHAZgydEj7YmRhd7xOZeKoWS6GWNEPzUSTBkmgtZAAPLXzvDSVQJTuc8/sj2Y5sSB3aiI4D2KFYWt7BPc4gzA8JmCfKUQwStJ15wVJogLl34u0McNlgTEXftDe7X3Qcdhk/qzjm3EgIxGqUpGd5qykBuz22Ub6ub+fCEMmtfMLKuWD3ToE628uAi2bfYcTiKpaSxnzlh1bnJukA6Bzq2sD4hg0ujlZEkKWsOVMAyU2CQNQ5IcveOyMvRxfHq30E7B1QlSZ65kvrJMpYcFJLKWkhwkaJLF1WDAvDXFdvQwTLky1BJSWUiwynTVntbKGHExv0SXVVp4CT2h3zH7xrbhFJ2pPU1lVLSClMqcpItZKVdpHgASIRx8mU/B1HGtopU2gnrljsGQqxDMZijLSkjcQXPOOPrrBmSA9god7ED6ocbP4mqZT1kk3T7MuaGFgUKSdeBJB84qaJfuqG7P8AEN8TGW2ByGMoO5Pf3NEtLVKRdKlAOFWLaXPcYDWDlCeO78ecR1TsBzH49INAsvWyu0c5U3KvtoU51YoAD2O/gxi5VlMhcsZtPeCu64Y7i7Rz7DsTTRJSSkqmLTmIBZgScqTysSfCGeyvSCx6qpAyEkAjMwCj7qkgstPNsyYDQ6kWTZ6iCetVdlTClPJKHA73UT6Q1MsvZ4Fw2pkqS0haVJFwywpQ1JfQ+YjaqxJCCyixdtQHNrXOt4BS9Ewll98RrJeCpcjMHDt9URrkEXewg2gJA0yqUNRvu9+yxeOcKqD1cw6AsPQAeEdMqkfJqcE2Jbw0jlkqSerWlRcuATxYCITq0dHHJpM7ae3SSVEvnTKPioJ1ibG5PZYD5hBLPox+qONS9tqtKAhM2yQkJdIdIRZLd1rl9Ie0m0lUJeadPmEqtY/YI64zTOVqhlMDhhqbCAMPpCoLVYBUxbX3AhA8OyYB6/MoHtWJVnPzSBY6RvheIGUlAUSoMCb7lXLDx3RyckKei0J2tjWpw7NKmJF1FCgLb2LAc3hxSS1LGZTAAAkq3FrwGmoTq9jd4jRj8sOFKDBwd7uzjuhuN6DJCHGqSdOrEGmTkZJAWpmSlNlTDvJOZgDfSNqjZWoQl0zDNKbqT7ifDjFmo0ywHlsM28lyQLgDkOEEonBwNSfIc+cO1YiSRXZGyS5gAMpCO05JzZhp7oBbjrz1i0SaNEtLhrb7B2tYxtOmK4jn/HcI1w+kE1SgST1YBNiHzWDKIbKGLtpGS8G6N5tS3utGIqiefwg2tNLJQQpCSU6tq50Yk3L/AMIBw6eJkvMEs5IbfYxmgxlYTLX5+ka5huAcco3AMbS6NRTmyk+j9zm8JVj3REFh3JJ9RB2H/lEfrD4wvRyO/wAjvDcYOwxfyiOahAYX+Wcb2wqFDFJ60klSaq1tyVEN4XjNoqrNNYnQoTbxWf8AbFtxfZdMzEV5C0xc2axNw6y7q5JGZu+KZiVK1aETHSRMXmBsbMi77mTrzi0HbZz8icYJPzstnRCrLNq+fVjyzq+swyRlRjtUH/L0spZFmU2UKcGxsH84A6LwkVE9L27J9VC/hEdZVA7RSikmykyyLe71Zcet+UV8EloMxPZ+VIRic6WhKEzacICUhkghJXMIGgdWTRvdMcloackJH7R8dB8I7H0kVARRTEAgKmqCGtfMRmPkDHLEgIBIO5/3eTRNBkgQl1nkIPo6ALCH+etPewN277/gxvgOzFRVv7PLKiGzKJCUpcFnUbOeAvDbEsAqKUDrZSkBOirFJIZjmS43esECQt2x/wDkpbfLTbuKuMK6DC5s6ciWhIWpVwkGwG9SlaADV+UWCYkTcQpULAWlSlpILFJSoM3nHR8OwuTIDSZSZbs+Ua951Ma6YcchNgWyKKZQnzmVPSD2g7JDXbTMSN5tCTEsSQ6J6u2k5iE9+hY8HNo6CDZ9T3/X9to5BjWBLTOmJlTEGUVKKQnMcrknKX3vvBPfC1Y8nikh/sxtLMFUmUCrqloWyQbIJLhRDG1iGeL2JVnzD4xS+jTAwlMwzD8sVAM9wkB9CbuTryjoaKDKLQGtjQetgcyX2TcGOa7QykJW0oBKe1mZySXd2IbLfK43mOqT6IqQRoeLP58YQ4ts+qbl62aVpSeykDKLs9ySdw4QG68DdlFThEyb20JTLCh7oG53AsHf9KGuG7PVaUEqdRJOVLpCW3sFF274udPThIASGaN+vUL5XgppIDgVORSTQCFS1kEM4BI5i0CVVN2fdIy2JY2bQHlF2GLpBa7jde0SipBRndgQSQ4F+Z5wLT0NjRRaWrzJyGxcX5fbE66JNjcEvYBrd8S7R10oTEKQQSAEqI4u4FvjHkqrT4EXvv367uUIo7DY2oadCEg2SSN4fyiZE4JJYlRO9oWoqgQHN/X8NDKmkgkMdX04Q4nYNXYt1ac818mYPlYEkkAa6C/gIVVu1y6atHUiYuShCpU5/cfNmGRywKTbnC7pCqcq0S+sAQyVFIIzZgp3UNWYWEUurXNmhIQFEOXsSH1zW5RrFk/B0T+WZVZN7MzMtRtutwCToYvNHS9WhKd4Hqb/ALo4BSgyKiWqVnRMSXCjo7ah9x0jrOw22ftUkomn5dL5iQzi7HytDN6NB7LYgAqA3q+pntwhhWrOUAMHtzYcI5lVbYTOvCpDEozBKdcwdi/6zfAw2qek5KpX5IunXKpNu7Oxbc4eBCS6YZPyOZSO0TvDH0IP1eUHYRMJmSwdyh8Yqmy+04qlrFkqDEJfMopu5/hFrwxTTZY/THhfjCy7HT+rKPjOPmkxOdOlr6wIXNzS1Gwc5VJBYZSbtr5GKXi2K9fXmYARnIUkKbMAdAWtHW9r9iJc9Mw5+rnqmKXmSkMUlXZSsfOYNd3cmONzJRl1hBIOQBNt+UMSH7o6KXaORt6stfRnParnvvYep+wxJs8rrceK/wBOcX7krQPqgPYctXTBySf8x+2HHR/hBNfNnE2lzFIAG8rKiX8I3oKG3SBNT7GMw9+ZLyE6hkqWsjeOHOOTV9gRmGnHd3M946H0m1BHUJfsjriP1nQm/hHMMRna9/whV2aT0do6KpqFYcAjKVomTAsAguTlKT/ZbyiLbbpBk0+anl5VzcvaJ7UtJNikj+kOrgWEct2e2kmUsuYlBIE8JScruCm4ZtFEEp7iYuOFbEy5UuZMrC6pqAUI0XLCnLvuU9iPtg5UqNG5dFJwzFSKmXNYgSpktn+ilWg5M8d3rZIDsbvbnwji+P00oKyy0GXkSApyS57jpbfvjsaZmaVLVpmQg+aQYm2UhrRRcfxZappQlRCEEgjcoj3ieI3NwEKOvCgkj3Sr0/DQrxavZRIBKhmGfc6ntzO/wjVFQUIlP9JyN4D2cRVOiD2MqqqCD7xBGhFiCOB3aiOh7I7Qe0SyF3mSwCVfSSSw/aBDE8xHJ8UJC5Z4lQD8X3xc+jhZE+YNxlG3JKkhL97qPjGnsMG0dFE4gRCuhmLD5TkF33nmAbtziSnRmWlOmYgHu3+kG4xUgTUpCinIiwBYuSGPMADTe8SpF8mnSEUxQSSBf8WgWvqiEukX46wHXY5KEwoBuUlRAsQ5IB/VO7hACsYIa5iUnRZOyaZVlbFUEyOsWhSUOUpSSdLPbfq/CApSSopAbtqSAToMxA+uLPPT1MhaUpZIIvqo7yo+AhOKDk7GlKjmWOSynsszKbTThDTDqfsJu9uG8xJtZTAkqv22PiDf6o2oS0tJYuQGGrfbDtYCLYZTqynQP6+caYhjaZCXUpir3QN/M8oFnTpiRp3cRzaFlbsnVViiuQAvIm6CWUDuyPZT3LW3xk2zPWxXiiEpUqpUQtS2A7IZzv8A4QdhlAlc0oUSkBBU6WcspjrbQiK7iM9YCpc1KkLQpCsigQQU2UCDeH+y9QBNzFQAyKGYkAXKDvI4GDGL8mco+CHHMLlFBylRIKMpUnK4IdwQHJcG/KAMDSuQZpzB1BKAXJJdV8z8uEP8ckiUQkuXQlSVadklTKQOJGYOdB3wjmHrFGSEMVF1X0O4aH9Fh3wyi62SlJX/AGG4bLCJYKiFEqUUB7LKLl+KQxJ8t8V7aWrSpKUjVKRfT3u0okbrnTlBMoTJZCEMpaimWUspakpPzQGYBSiA28iOj4d0PzJrLqp6FZknMhMsZg+qc4s40fvhYQ3YJO1RRejiYRVJVdghSf2lC3wMdowlXy0tmYqHq14rNZ0eS5MxSqRCpaiO1Jd0qAuDLJuFghJAfjpDnZuo+Ulg7lJHPUa8ILuykdRY7xqclWcguoEp5dlx8Y4XjNAoVkzMGUFqCgdzhwe4ggvzi91G2KZVdVU885ZZnTOrmG4QSolSVcEnUHc7RF0i4eOskVSBaajqlncpSEhUpfiklPgI6m/qcxWdmUGViCQS5XLUP7LERdujWpzKqT/3kHzQYpWFratplFr5keaS3wh1sBjSJQrpii0uWELPNlTAw5lm8YReAnvSvVJAlAG6TOB7yUH4MY5th2ETaqamVJSFLIJ1AFrkkksAIMxjFZlZOVmYKnTnbcnMAln1YBIvyeL9shsfIppa5i6hE2etCkI6kkhDi6rsVKsAIWWgfosWyfRxJocs1R66pyuD8xFrlA0di2Y8YY41g8mqCM4T2FXUCygSGyki43HW5j3C69SpFNM7KlBJlrINgopAPkUgX+lC6fjqHckJ+VAXmLJSfmKP6JcHvB0iKybsrpIo202yOULMokkAqylyVC7FKmuWDsf435c/JTygWcJlg+CA8AY2ciUqIPZdGZioHeFEDUE2HpEf8oZ0gKFmDEWI73i7ihYyKPidEetKSHCVFrcbj8C8VWqqepmFK0rzJayjkHJgBpwjqUyt6oJISuatY7IQHKmcAAa5RvJYX36QvxjB1VJRMWhOcJZQUGUhzmY6uwLRRpUTxbKVQGZUqzlBCJYezlz5XeLfsRNWibMnLSQMmRIIKXJUCo+AEPMGrEhRRLCepSkSyQwAXubeqzuTG1VVIWxl+5feVBwbs7sLaQsqSGjEE2u2gWgS5slS0mXMCmAftAEBw7KSXuDaK5j3SYub2khAmlLKIzNpaxsDr4xYplCmYlpwUlJLEaFn38BpbUvugXGNk0TkHqpUpB+aWYgDeW8o55csbo6V/Hm1aEOzVKpfWT5qnMwBn3gHUgjyhwZNjlOnl66iNKUiWeqUnKQzDiBw4xtPqQgnfawB1O4C0CVAiqFNbjKkLSkqKQkBQa3bF3PMFmHjB8zpEJQFTkKXmJGZKgkP3HQworMBmrSJ6i4UwSA5VMWdwG5vWPP+EJpTlUJaS/aLk35AakOx00isJKK2SalJ0iel2nXVTV5uyhKRkl5nbKdQfnK1c84YLrSmQshTFIGV99xYcyLQgwbAFyJyjOQze6fml+FzqO6LXhdHInjqJoOSYWKgWKPorSeR8InPbspC0qfZbujdKfYRNmWmKmTApS9QApkpc+6G3DjDatxgJny0JUkDOkHepSSO13J5735RxSkxSoozUykiZNpirt5kqSClKmSvexPKLP0f431tQspk5Uy0O7uXJYPbeHGlotGrpE3J1TCOlumz5KhSi4Blpln3ggn31cCTu3Ac4qGz8gLmy0LUEoK0gk7hvc+HrFy6QpKlyEkB8qgZjA3AdiXvbWKxs9QGonIkyykLWlWXMbFQDs/EgFo0tSBHotXSWj+eyS2ZCpSAGIynIVOkEd4iiYfWKRKqJw1KsqeIBcrI5sw8Yt9Zhk6RSqlTwUGUrrJLl0qSQRNQlej6KALOxaKzsilZVUdUHVLlrUkEBXvEJJY2JylTQsttIxYuhzDDNqZk5aexLYczNLsR3An0jq+IY/Jpwc6mQm1rnM1kpA1LXMLNnqREikQJYI7OYlmUpR1Uq2undFVmYNNxFWVKxLlSFK6xbFRmTZhCiEDTKlISnMTq/CMtaGapE203SMgpyU5UF2OYgZk9wvlfib8IzYqkrVVMubNDylqCu2oCYw+fl1yngb6RInBsOw9QmLWJkzUZlpWp9+WWmwI4q0hEOkCdU4rRyUdiQJ8vs6qX2gMy1b+Q0EbVAbobdJewKesXU03vLKlTpZJOYkuVp4cSPGD8HX7dhfUtmXLSpCSSLLR2pZ/stEc3bErrqmmnADLNmplrFgQHCULHHcCPGKnsZiZl1HVFRSJySjgyx7v+5P7UXgkyTdUI6qvyZZjXlrSedioEd+6AMERMmSalKCcolpUvgppoIB81HwMPNusNyHMkMJxc8lo94ePZV5w46NsIT7LOWoWmqyeCUt65zaAo0zdlQ2eIRVyColIzKchnFikagj0i/TsNlzCJU0KQs3QQSmWrgqXlu+hIN72ii4nhi5VVIRY9hDd+dQAfuD+MdJlU8ubOShaiES0matYLMAGSVK+aHffdjE6thRHszKXRKVST0kImFUySskLCglswLXCg4LEXuYA2xwbIkKBDqCm4TEW7J/SuYBm7WzamXNRS9YMqi60++ZW8gAdknsueEVKqSpO9YYgupRvwsosbRNTxZZ8WUbR0rZvaAewJAQkTJb9haiFLMse/mU5sCHFtOcLKjEVTwVFCEOXZGZt7m51ibD9nJkugTNSl1zJKlTL9oIUyiEA2IYbrvEeC4XmlFa1KlpWFrllSXRlTZ1H5tweNm4xVVdkutAeJ4muVIPV2mWQlbOoBSnLP3PEOH16MqHVdZsQs5wTYlZB4jg26IcUm/kxrcm/JLD4wrnYUHJTYvDyViqVHlaGqFJlksSAWsLM4LWN4tWxNUAmcS7oU6f2nBbnYxTsIpiJin+aA/wAPti67OBpCSGCp6yonglBKQw32B84hy/k6P4+5k+MVCVGWBcK7R7rsrxLN3RiJy3QlAKjdgLltG9CfGFlTNzzVKAtkJA4DMAkeDfGI6TECQe2qXMUAhJT9IqHZJ1AUCb8jHnKrPWv6lgxkptKWkKf3+Et9AFD+kc5raQhlIloC5a7rZPbNwS2YhCQNAkBzzaGPXICMz9hM2YeLJQbaC5Jb0haaRJnJmy1dYjKtBUC4SVnMgqbRLKUn9kd8dPH07OLndzil2EmvQlJzFjLcBrkDKl8oGtt+549qiMkpRTlClS3ALrCVXDtqTcMIhp5BlVC5h7RVKUlDsxXYhDpuXAZzfduiOfigWqWpJyEykKF3yAlWdT/SSAoA8VcYpCKe+zn5eSUXitEu0EqQhKxLSEqQkKtwfQvcntPeFFJN7Opc66MH3D7Yjn1JUlS1hjULShIO6Wli3cwSPAxrQqGdeXTM/wBoEactUicOy6bM4wJg6mdcochZa6BqC2/42g0UUlMwrlDq1zAHY5Qvel/oqvrzipUFXkmHKQVNk8VEAxaqhIzo7RDAKWTow0DcyQG3tHK5ShK0dSSlGmC4jiEuW6JgSmZlPZUXV2nuRqX+uKLKoptLVyGBcTJZQU3ftpDDnchoedItZmnyJyRZSCC+8pytppbhEVJtKlaQFEpWm4LhKgR85J0eO9TzVnNjs6pMl5gqVOAmSy4cixANgvnwPwjnn8jqosZQJaD1VSFJSdwDOT3oKQb7jHmEdJ6pSwKh5kq927aRx590XOtxCiWJa5y5SuySl1aJmJYjKDcKTBTthaVCPGNo1TclNRHOpWVCpgB6pB0UVK0LDMWEUza7GalSjLE5QTLUpGRJZIAJAASNzcbx00Y9TGV1UqYhKQxQJYACSkuGTYEceLmKbthtDIXKUiZIlOq/WS3Stx9GwUDuIuC8K1YGc/XMmKUlKUutRbsi5c2HAd8dA2A2aEuokTJweYZqSlIJyovb9ZfMxWNmqqXn+TSxQlwTcqBsSeAFtIvGy9WV1clv+al9dxD+T+kRnKniikI3FtltPRcg1kyqM4nOtS8mQdkqLkPmv5QBi3Q2mdOVNTVKllRCg0sHKoN2h2+IeMjIum10cjdjPFejZNRLKFzrkpVmEse+PnAZrPcNwJibZ7o/TSSUyRNKwFFRJQxJJcaK3MI9jIObAtCqt6IxMqOv9qUlQACWljss9w6uca1vRGZqSldYspLEgywxI3kZmPJ9IyMjZMww2W6NEUWYpmlZUkJfIEmxdyyrwZiewiJ9lKTlPvfJJJVw7TuPC/OMjIFhyaDP+GeylPWlkhtHLAZU6nd+GhfWbBBaBLRO6uWC4QEPrc3Kn1u0ZGRkzWKKnohSspJqVdn/ALY+9HkzogSX/nKr/wDbH3o8jI2TAaSehpKXaqVf/tD7/OHMno9CJUtCZxBQkJzZA5Ae3vWBeMjID32NGco9A0zowSS6Z5ScuUtLDG7/AErQDN6HUlWYVSg5Bbqwbj9rjHsZE/jj6Lf9PL7/AMC6fowyJIRUkEgserBZ97ZmMAp6H1BymtUkq94pkpS7XFgpged98ZGQ6ikqJS5JSdt7CKPonCC66kzGuM0sODoWOZ2I3QJUdCksrJl1CkIKSAjqwoJzasSp8u/KXYxkZGSS6A5yapkc3oSBZqtQYH+iBPaZzderBokk9CyUrKhVqY/N6sNy+fGRkZpPs2TJqbofCCD7USxf8kOL3OaGK+jh1qV7Qbl2yBgWIHztzmPIyFcIvwH5Jexdi/Q8J4QDVEZST+SBdwAPn2YA+cBHoLQze1q1f8kPvxkZDJJKkDJhMjoSkpb5YqIKiSpGZ3I1BU1mt3mGH/8AKpWTKZgWpmzLlhTdyQQkDk0ZGRqQc5AFT0KyjKKZdQqWsn3whwE7kpTnYDm7mFaugAEHNXLLhryR4/0kZGQaFyYZhnQaiSsq9qKnSUt1QDA8O3raG+DdFyaeaiYKhSihYWRlYKYvl97eb74yMhXFdjfJKqs//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2"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4038600" y="3505200"/>
            <a:ext cx="3848100" cy="2971801"/>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92</a:t>
            </a:fld>
            <a:endParaRPr lang="en-US"/>
          </a:p>
        </p:txBody>
      </p:sp>
      <p:sp>
        <p:nvSpPr>
          <p:cNvPr id="3" name="Rectangle 2"/>
          <p:cNvSpPr/>
          <p:nvPr/>
        </p:nvSpPr>
        <p:spPr>
          <a:xfrm>
            <a:off x="228600" y="228599"/>
            <a:ext cx="8915400" cy="4869025"/>
          </a:xfrm>
          <a:prstGeom prst="rect">
            <a:avLst/>
          </a:prstGeom>
        </p:spPr>
        <p:txBody>
          <a:bodyPr wrap="square">
            <a:spAutoFit/>
          </a:bodyPr>
          <a:lstStyle/>
          <a:p>
            <a:pPr marL="231775" algn="ctr">
              <a:lnSpc>
                <a:spcPct val="80000"/>
              </a:lnSpc>
              <a:defRPr/>
            </a:pPr>
            <a:r>
              <a:rPr lang="en-US" sz="2800" b="1" dirty="0" smtClean="0">
                <a:latin typeface="Arial" pitchFamily="34" charset="0"/>
                <a:cs typeface="Arial" pitchFamily="34" charset="0"/>
              </a:rPr>
              <a:t>Priesthood of All Believers</a:t>
            </a:r>
          </a:p>
          <a:p>
            <a:pPr marL="231775">
              <a:lnSpc>
                <a:spcPct val="80000"/>
              </a:lnSpc>
              <a:defRPr/>
            </a:pPr>
            <a:endParaRPr lang="en-US" sz="800" dirty="0" smtClean="0">
              <a:latin typeface="Arial" pitchFamily="34" charset="0"/>
              <a:cs typeface="Arial" pitchFamily="34" charset="0"/>
            </a:endParaRPr>
          </a:p>
          <a:p>
            <a:pPr marL="223838">
              <a:lnSpc>
                <a:spcPct val="80000"/>
              </a:lnSpc>
              <a:defRPr/>
            </a:pPr>
            <a:r>
              <a:rPr lang="en-US" sz="2400" dirty="0" smtClean="0">
                <a:latin typeface="Arial" pitchFamily="34" charset="0"/>
                <a:cs typeface="Arial" pitchFamily="34" charset="0"/>
              </a:rPr>
              <a:t>Ye also, as lively stones, are built up a spiritual house, </a:t>
            </a:r>
            <a:r>
              <a:rPr lang="en-US" sz="2400" b="1" dirty="0" smtClean="0">
                <a:solidFill>
                  <a:schemeClr val="accent2"/>
                </a:solidFill>
                <a:latin typeface="Arial" pitchFamily="34" charset="0"/>
                <a:cs typeface="Arial" pitchFamily="34" charset="0"/>
              </a:rPr>
              <a:t>an holy priesthood</a:t>
            </a:r>
            <a:r>
              <a:rPr lang="en-US" sz="2400" dirty="0" smtClean="0">
                <a:latin typeface="Arial" pitchFamily="34" charset="0"/>
                <a:cs typeface="Arial" pitchFamily="34" charset="0"/>
              </a:rPr>
              <a:t>, to offer up spiritual sacrifices, acceptable to God by Jesus Christ . . . But ye are a chosen generation,</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a royal priesthood</a:t>
            </a:r>
            <a:r>
              <a:rPr lang="en-US" sz="2400" dirty="0" smtClean="0">
                <a:latin typeface="Arial" pitchFamily="34" charset="0"/>
                <a:cs typeface="Arial" pitchFamily="34" charset="0"/>
              </a:rPr>
              <a:t>, an holy nation, a peculiar people; that ye should show forth the praises of him who hath called you out of darkness into his marvelous light.</a:t>
            </a:r>
          </a:p>
          <a:p>
            <a:pPr marL="223838">
              <a:lnSpc>
                <a:spcPct val="80000"/>
              </a:lnSpc>
              <a:defRPr/>
            </a:pPr>
            <a:r>
              <a:rPr lang="en-US" sz="2400" dirty="0" smtClean="0">
                <a:latin typeface="Arial" pitchFamily="34" charset="0"/>
                <a:cs typeface="Arial" pitchFamily="34" charset="0"/>
              </a:rPr>
              <a:t>					1 Peter 2:5 &amp; 9</a:t>
            </a:r>
          </a:p>
          <a:p>
            <a:pPr>
              <a:lnSpc>
                <a:spcPct val="80000"/>
              </a:lnSpc>
              <a:defRPr/>
            </a:pPr>
            <a:endParaRPr lang="en-US" sz="800" dirty="0" smtClean="0">
              <a:latin typeface="Arial" pitchFamily="34" charset="0"/>
              <a:cs typeface="Arial" pitchFamily="34" charset="0"/>
            </a:endParaRPr>
          </a:p>
          <a:p>
            <a:pPr>
              <a:lnSpc>
                <a:spcPct val="80000"/>
              </a:lnSpc>
              <a:defRPr/>
            </a:pPr>
            <a:r>
              <a:rPr lang="en-US" sz="2400" dirty="0" smtClean="0">
                <a:latin typeface="Arial" pitchFamily="34" charset="0"/>
                <a:cs typeface="Arial" pitchFamily="34" charset="0"/>
              </a:rPr>
              <a:t>Protestant churches frequently use 1 Peter to suggest that when Jesus died on the cross, a priesthood of all believers </a:t>
            </a:r>
            <a:r>
              <a:rPr lang="en-US" sz="2400" i="1" dirty="0" smtClean="0">
                <a:latin typeface="Arial" pitchFamily="34" charset="0"/>
                <a:cs typeface="Arial" pitchFamily="34" charset="0"/>
              </a:rPr>
              <a:t>replaced</a:t>
            </a:r>
            <a:r>
              <a:rPr lang="en-US" sz="2400" dirty="0" smtClean="0">
                <a:latin typeface="Arial" pitchFamily="34" charset="0"/>
                <a:cs typeface="Arial" pitchFamily="34" charset="0"/>
              </a:rPr>
              <a:t> the priesthood of Aaron. </a:t>
            </a:r>
          </a:p>
          <a:p>
            <a:pPr>
              <a:lnSpc>
                <a:spcPct val="80000"/>
              </a:lnSpc>
              <a:defRPr/>
            </a:pPr>
            <a:endParaRPr lang="en-US" sz="800" dirty="0" smtClean="0">
              <a:latin typeface="Arial" pitchFamily="34" charset="0"/>
              <a:cs typeface="Arial" pitchFamily="34" charset="0"/>
            </a:endParaRPr>
          </a:p>
          <a:p>
            <a:pPr>
              <a:lnSpc>
                <a:spcPct val="80000"/>
              </a:lnSpc>
              <a:defRPr/>
            </a:pPr>
            <a:r>
              <a:rPr lang="en-US" sz="2400" dirty="0" smtClean="0">
                <a:latin typeface="Arial" pitchFamily="34" charset="0"/>
                <a:cs typeface="Arial" pitchFamily="34" charset="0"/>
              </a:rPr>
              <a:t>The above passage tells us that members of Christ’s church have sacred duties, but </a:t>
            </a:r>
            <a:r>
              <a:rPr lang="en-US" sz="2400" b="1" dirty="0" smtClean="0">
                <a:solidFill>
                  <a:schemeClr val="accent2"/>
                </a:solidFill>
                <a:latin typeface="Arial" pitchFamily="34" charset="0"/>
                <a:cs typeface="Arial" pitchFamily="34" charset="0"/>
              </a:rPr>
              <a:t>nowhere does it state that </a:t>
            </a:r>
            <a:r>
              <a:rPr lang="en-US" sz="2400" b="1" i="1" dirty="0" smtClean="0">
                <a:solidFill>
                  <a:schemeClr val="accent2"/>
                </a:solidFill>
                <a:latin typeface="Arial" pitchFamily="34" charset="0"/>
                <a:cs typeface="Arial" pitchFamily="34" charset="0"/>
              </a:rPr>
              <a:t>ministerial</a:t>
            </a:r>
            <a:r>
              <a:rPr lang="en-US" sz="2400" b="1" dirty="0" smtClean="0">
                <a:solidFill>
                  <a:schemeClr val="accent2"/>
                </a:solidFill>
                <a:latin typeface="Arial" pitchFamily="34" charset="0"/>
                <a:cs typeface="Arial" pitchFamily="34" charset="0"/>
              </a:rPr>
              <a:t> duties were passed to the general membership of Christ’s church</a:t>
            </a:r>
            <a:r>
              <a:rPr lang="en-US" sz="2400" dirty="0" smtClean="0">
                <a:latin typeface="Arial" pitchFamily="34" charset="0"/>
                <a:cs typeface="Arial" pitchFamily="34" charset="0"/>
              </a:rPr>
              <a:t>. </a:t>
            </a: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5943600" y="4953000"/>
            <a:ext cx="2133600" cy="1647731"/>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93</a:t>
            </a:fld>
            <a:endParaRPr lang="en-US"/>
          </a:p>
        </p:txBody>
      </p:sp>
      <p:sp>
        <p:nvSpPr>
          <p:cNvPr id="3" name="Rectangle 2"/>
          <p:cNvSpPr/>
          <p:nvPr/>
        </p:nvSpPr>
        <p:spPr>
          <a:xfrm>
            <a:off x="0" y="228600"/>
            <a:ext cx="9144000" cy="7232749"/>
          </a:xfrm>
          <a:prstGeom prst="rect">
            <a:avLst/>
          </a:prstGeom>
        </p:spPr>
        <p:txBody>
          <a:bodyPr wrap="square">
            <a:spAutoFit/>
          </a:bodyPr>
          <a:lstStyle/>
          <a:p>
            <a:pPr marL="231775" algn="ctr">
              <a:lnSpc>
                <a:spcPct val="80000"/>
              </a:lnSpc>
              <a:defRPr/>
            </a:pPr>
            <a:r>
              <a:rPr lang="en-US" sz="2800" b="1" dirty="0" smtClean="0">
                <a:latin typeface="Arial" pitchFamily="34" charset="0"/>
                <a:cs typeface="Arial" pitchFamily="34" charset="0"/>
              </a:rPr>
              <a:t>Priesthood of All Believers</a:t>
            </a:r>
          </a:p>
          <a:p>
            <a:pPr marL="231775">
              <a:lnSpc>
                <a:spcPct val="80000"/>
              </a:lnSpc>
              <a:defRPr/>
            </a:pPr>
            <a:endParaRPr lang="en-US" sz="1000" dirty="0" smtClean="0">
              <a:latin typeface="Arial" pitchFamily="34" charset="0"/>
              <a:cs typeface="Arial" pitchFamily="34" charset="0"/>
            </a:endParaRPr>
          </a:p>
          <a:p>
            <a:pPr marL="231775">
              <a:lnSpc>
                <a:spcPct val="80000"/>
              </a:lnSpc>
              <a:defRPr/>
            </a:pPr>
            <a:r>
              <a:rPr lang="en-US" sz="2400" dirty="0" smtClean="0">
                <a:latin typeface="Arial" pitchFamily="34" charset="0"/>
                <a:cs typeface="Arial" pitchFamily="34" charset="0"/>
              </a:rPr>
              <a:t>Church members have sacred duties that are described in scripture, but that does not mean responsibilities of the minister were passed to the general membership. The duties of membership can </a:t>
            </a:r>
            <a:r>
              <a:rPr lang="en-US" sz="2400" b="1" dirty="0" smtClean="0">
                <a:solidFill>
                  <a:schemeClr val="accent2"/>
                </a:solidFill>
                <a:latin typeface="Arial" pitchFamily="34" charset="0"/>
                <a:cs typeface="Arial" pitchFamily="34" charset="0"/>
              </a:rPr>
              <a:t>co-exist</a:t>
            </a:r>
            <a:r>
              <a:rPr lang="en-US" sz="2400" dirty="0" smtClean="0">
                <a:latin typeface="Arial" pitchFamily="34" charset="0"/>
                <a:cs typeface="Arial" pitchFamily="34" charset="0"/>
              </a:rPr>
              <a:t> with the ministerial role. The two are not mutually exclusive.</a:t>
            </a:r>
          </a:p>
          <a:p>
            <a:pPr marL="231775">
              <a:lnSpc>
                <a:spcPct val="80000"/>
              </a:lnSpc>
              <a:defRPr/>
            </a:pPr>
            <a:endParaRPr lang="en-US" sz="1000" dirty="0" smtClean="0">
              <a:latin typeface="Arial" pitchFamily="34" charset="0"/>
              <a:cs typeface="Arial" pitchFamily="34" charset="0"/>
            </a:endParaRPr>
          </a:p>
          <a:p>
            <a:pPr marL="231775">
              <a:lnSpc>
                <a:spcPct val="80000"/>
              </a:lnSpc>
              <a:defRPr/>
            </a:pPr>
            <a:r>
              <a:rPr lang="en-US" sz="2400" dirty="0" smtClean="0">
                <a:latin typeface="Arial" pitchFamily="34" charset="0"/>
                <a:cs typeface="Arial" pitchFamily="34" charset="0"/>
              </a:rPr>
              <a:t>For example, there was an Old Testament church, and Exodus 19 tells us that the Lord also referred to that church as a kingdom of priests:</a:t>
            </a:r>
          </a:p>
          <a:p>
            <a:pPr marL="231775">
              <a:lnSpc>
                <a:spcPct val="80000"/>
              </a:lnSpc>
              <a:defRPr/>
            </a:pPr>
            <a:endParaRPr lang="en-US" sz="1000" dirty="0" smtClean="0">
              <a:latin typeface="Arial" pitchFamily="34" charset="0"/>
              <a:cs typeface="Arial" pitchFamily="34" charset="0"/>
            </a:endParaRPr>
          </a:p>
          <a:p>
            <a:pPr marL="474663">
              <a:lnSpc>
                <a:spcPct val="80000"/>
              </a:lnSpc>
              <a:defRPr/>
            </a:pPr>
            <a:r>
              <a:rPr lang="en-US" sz="2400" dirty="0" smtClean="0">
                <a:latin typeface="Arial" pitchFamily="34" charset="0"/>
                <a:cs typeface="Arial" pitchFamily="34" charset="0"/>
              </a:rPr>
              <a:t> And ye shall be unto me a kingdom of priests, and an holy nation.				Exodus 19:6 </a:t>
            </a:r>
          </a:p>
          <a:p>
            <a:pPr marL="474663">
              <a:lnSpc>
                <a:spcPct val="80000"/>
              </a:lnSpc>
              <a:defRPr/>
            </a:pPr>
            <a:endParaRPr lang="en-US" sz="1000" dirty="0" smtClean="0">
              <a:latin typeface="Arial" pitchFamily="34" charset="0"/>
              <a:cs typeface="Arial" pitchFamily="34" charset="0"/>
            </a:endParaRPr>
          </a:p>
          <a:p>
            <a:pPr marL="231775">
              <a:lnSpc>
                <a:spcPct val="80000"/>
              </a:lnSpc>
              <a:defRPr/>
            </a:pPr>
            <a:r>
              <a:rPr lang="en-US" sz="2400" dirty="0" smtClean="0">
                <a:latin typeface="Arial" pitchFamily="34" charset="0"/>
                <a:cs typeface="Arial" pitchFamily="34" charset="0"/>
              </a:rPr>
              <a:t>In the Old Testament church</a:t>
            </a:r>
            <a:r>
              <a:rPr lang="en-US" sz="2400" b="1" dirty="0" smtClean="0">
                <a:latin typeface="Arial" pitchFamily="34" charset="0"/>
                <a:cs typeface="Arial" pitchFamily="34" charset="0"/>
              </a:rPr>
              <a:t>,</a:t>
            </a:r>
            <a:r>
              <a:rPr lang="en-US" sz="2400" b="1" dirty="0" smtClean="0">
                <a:solidFill>
                  <a:schemeClr val="accent2"/>
                </a:solidFill>
                <a:latin typeface="Arial" pitchFamily="34" charset="0"/>
                <a:cs typeface="Arial" pitchFamily="34" charset="0"/>
              </a:rPr>
              <a:t> the ministry had exclusive duties which co-existed with the duties of the individual believers</a:t>
            </a:r>
            <a:r>
              <a:rPr lang="en-US" sz="2400" dirty="0" smtClean="0">
                <a:latin typeface="Arial" pitchFamily="34" charset="0"/>
                <a:cs typeface="Arial" pitchFamily="34" charset="0"/>
              </a:rPr>
              <a:t>. In the New Testament church, ministers had exclusive responsibilities</a:t>
            </a:r>
            <a:r>
              <a:rPr lang="en-US" sz="2400" b="1" dirty="0" smtClean="0">
                <a:solidFill>
                  <a:schemeClr val="accent2"/>
                </a:solidFill>
                <a:latin typeface="Arial" pitchFamily="34" charset="0"/>
                <a:cs typeface="Arial" pitchFamily="34" charset="0"/>
              </a:rPr>
              <a:t>. In Christ’s church today, the ministry have exclusive duties as well</a:t>
            </a:r>
            <a:r>
              <a:rPr lang="en-US" sz="2400" b="1" dirty="0" smtClean="0">
                <a:latin typeface="Arial" pitchFamily="34" charset="0"/>
                <a:cs typeface="Arial" pitchFamily="34" charset="0"/>
              </a:rPr>
              <a:t>.</a:t>
            </a:r>
          </a:p>
          <a:p>
            <a:pPr marL="231775">
              <a:lnSpc>
                <a:spcPct val="80000"/>
              </a:lnSpc>
              <a:defRPr/>
            </a:pPr>
            <a:endParaRPr lang="en-US" sz="2400" dirty="0" smtClean="0">
              <a:latin typeface="Arial" pitchFamily="34" charset="0"/>
              <a:cs typeface="Arial" pitchFamily="34" charset="0"/>
            </a:endParaRPr>
          </a:p>
          <a:p>
            <a:pPr marL="231775">
              <a:lnSpc>
                <a:spcPct val="80000"/>
              </a:lnSpc>
              <a:defRPr/>
            </a:pPr>
            <a:endParaRPr lang="en-US" sz="2400" dirty="0" smtClean="0">
              <a:latin typeface="Arial" pitchFamily="34" charset="0"/>
              <a:cs typeface="Arial" pitchFamily="34" charset="0"/>
            </a:endParaRPr>
          </a:p>
          <a:p>
            <a:pPr marL="231775">
              <a:lnSpc>
                <a:spcPct val="80000"/>
              </a:lnSpc>
              <a:defRPr/>
            </a:pPr>
            <a:endParaRPr lang="en-US" sz="2400" dirty="0" smtClean="0">
              <a:latin typeface="Arial" pitchFamily="34" charset="0"/>
              <a:cs typeface="Arial" pitchFamily="34" charset="0"/>
            </a:endParaRPr>
          </a:p>
          <a:p>
            <a:pPr marL="231775">
              <a:lnSpc>
                <a:spcPct val="80000"/>
              </a:lnSpc>
              <a:defRPr/>
            </a:pPr>
            <a:endParaRPr lang="en-US" sz="2400" dirty="0" smtClean="0">
              <a:latin typeface="Arial" pitchFamily="34" charset="0"/>
              <a:cs typeface="Arial" pitchFamily="34" charset="0"/>
            </a:endParaRPr>
          </a:p>
          <a:p>
            <a:pPr marL="231775" algn="ctr">
              <a:lnSpc>
                <a:spcPct val="80000"/>
              </a:lnSpc>
              <a:defRPr/>
            </a:pPr>
            <a:endParaRPr lang="en-US" sz="2800" b="1" dirty="0" smtClean="0">
              <a:latin typeface="Arial" pitchFamily="34" charset="0"/>
              <a:cs typeface="Arial" pitchFamily="34" charset="0"/>
            </a:endParaRPr>
          </a:p>
          <a:p>
            <a:pPr marL="231775" algn="ctr">
              <a:lnSpc>
                <a:spcPct val="80000"/>
              </a:lnSpc>
              <a:defRPr/>
            </a:pPr>
            <a:endParaRPr lang="en-US" sz="2800" b="1" dirty="0" smtClean="0">
              <a:latin typeface="Arial" pitchFamily="34" charset="0"/>
              <a:cs typeface="Arial" pitchFamily="34" charset="0"/>
            </a:endParaRP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6629400" y="5181600"/>
            <a:ext cx="1828800" cy="1412341"/>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94</a:t>
            </a:fld>
            <a:endParaRPr lang="en-US"/>
          </a:p>
        </p:txBody>
      </p:sp>
      <p:sp>
        <p:nvSpPr>
          <p:cNvPr id="3" name="Rectangle 2"/>
          <p:cNvSpPr/>
          <p:nvPr/>
        </p:nvSpPr>
        <p:spPr>
          <a:xfrm>
            <a:off x="228600" y="0"/>
            <a:ext cx="8915400" cy="7682103"/>
          </a:xfrm>
          <a:prstGeom prst="rect">
            <a:avLst/>
          </a:prstGeom>
        </p:spPr>
        <p:txBody>
          <a:bodyPr wrap="square">
            <a:spAutoFit/>
          </a:bodyPr>
          <a:lstStyle/>
          <a:p>
            <a:pPr algn="ctr"/>
            <a:r>
              <a:rPr lang="en-US" sz="2800" b="1" dirty="0" err="1" smtClean="0">
                <a:latin typeface="Arial" pitchFamily="34" charset="0"/>
                <a:cs typeface="Arial" pitchFamily="34" charset="0"/>
              </a:rPr>
              <a:t>Korah’s</a:t>
            </a:r>
            <a:r>
              <a:rPr lang="en-US" sz="2800" b="1" dirty="0" smtClean="0">
                <a:latin typeface="Arial" pitchFamily="34" charset="0"/>
                <a:cs typeface="Arial" pitchFamily="34" charset="0"/>
              </a:rPr>
              <a:t> Rebellion</a:t>
            </a:r>
          </a:p>
          <a:p>
            <a:endParaRPr lang="en-US" sz="800" dirty="0" smtClean="0">
              <a:latin typeface="Arial" pitchFamily="34" charset="0"/>
              <a:cs typeface="Arial" pitchFamily="34" charset="0"/>
            </a:endParaRPr>
          </a:p>
          <a:p>
            <a:pPr>
              <a:lnSpc>
                <a:spcPct val="90000"/>
              </a:lnSpc>
            </a:pPr>
            <a:r>
              <a:rPr lang="en-US" sz="2400" dirty="0" err="1" smtClean="0">
                <a:latin typeface="Arial" pitchFamily="34" charset="0"/>
                <a:cs typeface="Arial" pitchFamily="34" charset="0"/>
              </a:rPr>
              <a:t>Korah's</a:t>
            </a:r>
            <a:r>
              <a:rPr lang="en-US" sz="2400" dirty="0" smtClean="0">
                <a:latin typeface="Arial" pitchFamily="34" charset="0"/>
                <a:cs typeface="Arial" pitchFamily="34" charset="0"/>
              </a:rPr>
              <a:t> Rebellion refers to a revolt in Moses' time in which 250 famous leaders among the “priesthood of all believers” attempted to replace the ministerial priesthood that God had called: </a:t>
            </a:r>
          </a:p>
          <a:p>
            <a:pPr>
              <a:lnSpc>
                <a:spcPct val="90000"/>
              </a:lnSpc>
            </a:pPr>
            <a:endParaRPr lang="en-US" sz="1000" dirty="0" smtClean="0">
              <a:latin typeface="Arial" pitchFamily="34" charset="0"/>
              <a:cs typeface="Arial" pitchFamily="34" charset="0"/>
            </a:endParaRPr>
          </a:p>
          <a:p>
            <a:pPr marL="223838">
              <a:lnSpc>
                <a:spcPct val="90000"/>
              </a:lnSpc>
            </a:pPr>
            <a:r>
              <a:rPr lang="en-US" sz="2400" dirty="0" smtClean="0">
                <a:latin typeface="Arial" pitchFamily="34" charset="0"/>
                <a:cs typeface="Arial" pitchFamily="34" charset="0"/>
              </a:rPr>
              <a:t>And they rose up before Moses, with certain of the children of Israel, </a:t>
            </a:r>
            <a:r>
              <a:rPr lang="en-US" sz="2400" b="1" dirty="0" smtClean="0">
                <a:solidFill>
                  <a:schemeClr val="accent2"/>
                </a:solidFill>
                <a:latin typeface="Arial" pitchFamily="34" charset="0"/>
                <a:cs typeface="Arial" pitchFamily="34" charset="0"/>
              </a:rPr>
              <a:t>two hundred and fifty princes </a:t>
            </a:r>
            <a:r>
              <a:rPr lang="en-US" sz="2400" dirty="0" smtClean="0">
                <a:latin typeface="Arial" pitchFamily="34" charset="0"/>
                <a:cs typeface="Arial" pitchFamily="34" charset="0"/>
              </a:rPr>
              <a:t>of the assembly, famous in the congregation, men of renown.  And they gathered themselves together </a:t>
            </a:r>
            <a:r>
              <a:rPr lang="en-US" sz="2400" b="1" dirty="0" smtClean="0">
                <a:solidFill>
                  <a:schemeClr val="accent2"/>
                </a:solidFill>
                <a:latin typeface="Arial" pitchFamily="34" charset="0"/>
                <a:cs typeface="Arial" pitchFamily="34" charset="0"/>
              </a:rPr>
              <a:t>against Moses and against Aaron</a:t>
            </a:r>
            <a:r>
              <a:rPr lang="en-US" sz="2400" dirty="0" smtClean="0">
                <a:latin typeface="Arial" pitchFamily="34" charset="0"/>
                <a:cs typeface="Arial" pitchFamily="34" charset="0"/>
              </a:rPr>
              <a:t>, and said unto them, </a:t>
            </a:r>
            <a:r>
              <a:rPr lang="en-US" sz="2400" b="1" dirty="0" smtClean="0">
                <a:solidFill>
                  <a:schemeClr val="accent2"/>
                </a:solidFill>
                <a:latin typeface="Arial" pitchFamily="34" charset="0"/>
                <a:cs typeface="Arial" pitchFamily="34" charset="0"/>
              </a:rPr>
              <a:t>Ye take too much upon you, seeing all the congregation are holy, every one of them, and the Lord is among them.  Wherefore then lift ye up yourselves above the congregation of the Lord?</a:t>
            </a:r>
            <a:endParaRPr lang="en-US" sz="2400" dirty="0" smtClean="0">
              <a:solidFill>
                <a:schemeClr val="accent2"/>
              </a:solidFill>
              <a:latin typeface="Arial" pitchFamily="34" charset="0"/>
              <a:cs typeface="Arial" pitchFamily="34" charset="0"/>
            </a:endParaRPr>
          </a:p>
          <a:p>
            <a:pPr marL="223838">
              <a:lnSpc>
                <a:spcPct val="90000"/>
              </a:lnSpc>
            </a:pPr>
            <a:r>
              <a:rPr lang="en-US" sz="2400" dirty="0" smtClean="0">
                <a:latin typeface="Arial" pitchFamily="34" charset="0"/>
                <a:cs typeface="Arial" pitchFamily="34" charset="0"/>
              </a:rPr>
              <a:t>					Numbers 16:2-3</a:t>
            </a:r>
          </a:p>
          <a:p>
            <a:pPr marL="223838">
              <a:lnSpc>
                <a:spcPct val="90000"/>
              </a:lnSpc>
            </a:pPr>
            <a:endParaRPr lang="en-US" sz="1000" dirty="0" smtClean="0">
              <a:latin typeface="Arial" pitchFamily="34" charset="0"/>
              <a:cs typeface="Arial" pitchFamily="34" charset="0"/>
            </a:endParaRPr>
          </a:p>
          <a:p>
            <a:pPr>
              <a:lnSpc>
                <a:spcPct val="90000"/>
              </a:lnSpc>
            </a:pPr>
            <a:r>
              <a:rPr lang="en-US" sz="2400" b="1" dirty="0" smtClean="0">
                <a:latin typeface="Arial" pitchFamily="34" charset="0"/>
                <a:cs typeface="Arial" pitchFamily="34" charset="0"/>
              </a:rPr>
              <a:t>This is the very same argument that </a:t>
            </a:r>
          </a:p>
          <a:p>
            <a:pPr>
              <a:lnSpc>
                <a:spcPct val="90000"/>
              </a:lnSpc>
            </a:pPr>
            <a:r>
              <a:rPr lang="en-US" sz="2400" b="1" dirty="0" smtClean="0">
                <a:latin typeface="Arial" pitchFamily="34" charset="0"/>
                <a:cs typeface="Arial" pitchFamily="34" charset="0"/>
              </a:rPr>
              <a:t>Protestants use today.</a:t>
            </a:r>
          </a:p>
          <a:p>
            <a:pPr marL="223838">
              <a:lnSpc>
                <a:spcPct val="90000"/>
              </a:lnSpc>
            </a:pPr>
            <a:endParaRPr lang="en-US" sz="2400" dirty="0" smtClean="0">
              <a:latin typeface="Arial" pitchFamily="34" charset="0"/>
              <a:cs typeface="Arial" pitchFamily="34" charset="0"/>
            </a:endParaRPr>
          </a:p>
          <a:p>
            <a:pPr marL="223838">
              <a:lnSpc>
                <a:spcPct val="90000"/>
              </a:lnSpc>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6324600" y="5082012"/>
            <a:ext cx="1905000" cy="1471188"/>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95</a:t>
            </a:fld>
            <a:endParaRPr lang="en-US"/>
          </a:p>
        </p:txBody>
      </p:sp>
      <p:sp>
        <p:nvSpPr>
          <p:cNvPr id="3" name="Rectangle 2"/>
          <p:cNvSpPr/>
          <p:nvPr/>
        </p:nvSpPr>
        <p:spPr>
          <a:xfrm>
            <a:off x="228600" y="609600"/>
            <a:ext cx="8915400" cy="4647426"/>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r>
              <a:rPr lang="en-US" sz="2800" b="1" dirty="0" err="1" smtClean="0">
                <a:latin typeface="Arial" pitchFamily="34" charset="0"/>
                <a:cs typeface="Arial" pitchFamily="34" charset="0"/>
              </a:rPr>
              <a:t>Korah’s</a:t>
            </a:r>
            <a:r>
              <a:rPr lang="en-US" sz="2800" b="1" dirty="0" smtClean="0">
                <a:latin typeface="Arial" pitchFamily="34" charset="0"/>
                <a:cs typeface="Arial" pitchFamily="34" charset="0"/>
              </a:rPr>
              <a:t> Rebellion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Much like today, </a:t>
            </a:r>
            <a:r>
              <a:rPr lang="en-US" sz="2400" b="1" dirty="0" err="1" smtClean="0">
                <a:solidFill>
                  <a:schemeClr val="accent2"/>
                </a:solidFill>
                <a:latin typeface="Arial" pitchFamily="34" charset="0"/>
                <a:cs typeface="Arial" pitchFamily="34" charset="0"/>
              </a:rPr>
              <a:t>Korah</a:t>
            </a:r>
            <a:r>
              <a:rPr lang="en-US" sz="2400" b="1" dirty="0" smtClean="0">
                <a:solidFill>
                  <a:schemeClr val="accent2"/>
                </a:solidFill>
                <a:latin typeface="Arial" pitchFamily="34" charset="0"/>
                <a:cs typeface="Arial" pitchFamily="34" charset="0"/>
              </a:rPr>
              <a:t> and his followers </a:t>
            </a:r>
            <a:r>
              <a:rPr lang="en-US" sz="2400" dirty="0" smtClean="0">
                <a:latin typeface="Arial" pitchFamily="34" charset="0"/>
                <a:cs typeface="Arial" pitchFamily="34" charset="0"/>
              </a:rPr>
              <a:t>attempted to usurp the authority of God's ministers by </a:t>
            </a:r>
            <a:r>
              <a:rPr lang="en-US" sz="2400" b="1" dirty="0" smtClean="0">
                <a:solidFill>
                  <a:schemeClr val="accent2"/>
                </a:solidFill>
                <a:latin typeface="Arial" pitchFamily="34" charset="0"/>
                <a:cs typeface="Arial" pitchFamily="34" charset="0"/>
              </a:rPr>
              <a:t>calling </a:t>
            </a:r>
            <a:r>
              <a:rPr lang="en-US" sz="2400" b="1" i="1" dirty="0" smtClean="0">
                <a:solidFill>
                  <a:schemeClr val="accent2"/>
                </a:solidFill>
                <a:latin typeface="Arial" pitchFamily="34" charset="0"/>
                <a:cs typeface="Arial" pitchFamily="34" charset="0"/>
              </a:rPr>
              <a:t>themselves</a:t>
            </a:r>
            <a:r>
              <a:rPr lang="en-US" sz="2400" b="1" dirty="0" smtClean="0">
                <a:solidFill>
                  <a:schemeClr val="accent2"/>
                </a:solidFill>
                <a:latin typeface="Arial" pitchFamily="34" charset="0"/>
                <a:cs typeface="Arial" pitchFamily="34" charset="0"/>
              </a:rPr>
              <a:t> to minister</a:t>
            </a:r>
            <a:r>
              <a:rPr lang="en-US" sz="2400" dirty="0" smtClean="0">
                <a:latin typeface="Arial" pitchFamily="34" charset="0"/>
                <a:cs typeface="Arial" pitchFamily="34" charset="0"/>
              </a:rPr>
              <a:t>.  How did God respond to their demand that all believers administer holy ordinances?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All 250 were swallowed by the earth, and 14,700 of their supporters were stricken by a plague (Numbers 16:31-50).</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5723792" y="4800601"/>
            <a:ext cx="2124808" cy="164094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96</a:t>
            </a:fld>
            <a:endParaRPr lang="en-US"/>
          </a:p>
        </p:txBody>
      </p:sp>
      <p:sp>
        <p:nvSpPr>
          <p:cNvPr id="3" name="Rectangle 2"/>
          <p:cNvSpPr/>
          <p:nvPr/>
        </p:nvSpPr>
        <p:spPr>
          <a:xfrm>
            <a:off x="228600" y="228600"/>
            <a:ext cx="8915400" cy="5355312"/>
          </a:xfrm>
          <a:prstGeom prst="rect">
            <a:avLst/>
          </a:prstGeom>
        </p:spPr>
        <p:txBody>
          <a:bodyPr wrap="square">
            <a:spAutoFit/>
          </a:bodyPr>
          <a:lstStyle/>
          <a:p>
            <a:pPr algn="ctr"/>
            <a:r>
              <a:rPr lang="en-US" sz="2800" b="1" dirty="0" err="1" smtClean="0">
                <a:latin typeface="Arial" pitchFamily="34" charset="0"/>
                <a:cs typeface="Arial" pitchFamily="34" charset="0"/>
              </a:rPr>
              <a:t>Korah’s</a:t>
            </a:r>
            <a:r>
              <a:rPr lang="en-US" sz="2800" b="1" dirty="0" smtClean="0">
                <a:latin typeface="Arial" pitchFamily="34" charset="0"/>
                <a:cs typeface="Arial" pitchFamily="34" charset="0"/>
              </a:rPr>
              <a:t> Rebellion</a:t>
            </a:r>
          </a:p>
          <a:p>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In </a:t>
            </a:r>
            <a:r>
              <a:rPr lang="en-US" sz="2400" b="1" dirty="0" smtClean="0">
                <a:solidFill>
                  <a:schemeClr val="accent2"/>
                </a:solidFill>
                <a:latin typeface="Arial" pitchFamily="34" charset="0"/>
                <a:cs typeface="Arial" pitchFamily="34" charset="0"/>
              </a:rPr>
              <a:t>Jude</a:t>
            </a:r>
            <a:r>
              <a:rPr lang="en-US" sz="2400" dirty="0" smtClean="0">
                <a:latin typeface="Arial" pitchFamily="34" charset="0"/>
                <a:cs typeface="Arial" pitchFamily="34" charset="0"/>
              </a:rPr>
              <a:t>, the NIV Bible warns us that </a:t>
            </a:r>
            <a:r>
              <a:rPr lang="en-US" sz="2400" b="1" dirty="0" smtClean="0">
                <a:solidFill>
                  <a:schemeClr val="accent2"/>
                </a:solidFill>
                <a:latin typeface="Arial" pitchFamily="34" charset="0"/>
                <a:cs typeface="Arial" pitchFamily="34" charset="0"/>
              </a:rPr>
              <a:t>a rebellion like </a:t>
            </a:r>
            <a:r>
              <a:rPr lang="en-US" sz="2400" b="1" dirty="0" err="1" smtClean="0">
                <a:solidFill>
                  <a:schemeClr val="accent2"/>
                </a:solidFill>
                <a:latin typeface="Arial" pitchFamily="34" charset="0"/>
                <a:cs typeface="Arial" pitchFamily="34" charset="0"/>
              </a:rPr>
              <a:t>Korah’s</a:t>
            </a:r>
            <a:r>
              <a:rPr lang="en-US" sz="2400" b="1" dirty="0" smtClean="0">
                <a:solidFill>
                  <a:schemeClr val="accent2"/>
                </a:solidFill>
                <a:latin typeface="Arial" pitchFamily="34" charset="0"/>
                <a:cs typeface="Arial" pitchFamily="34" charset="0"/>
              </a:rPr>
              <a:t> will happen again in the future</a:t>
            </a:r>
            <a:r>
              <a:rPr lang="en-US" sz="2400" dirty="0" smtClean="0">
                <a:latin typeface="Arial" pitchFamily="34" charset="0"/>
                <a:cs typeface="Arial" pitchFamily="34" charset="0"/>
              </a:rPr>
              <a:t>: </a:t>
            </a:r>
          </a:p>
          <a:p>
            <a:endParaRPr lang="en-US" sz="1000" dirty="0" smtClean="0">
              <a:latin typeface="Arial" pitchFamily="34" charset="0"/>
              <a:cs typeface="Arial" pitchFamily="34" charset="0"/>
            </a:endParaRPr>
          </a:p>
          <a:p>
            <a:pPr marL="1027113" indent="-803275"/>
            <a:r>
              <a:rPr lang="en-US" sz="2400" dirty="0" smtClean="0">
                <a:latin typeface="Arial" pitchFamily="34" charset="0"/>
                <a:cs typeface="Arial" pitchFamily="34" charset="0"/>
              </a:rPr>
              <a:t>v. 4  	“godless men, who change the grace of our God into a  license for immorality . . .” </a:t>
            </a:r>
          </a:p>
          <a:p>
            <a:pPr marL="1027113" indent="-803275"/>
            <a:r>
              <a:rPr lang="en-US" sz="2400" dirty="0" smtClean="0">
                <a:latin typeface="Arial" pitchFamily="34" charset="0"/>
                <a:cs typeface="Arial" pitchFamily="34" charset="0"/>
              </a:rPr>
              <a:t>v. 10  “Yet these men speak abusively against whatever they do not understand; and what things they do understand by instinct, like unreasoning animals – these are the very things that destroy them.”</a:t>
            </a:r>
          </a:p>
          <a:p>
            <a:pPr marL="1027113" indent="-803275"/>
            <a:r>
              <a:rPr lang="en-US" sz="2400" dirty="0" smtClean="0">
                <a:latin typeface="Arial" pitchFamily="34" charset="0"/>
                <a:cs typeface="Arial" pitchFamily="34" charset="0"/>
              </a:rPr>
              <a:t>v. 11  “Woe to them!  They have taken the way of Cain; they have rushed for profit into Balaam’s error</a:t>
            </a: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they have been destroyed in </a:t>
            </a:r>
            <a:r>
              <a:rPr lang="en-US" sz="2400" b="1" dirty="0" err="1" smtClean="0">
                <a:solidFill>
                  <a:schemeClr val="accent2"/>
                </a:solidFill>
                <a:latin typeface="Arial" pitchFamily="34" charset="0"/>
                <a:cs typeface="Arial" pitchFamily="34" charset="0"/>
              </a:rPr>
              <a:t>Korah’s</a:t>
            </a:r>
            <a:r>
              <a:rPr lang="en-US" sz="2400" b="1" dirty="0" smtClean="0">
                <a:solidFill>
                  <a:schemeClr val="accent2"/>
                </a:solidFill>
                <a:latin typeface="Arial" pitchFamily="34" charset="0"/>
                <a:cs typeface="Arial" pitchFamily="34" charset="0"/>
              </a:rPr>
              <a:t> rebellion</a:t>
            </a:r>
            <a:r>
              <a:rPr lang="en-US" sz="2400" b="1" dirty="0" smtClean="0">
                <a:latin typeface="Arial" pitchFamily="34" charset="0"/>
                <a:cs typeface="Arial" pitchFamily="34" charset="0"/>
              </a:rPr>
              <a:t>.”</a:t>
            </a:r>
          </a:p>
          <a:p>
            <a:pPr marL="1027113" indent="-803275"/>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(The IV and KJV Bibles say “Core’s rebellion.”)</a:t>
            </a: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6858000" y="5105400"/>
            <a:ext cx="1676400" cy="1294646"/>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97</a:t>
            </a:fld>
            <a:endParaRPr lang="en-US"/>
          </a:p>
        </p:txBody>
      </p:sp>
      <p:sp>
        <p:nvSpPr>
          <p:cNvPr id="3" name="Rectangle 2"/>
          <p:cNvSpPr/>
          <p:nvPr/>
        </p:nvSpPr>
        <p:spPr>
          <a:xfrm>
            <a:off x="228600" y="609600"/>
            <a:ext cx="8686800" cy="4708981"/>
          </a:xfrm>
          <a:prstGeom prst="rect">
            <a:avLst/>
          </a:prstGeom>
        </p:spPr>
        <p:txBody>
          <a:bodyPr wrap="square">
            <a:spAutoFit/>
          </a:bodyPr>
          <a:lstStyle/>
          <a:p>
            <a:pPr algn="ctr"/>
            <a:endParaRPr lang="en-US" sz="2800" b="1" dirty="0" smtClean="0">
              <a:latin typeface="Arial" pitchFamily="34" charset="0"/>
              <a:cs typeface="Arial" pitchFamily="34" charset="0"/>
            </a:endParaRPr>
          </a:p>
          <a:p>
            <a:pPr algn="ctr"/>
            <a:endParaRPr lang="en-US" sz="2800" b="1" dirty="0" smtClean="0">
              <a:latin typeface="Arial" pitchFamily="34" charset="0"/>
              <a:cs typeface="Arial" pitchFamily="34" charset="0"/>
            </a:endParaRPr>
          </a:p>
          <a:p>
            <a:pPr algn="ctr"/>
            <a:r>
              <a:rPr lang="en-US" sz="2800" b="1" dirty="0" err="1" smtClean="0">
                <a:latin typeface="Arial" pitchFamily="34" charset="0"/>
                <a:cs typeface="Arial" pitchFamily="34" charset="0"/>
              </a:rPr>
              <a:t>Korah’s</a:t>
            </a:r>
            <a:r>
              <a:rPr lang="en-US" sz="2800" b="1" dirty="0" smtClean="0">
                <a:latin typeface="Arial" pitchFamily="34" charset="0"/>
                <a:cs typeface="Arial" pitchFamily="34" charset="0"/>
              </a:rPr>
              <a:t> Rebellion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Today, we see a Protestant culture that rebels against the idea of priesthood ministry and their exclusive duties.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This was not pleasing to God in Numbers 16, but </a:t>
            </a:r>
            <a:r>
              <a:rPr lang="en-US" sz="2400" b="1" dirty="0" smtClean="0">
                <a:solidFill>
                  <a:schemeClr val="accent2"/>
                </a:solidFill>
                <a:latin typeface="Arial" pitchFamily="34" charset="0"/>
                <a:cs typeface="Arial" pitchFamily="34" charset="0"/>
              </a:rPr>
              <a:t>Jude warns us that </a:t>
            </a:r>
            <a:r>
              <a:rPr lang="en-US" sz="2400" b="1" dirty="0" err="1" smtClean="0">
                <a:solidFill>
                  <a:schemeClr val="accent2"/>
                </a:solidFill>
                <a:latin typeface="Arial" pitchFamily="34" charset="0"/>
                <a:cs typeface="Arial" pitchFamily="34" charset="0"/>
              </a:rPr>
              <a:t>Korah’s</a:t>
            </a:r>
            <a:r>
              <a:rPr lang="en-US" sz="2400" b="1" dirty="0" smtClean="0">
                <a:solidFill>
                  <a:schemeClr val="accent2"/>
                </a:solidFill>
                <a:latin typeface="Arial" pitchFamily="34" charset="0"/>
                <a:cs typeface="Arial" pitchFamily="34" charset="0"/>
              </a:rPr>
              <a:t> rebellion will occur again</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pic>
        <p:nvPicPr>
          <p:cNvPr id="4" name="Picture 4" descr="http://www.newlife.org/images/blog/20120311/032212_1438_CITIZENSOFA7.jpg">
            <a:hlinkClick r:id="rId2"/>
          </p:cNvPr>
          <p:cNvPicPr>
            <a:picLocks noChangeAspect="1" noChangeArrowheads="1"/>
          </p:cNvPicPr>
          <p:nvPr/>
        </p:nvPicPr>
        <p:blipFill>
          <a:blip r:embed="rId3" cstate="print"/>
          <a:srcRect/>
          <a:stretch>
            <a:fillRect/>
          </a:stretch>
        </p:blipFill>
        <p:spPr bwMode="auto">
          <a:xfrm>
            <a:off x="5867400" y="4572000"/>
            <a:ext cx="2286000" cy="1765426"/>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99</a:t>
            </a:fld>
            <a:endParaRPr lang="en-US"/>
          </a:p>
        </p:txBody>
      </p:sp>
      <p:sp>
        <p:nvSpPr>
          <p:cNvPr id="3" name="TextBox 2"/>
          <p:cNvSpPr txBox="1"/>
          <p:nvPr/>
        </p:nvSpPr>
        <p:spPr>
          <a:xfrm>
            <a:off x="304800" y="2057400"/>
            <a:ext cx="8839200" cy="1754326"/>
          </a:xfrm>
          <a:prstGeom prst="rect">
            <a:avLst/>
          </a:prstGeom>
          <a:noFill/>
        </p:spPr>
        <p:txBody>
          <a:bodyPr wrap="square" rtlCol="0">
            <a:spAutoFit/>
          </a:bodyPr>
          <a:lstStyle/>
          <a:p>
            <a:pPr algn="ctr"/>
            <a:r>
              <a:rPr lang="en-US" sz="5400" b="1" dirty="0" smtClean="0">
                <a:latin typeface="Arial" pitchFamily="34" charset="0"/>
                <a:cs typeface="Arial" pitchFamily="34" charset="0"/>
              </a:rPr>
              <a:t>Is Baptism Necessary for Salvation?</a:t>
            </a:r>
            <a:endParaRPr lang="en-US" sz="5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7324</TotalTime>
  <Words>8284</Words>
  <Application>Microsoft Office PowerPoint</Application>
  <PresentationFormat>On-screen Show (4:3)</PresentationFormat>
  <Paragraphs>881</Paragraphs>
  <Slides>101</Slides>
  <Notes>81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Concourse</vt:lpstr>
      <vt:lpstr>I Will Build My Church </vt:lpstr>
      <vt:lpstr>Slide 2</vt:lpstr>
      <vt:lpstr>Slide 3</vt:lpstr>
      <vt:lpstr>Slide 4</vt:lpstr>
      <vt:lpstr>Slide 5</vt:lpstr>
      <vt:lpstr>Slide 6</vt:lpstr>
      <vt:lpstr>Slide 7</vt:lpstr>
      <vt:lpstr>  Even though Paul was Highly Educated, He Was Taught the Gospel by Revelation  .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Will Build My Church</dc:title>
  <dc:creator>Robert</dc:creator>
  <cp:lastModifiedBy>Robert</cp:lastModifiedBy>
  <cp:revision>72</cp:revision>
  <dcterms:created xsi:type="dcterms:W3CDTF">2013-05-07T23:18:45Z</dcterms:created>
  <dcterms:modified xsi:type="dcterms:W3CDTF">2013-09-20T17:46:45Z</dcterms:modified>
</cp:coreProperties>
</file>