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2"/>
  </p:notesMasterIdLst>
  <p:sldIdLst>
    <p:sldId id="257" r:id="rId2"/>
    <p:sldId id="258" r:id="rId3"/>
    <p:sldId id="362" r:id="rId4"/>
    <p:sldId id="259" r:id="rId5"/>
    <p:sldId id="260" r:id="rId6"/>
    <p:sldId id="261" r:id="rId7"/>
    <p:sldId id="262" r:id="rId8"/>
    <p:sldId id="264" r:id="rId9"/>
    <p:sldId id="263" r:id="rId10"/>
    <p:sldId id="265" r:id="rId11"/>
    <p:sldId id="363" r:id="rId12"/>
    <p:sldId id="266" r:id="rId13"/>
    <p:sldId id="267" r:id="rId14"/>
    <p:sldId id="268" r:id="rId15"/>
    <p:sldId id="269" r:id="rId16"/>
    <p:sldId id="270" r:id="rId17"/>
    <p:sldId id="271" r:id="rId18"/>
    <p:sldId id="284" r:id="rId19"/>
    <p:sldId id="285" r:id="rId20"/>
    <p:sldId id="272" r:id="rId21"/>
    <p:sldId id="273" r:id="rId22"/>
    <p:sldId id="274" r:id="rId23"/>
    <p:sldId id="275" r:id="rId24"/>
    <p:sldId id="347" r:id="rId25"/>
    <p:sldId id="278" r:id="rId26"/>
    <p:sldId id="280" r:id="rId27"/>
    <p:sldId id="334" r:id="rId28"/>
    <p:sldId id="339" r:id="rId29"/>
    <p:sldId id="281" r:id="rId30"/>
    <p:sldId id="337" r:id="rId31"/>
    <p:sldId id="279" r:id="rId32"/>
    <p:sldId id="276" r:id="rId33"/>
    <p:sldId id="282" r:id="rId34"/>
    <p:sldId id="283" r:id="rId35"/>
    <p:sldId id="330" r:id="rId36"/>
    <p:sldId id="286" r:id="rId37"/>
    <p:sldId id="349" r:id="rId38"/>
    <p:sldId id="287" r:id="rId39"/>
    <p:sldId id="350" r:id="rId40"/>
    <p:sldId id="288" r:id="rId41"/>
    <p:sldId id="289" r:id="rId42"/>
    <p:sldId id="352" r:id="rId43"/>
    <p:sldId id="351" r:id="rId44"/>
    <p:sldId id="292" r:id="rId45"/>
    <p:sldId id="293" r:id="rId46"/>
    <p:sldId id="294" r:id="rId47"/>
    <p:sldId id="291" r:id="rId48"/>
    <p:sldId id="354" r:id="rId49"/>
    <p:sldId id="296" r:id="rId50"/>
    <p:sldId id="360" r:id="rId51"/>
    <p:sldId id="298" r:id="rId52"/>
    <p:sldId id="300" r:id="rId53"/>
    <p:sldId id="299" r:id="rId54"/>
    <p:sldId id="302" r:id="rId55"/>
    <p:sldId id="303" r:id="rId56"/>
    <p:sldId id="304" r:id="rId57"/>
    <p:sldId id="356" r:id="rId58"/>
    <p:sldId id="357" r:id="rId59"/>
    <p:sldId id="358" r:id="rId60"/>
    <p:sldId id="309" r:id="rId61"/>
    <p:sldId id="311" r:id="rId62"/>
    <p:sldId id="312" r:id="rId63"/>
    <p:sldId id="314" r:id="rId64"/>
    <p:sldId id="313" r:id="rId65"/>
    <p:sldId id="332" r:id="rId66"/>
    <p:sldId id="315" r:id="rId67"/>
    <p:sldId id="333" r:id="rId68"/>
    <p:sldId id="320" r:id="rId69"/>
    <p:sldId id="316" r:id="rId70"/>
    <p:sldId id="318" r:id="rId71"/>
    <p:sldId id="319" r:id="rId72"/>
    <p:sldId id="329" r:id="rId73"/>
    <p:sldId id="321" r:id="rId74"/>
    <p:sldId id="322" r:id="rId75"/>
    <p:sldId id="328" r:id="rId76"/>
    <p:sldId id="325" r:id="rId77"/>
    <p:sldId id="327" r:id="rId78"/>
    <p:sldId id="326" r:id="rId79"/>
    <p:sldId id="359" r:id="rId80"/>
    <p:sldId id="335" r:id="rId81"/>
    <p:sldId id="348" r:id="rId82"/>
    <p:sldId id="336" r:id="rId83"/>
    <p:sldId id="345" r:id="rId84"/>
    <p:sldId id="340" r:id="rId85"/>
    <p:sldId id="341" r:id="rId86"/>
    <p:sldId id="342" r:id="rId87"/>
    <p:sldId id="343" r:id="rId88"/>
    <p:sldId id="346" r:id="rId89"/>
    <p:sldId id="344" r:id="rId90"/>
    <p:sldId id="361"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401" autoAdjust="0"/>
  </p:normalViewPr>
  <p:slideViewPr>
    <p:cSldViewPr>
      <p:cViewPr varScale="1">
        <p:scale>
          <a:sx n="48" d="100"/>
          <a:sy n="48" d="100"/>
        </p:scale>
        <p:origin x="-19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8210A-6A90-4D6E-A6B5-D3B949387C73}" type="datetimeFigureOut">
              <a:rPr lang="en-US" smtClean="0"/>
              <a:pPr/>
              <a:t>9/20/2013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E3EE7-C1D5-4B4A-875B-955BD39657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B06C0DD-58B8-46C6-AE28-A83566411069}"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applies to every person.</a:t>
            </a:r>
            <a:r>
              <a:rPr lang="en-US" baseline="0" dirty="0" smtClean="0"/>
              <a:t> We are all sinners, and we need a way to find our way back to God.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a:t>
            </a:r>
            <a:r>
              <a:rPr lang="en-US" baseline="0" dirty="0" smtClean="0"/>
              <a:t> we think we have performed a good work that will somehow outweigh the bad we have done. But God says that even the good that we </a:t>
            </a:r>
            <a:r>
              <a:rPr lang="en-US" i="1" baseline="0" dirty="0" smtClean="0"/>
              <a:t>think</a:t>
            </a:r>
            <a:r>
              <a:rPr lang="en-US" baseline="0" dirty="0" smtClean="0"/>
              <a:t>  we are doing is actually like filthy rags. In other words, no amount of good works can possibly undo the damage that our sin has caused. And that sin is repulsive to God. God is 100 % goodness, and his virtue cannot dwell in the presence of our sin.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record in heaven of everything we have ever done, every thought, every private moment, even things we have forgotten. We will one day stand before God to account for those works.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a:t>
            </a:r>
            <a:r>
              <a:rPr lang="en-US" baseline="0" dirty="0" smtClean="0"/>
              <a:t> sin in our lives will be exposed to the light of day. As we stand before God, there will suddenly be a bright recollection of every bad thing we ever did. Nothing will be forgotten.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 judged before </a:t>
            </a:r>
            <a:r>
              <a:rPr lang="en-US" baseline="0" dirty="0" smtClean="0"/>
              <a:t>the Father, Son and Holy Spirit. </a:t>
            </a:r>
          </a:p>
          <a:p>
            <a:endParaRPr lang="en-US" baseline="0" dirty="0" smtClean="0"/>
          </a:p>
          <a:p>
            <a:r>
              <a:rPr lang="en-US" baseline="0" dirty="0" smtClean="0"/>
              <a:t>Note: If necessary, explain the Godhead, which can be confusing: First, there is only one God. Second, God is comprised of three distinct, but equal, persons: the Father, the Son and the Holy Spirit. Thirdly, all three persons in the Godhead have the same essence or nature (i.e., all three are omnipotent, omnipresent and omniscient). This is not three gods, but one God. That is why we frequently use the term “Godhead” to describe this difficult concept.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choice is ours, but God invites us</a:t>
            </a:r>
            <a:r>
              <a:rPr lang="en-US" baseline="0" dirty="0" smtClean="0"/>
              <a:t> to choose him. His requirement is that we repent, and he will receive us.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Christ has cleansed us from sin, we can stand before the judgment bar as forgiven sinners. This cleansing allows us to be in his presence.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a:t>
            </a:r>
            <a:r>
              <a:rPr lang="en-US" baseline="0" dirty="0" smtClean="0"/>
              <a:t> death atoned for my sins, and by this I can have the gift of eternal life. Remember, in an earlier slide, how we said that God provided a plan of mercy for us to return to him, but he had to do this without compromising his law. He is a merciful God, but he must also simultaneously be a just God. As a result, a sacrifice had to be made on our behalf to fulfill the requirements of God’s law. So God sent his Son to accomplish this task.</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 “in the grasp of justice” means that our sins have separated us from God for all eternity because we have violated his law.</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God is a just God, a price had to be paid to save us. This is atonement. Christ paid our debt to God.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example, e</a:t>
            </a:r>
            <a:r>
              <a:rPr lang="en-US" dirty="0" smtClean="0"/>
              <a:t>xistentialism, which</a:t>
            </a:r>
            <a:r>
              <a:rPr lang="en-US" baseline="0" dirty="0" smtClean="0"/>
              <a:t> was taught by philosophers like Jean Paul Sartre, is the predominant view being taught in schools today.</a:t>
            </a:r>
          </a:p>
          <a:p>
            <a:r>
              <a:rPr lang="en-US" baseline="0" dirty="0" smtClean="0"/>
              <a:t>This philosophy includes the idea that life is meaningless, that there is no such thing as a good person or a bad person. But Jesus gives us a message of hope and tells us that there is a divine purpose in this mortal existence.</a:t>
            </a:r>
          </a:p>
        </p:txBody>
      </p:sp>
      <p:sp>
        <p:nvSpPr>
          <p:cNvPr id="4" name="Slide Number Placeholder 3"/>
          <p:cNvSpPr>
            <a:spLocks noGrp="1"/>
          </p:cNvSpPr>
          <p:nvPr>
            <p:ph type="sldNum" sz="quarter" idx="10"/>
          </p:nvPr>
        </p:nvSpPr>
        <p:spPr/>
        <p:txBody>
          <a:bodyPr/>
          <a:lstStyle/>
          <a:p>
            <a:fld id="{C19E3EE7-C1D5-4B4A-875B-955BD396573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centuries, in Old Testament times,</a:t>
            </a:r>
            <a:r>
              <a:rPr lang="en-US" baseline="0" dirty="0" smtClean="0"/>
              <a:t> people exercised faith in the Messiah to come, and the same gospel saved them as well (this is called the “Antiquity of the Gospel”). Today, we are privileged to look back on Christ’s sacrifice as an actual historical fact. If everyone has sinned and rightly deserves eternal punishment, then Jesus is the only way out of that predicament. There is only one plan of salvation.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is the light</a:t>
            </a:r>
            <a:r>
              <a:rPr lang="en-US" baseline="0" dirty="0" smtClean="0"/>
              <a:t> and the source of truth.  There are not several roads to heaven; Jesus is the only way.</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other name or way by which we can enter the kingdom</a:t>
            </a:r>
            <a:r>
              <a:rPr lang="en-US" baseline="0" dirty="0" smtClean="0"/>
              <a:t> of God except Jesus Christ.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salvation is entirely due to the merits of Christ and what he has done for us.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word “wholly” means that we rely</a:t>
            </a:r>
            <a:r>
              <a:rPr lang="en-US" baseline="0" dirty="0" smtClean="0"/>
              <a:t> 100% on the merits of Christ for our salvation. People often mistakenly think that salvation is a formula: my good works plus God’s works = salvation. But any good thing I might do is only due to the grace of God operating in my life. For example, I could not repent or exercise faith or be baptized except by the impulse of his Spirit and his merciful grace toward me. He deserves 100% of the credit for my salvation.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I have more spiritual power in my life?</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want more of God’s power in our lives, we must increase in humility.</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God pours out his blessings upon us, he is showing favor toward us even though we do not deserve it. But grace is more than simply unmerited favor. Grace is the force operating in every person’s life that causes them to do good. This occurs even before we make a commitment to Him.</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 with God in eternity is dependent on having his grace in our lives. Power comes by his grace.</a:t>
            </a:r>
          </a:p>
          <a:p>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God’s grace that initially plants the desire in our hearts to come unto him. When we actually do something good in this life, it is entirely due to his grace operating in our lives.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wants to find answers to problems they are dealing with,</a:t>
            </a:r>
            <a:r>
              <a:rPr lang="en-US" baseline="0" dirty="0" smtClean="0"/>
              <a:t> or at least, to find the strength to endure difficult circumstances.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 key that unlocks God’s power in our lives is humility.  That is how we obtain more of his grace.</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instructed to seek to “be strong in his grace.”</a:t>
            </a:r>
            <a:r>
              <a:rPr lang="en-US" baseline="0" dirty="0" smtClean="0"/>
              <a:t> In Matthew 5:48, we are called to be “perfect” as well. Though we are called to be perfect, this rarely occurs. People have the misconception that this is a call to pull ourselves up by our own strength and achieve perfection by sheer force of will. But being perfect can only occur by the supernatural, miraculous working of God’s power. He merely asks us to submit to his will in humility and allow his power to work in us. Perfection is not a work that we do in our strength. He receives 100% of the credit for perfecting us and molding our lives.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few slides will discuss faith, repentance and holy ordinances in greater detail.</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Matthew 9:24, a man who was weak in faith prayed a simple, direct prayer. He said, “Lord, help mine unbelief.” In other words, give me the strength to fight against Satan’s tools of doubt and despair. In the midst of the storms of life – that is the time to cry out to God in utter dependence upon him, giving control entirely to God.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Faith saves us for eternity.</a:t>
            </a:r>
            <a:r>
              <a:rPr lang="en-US" baseline="0" dirty="0" smtClean="0"/>
              <a:t> We must let the desire to believe work in our hearts and allow God’s word into our hearts.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God’s grace first works in</a:t>
            </a:r>
            <a:r>
              <a:rPr lang="en-US" baseline="0" dirty="0" smtClean="0"/>
              <a:t> us to initiate belief in Jesus Christ. It is a work of God and not of man. The first step in the process of faith is that God draws us unto him. He calls out to every person to have faith. It is up to us to hear that call.</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New Testament, the literal meaning of the Greek term for repentance is “ a change of mind about who Christ is.” Many churches believe that it stops right there, that repentance is simply a change of mind. However, the restored gospel tells us that repentance necessarily involves more than this. True repentance includes a “turning away” from sin – a change in the pattern of sin.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story of the prodigal</a:t>
            </a:r>
            <a:r>
              <a:rPr lang="en-US" baseline="0" dirty="0" smtClean="0"/>
              <a:t> son is one of the best illustrations of repentance and the relationship that we must have with our Heavenly Father. In the life of the prodigal son, there was a “turning away” from sin.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our lives, we frequently find ourselves trapped in a repetitive pattern of sinning and repenting and sinning and repenting. Hebrews 6:3 calls us to progress beyond this repetitive pattern and to live a victorious life. Repentance and faith are the foundation that our lives should be built upon, but the Lord wants us to be so submissive to his will that a miraculous change occurs in us, a change that is significant enough for other people to recognize. That is how the world will be changed.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story of </a:t>
            </a:r>
            <a:r>
              <a:rPr lang="en-US" dirty="0" err="1" smtClean="0"/>
              <a:t>Zacchaeus</a:t>
            </a:r>
            <a:r>
              <a:rPr lang="en-US" dirty="0" smtClean="0"/>
              <a:t> illustrates what will happen when</a:t>
            </a:r>
            <a:r>
              <a:rPr lang="en-US" baseline="0" dirty="0" smtClean="0"/>
              <a:t> true repentance occurs. It is more than a change of mind about who Christ is. </a:t>
            </a:r>
            <a:r>
              <a:rPr lang="en-US" baseline="0" dirty="0" err="1" smtClean="0"/>
              <a:t>Zacchaeus</a:t>
            </a:r>
            <a:r>
              <a:rPr lang="en-US" baseline="0" dirty="0" smtClean="0"/>
              <a:t> felt a remorse for sin, but he also sought to make amends with those he had wronged. His repentance bore fruit.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Scripture tells us that there</a:t>
            </a:r>
            <a:r>
              <a:rPr lang="en-US" baseline="0" dirty="0" smtClean="0"/>
              <a:t> is a Creator who wants us to have a more abundant life, filled with joy, a life that will last forever, and that comes from a relationship with Jesus Christ.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passage in Acts 11 tells us that repentance has a direct bearing on our eternal destiny.</a:t>
            </a:r>
            <a:r>
              <a:rPr lang="en-US" baseline="0" dirty="0" smtClean="0"/>
              <a:t> By repentance we enter into eternal life. But true repentance must bear fruit in our lives.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churches believe that baptism is optional and that it has no bearing on salvation. However, the restored gospel tells us that baptism is a requirement for all believers. Not only is this holy ordinance of God required, but it must be performed in accordance with his will.</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remission of sins” suggests</a:t>
            </a:r>
            <a:r>
              <a:rPr lang="en-US" baseline="0" dirty="0" smtClean="0"/>
              <a:t> that true baptism, properly performed, has the ability to save us and place us in a proper relationship with our Heavenly Father.</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enter the kingdom of God, we must be “born again.” What does that mean? Also, what does it mean to be “born of water”? Some churches teach that “</a:t>
            </a:r>
            <a:r>
              <a:rPr lang="en-US" b="1" baseline="0" dirty="0" smtClean="0"/>
              <a:t>born of water</a:t>
            </a:r>
            <a:r>
              <a:rPr lang="en-US" baseline="0" dirty="0" smtClean="0"/>
              <a:t>” simply refers to the breaking of water at birth (the sac of amniotic fluid). But how could something like that have any bearing on our salvation? The restored gospel corrects this doctrinal error. It tells us that “born of water” refers to </a:t>
            </a:r>
            <a:r>
              <a:rPr lang="en-US" b="1" baseline="0" dirty="0" smtClean="0"/>
              <a:t>water baptism</a:t>
            </a:r>
            <a:r>
              <a:rPr lang="en-US" baseline="0" dirty="0" smtClean="0"/>
              <a:t>. We enter into the kingdom of God by being born of water and the Spirit.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were baptized in another church and water</a:t>
            </a:r>
            <a:r>
              <a:rPr lang="en-US" baseline="0" dirty="0" smtClean="0"/>
              <a:t> was sprinkled or poured on you, that does not represent the death and resurrection of Christ.  We must be planted in the likeness of his death and arise in the likeness of his resurrection. This is the only way to “walk in newness of life” as verse 4 instructs us.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a:t>
            </a:r>
            <a:r>
              <a:rPr lang="en-US" baseline="0" dirty="0" smtClean="0"/>
              <a:t> being immersed in water is meaningless. Unless we bring the internal conditions of sincere faith and repentance to this holy ordinance, it is not truly baptism.  The internal condition of my heart is the key element. This passage in Nephi makes a statement about baptism that is more direct and clear than anything we will find in the Bible. Repent, believe, be baptized and endure to the end in that belief.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baptism important? The</a:t>
            </a:r>
            <a:r>
              <a:rPr lang="en-US" baseline="0" dirty="0" smtClean="0"/>
              <a:t> Lord requires that we “confess him before men.”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Ananias’ instruction to Paul after laying his hands on Paul to cure his blindness. True</a:t>
            </a:r>
            <a:r>
              <a:rPr lang="en-US" baseline="0" dirty="0" smtClean="0"/>
              <a:t> baptism washes away sin. It is part of God’s plan of salvation.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another</a:t>
            </a:r>
            <a:r>
              <a:rPr lang="en-US" dirty="0" smtClean="0"/>
              <a:t> scripture</a:t>
            </a:r>
            <a:r>
              <a:rPr lang="en-US" baseline="0" dirty="0" smtClean="0"/>
              <a:t> making the point that a proper baptism has an impact on one’s salvation.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our Lord Jesus</a:t>
            </a:r>
            <a:r>
              <a:rPr lang="en-US" baseline="0" dirty="0" smtClean="0"/>
              <a:t> insisted on being baptized, is there a reason why we should not also follow in his steps?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happens when we die? Do we simply</a:t>
            </a:r>
            <a:r>
              <a:rPr lang="en-US" baseline="0" dirty="0" smtClean="0"/>
              <a:t> cease to exist? Is there really a spirit inside of us that continues after this physical body is gone? Will we really have to give an account for what we have done in this life?</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B2391EB-3CB8-4A32-8394-6C23F91A399C}" type="slidenum">
              <a:rPr lang="en-US" smtClean="0"/>
              <a:pPr/>
              <a:t>50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b="1" dirty="0" smtClean="0">
                <a:latin typeface="Arial" pitchFamily="34" charset="0"/>
                <a:cs typeface="Arial" pitchFamily="34" charset="0"/>
              </a:rPr>
              <a:t>Jesus showed us the way to become sons and daughters of God, and this event fulfilled prophecy.</a:t>
            </a:r>
          </a:p>
          <a:p>
            <a:pPr eaLnBrk="1" hangingPunct="1">
              <a:buFontTx/>
              <a:buChar char="•"/>
            </a:pPr>
            <a:r>
              <a:rPr lang="en-US" dirty="0" smtClean="0">
                <a:latin typeface="Arial" pitchFamily="34" charset="0"/>
                <a:cs typeface="Arial" pitchFamily="34" charset="0"/>
              </a:rPr>
              <a:t> Matthew 3:16-17: “And Jesus, when he was baptized, went up straightway out of the water: and lo, the heavens were opened unto him, and he saw the Spirit of God descending like a dove, and lighting upon him. </a:t>
            </a:r>
            <a:r>
              <a:rPr lang="en-US" b="1" dirty="0" smtClean="0">
                <a:latin typeface="Arial" pitchFamily="34" charset="0"/>
                <a:cs typeface="Arial" pitchFamily="34" charset="0"/>
              </a:rPr>
              <a:t>And lo a voice from heaven, saying, This is my beloved Son, in whom I am well pleased</a:t>
            </a:r>
            <a:r>
              <a:rPr lang="en-US" dirty="0" smtClean="0">
                <a:latin typeface="Arial" pitchFamily="34" charset="0"/>
                <a:cs typeface="Arial" pitchFamily="34" charset="0"/>
              </a:rPr>
              <a:t>.”</a:t>
            </a:r>
          </a:p>
          <a:p>
            <a:pPr eaLnBrk="1" hangingPunct="1">
              <a:buFontTx/>
              <a:buChar char="•"/>
            </a:pPr>
            <a:r>
              <a:rPr lang="en-US" dirty="0" smtClean="0">
                <a:latin typeface="Arial" pitchFamily="34" charset="0"/>
                <a:cs typeface="Arial" pitchFamily="34" charset="0"/>
              </a:rPr>
              <a:t> </a:t>
            </a:r>
            <a:r>
              <a:rPr lang="en-US" b="1" dirty="0" smtClean="0">
                <a:latin typeface="Arial" pitchFamily="34" charset="0"/>
                <a:cs typeface="Arial" pitchFamily="34" charset="0"/>
              </a:rPr>
              <a:t>This fulfilled the prophecy given in Psalm 2:7: “Thou art my Son: this day have I begotten thee.” </a:t>
            </a:r>
          </a:p>
          <a:p>
            <a:pPr eaLnBrk="1" hangingPunct="1">
              <a:buFontTx/>
              <a:buChar char="•"/>
            </a:pPr>
            <a:r>
              <a:rPr lang="en-US" b="1" dirty="0" smtClean="0">
                <a:latin typeface="Arial" pitchFamily="34" charset="0"/>
                <a:cs typeface="Arial" pitchFamily="34" charset="0"/>
              </a:rPr>
              <a:t> Baptism in the proper manner is how we become sons and daughters of God</a:t>
            </a:r>
            <a:r>
              <a:rPr lang="en-US" dirty="0" smtClean="0">
                <a:latin typeface="Arial" pitchFamily="34" charset="0"/>
                <a:cs typeface="Arial" pitchFamily="34" charset="0"/>
              </a:rPr>
              <a:t>. </a:t>
            </a:r>
          </a:p>
          <a:p>
            <a:pPr eaLnBrk="1" hangingPunct="1">
              <a:buFontTx/>
              <a:buChar char="•"/>
            </a:pPr>
            <a:r>
              <a:rPr lang="en-US" dirty="0" smtClean="0">
                <a:latin typeface="Arial" pitchFamily="34" charset="0"/>
                <a:cs typeface="Arial" pitchFamily="34" charset="0"/>
              </a:rPr>
              <a:t> Jesus was baptized by </a:t>
            </a:r>
            <a:r>
              <a:rPr lang="en-US" b="1" dirty="0" smtClean="0">
                <a:latin typeface="Arial" pitchFamily="34" charset="0"/>
                <a:cs typeface="Arial" pitchFamily="34" charset="0"/>
              </a:rPr>
              <a:t>water</a:t>
            </a:r>
            <a:r>
              <a:rPr lang="en-US" dirty="0" smtClean="0">
                <a:latin typeface="Arial" pitchFamily="34" charset="0"/>
                <a:cs typeface="Arial" pitchFamily="34" charset="0"/>
              </a:rPr>
              <a:t> and </a:t>
            </a:r>
            <a:r>
              <a:rPr lang="en-US" i="1" dirty="0" smtClean="0">
                <a:latin typeface="Arial" pitchFamily="34" charset="0"/>
                <a:cs typeface="Arial" pitchFamily="34" charset="0"/>
              </a:rPr>
              <a:t>then</a:t>
            </a:r>
            <a:r>
              <a:rPr lang="en-US" dirty="0" smtClean="0">
                <a:latin typeface="Arial" pitchFamily="34" charset="0"/>
                <a:cs typeface="Arial" pitchFamily="34" charset="0"/>
              </a:rPr>
              <a:t> the </a:t>
            </a:r>
            <a:r>
              <a:rPr lang="en-US" b="1" dirty="0" smtClean="0">
                <a:latin typeface="Arial" pitchFamily="34" charset="0"/>
                <a:cs typeface="Arial" pitchFamily="34" charset="0"/>
              </a:rPr>
              <a:t>Spirit</a:t>
            </a:r>
            <a:r>
              <a:rPr lang="en-US" dirty="0" smtClean="0">
                <a:latin typeface="Arial" pitchFamily="34" charset="0"/>
                <a:cs typeface="Arial" pitchFamily="34" charset="0"/>
              </a:rPr>
              <a:t> bore witness that he really was the Son of God.</a:t>
            </a:r>
          </a:p>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a:t>
            </a:r>
            <a:r>
              <a:rPr lang="en-US" baseline="0" dirty="0" smtClean="0"/>
              <a:t> b</a:t>
            </a:r>
            <a:r>
              <a:rPr lang="en-US" dirty="0" smtClean="0"/>
              <a:t>eing immersed in water is not baptism. Again, the key element</a:t>
            </a:r>
            <a:r>
              <a:rPr lang="en-US" baseline="0" dirty="0" smtClean="0"/>
              <a:t> is what is in our hearts. What is the understanding that we have when we are baptized?  </a:t>
            </a:r>
            <a:r>
              <a:rPr lang="en-US" b="1" baseline="0" dirty="0" smtClean="0"/>
              <a:t>Our understanding entirely alters the meaning of the ordinance</a:t>
            </a:r>
            <a:r>
              <a:rPr lang="en-US" baseline="0" dirty="0" smtClean="0"/>
              <a:t>. A true </a:t>
            </a:r>
            <a:r>
              <a:rPr lang="en-US" b="1" baseline="0" dirty="0" smtClean="0"/>
              <a:t>faith</a:t>
            </a:r>
            <a:r>
              <a:rPr lang="en-US" baseline="0" dirty="0" smtClean="0"/>
              <a:t> leads to action. A </a:t>
            </a:r>
            <a:r>
              <a:rPr lang="en-US" b="1" baseline="0" dirty="0" smtClean="0"/>
              <a:t>repentance</a:t>
            </a:r>
            <a:r>
              <a:rPr lang="en-US" baseline="0" dirty="0" smtClean="0"/>
              <a:t> that saves must include a “turning away from sin,” not just a change of mind about who Christ is. The believer cannot view this as a momentary “acceptance of Christ.” It is Christ who must accept us. We must have </a:t>
            </a:r>
            <a:r>
              <a:rPr lang="en-US" b="1" baseline="0" dirty="0" smtClean="0"/>
              <a:t>a determination to serve him </a:t>
            </a:r>
            <a:r>
              <a:rPr lang="en-US" baseline="0" dirty="0" smtClean="0"/>
              <a:t>to the end of our lives. In other words, true baptism involves the understanding that Jesus is not simply our Savior, but he must be </a:t>
            </a:r>
            <a:r>
              <a:rPr lang="en-US" b="1" baseline="0" dirty="0" smtClean="0"/>
              <a:t>Lord</a:t>
            </a:r>
            <a:r>
              <a:rPr lang="en-US" baseline="0" dirty="0" smtClean="0"/>
              <a:t> of our lives. Baptism must </a:t>
            </a:r>
            <a:r>
              <a:rPr lang="en-US" b="1" baseline="0" dirty="0" smtClean="0"/>
              <a:t>represent the death and resurrection of Christ</a:t>
            </a:r>
            <a:r>
              <a:rPr lang="en-US" baseline="0" dirty="0" smtClean="0"/>
              <a:t>.  Scripture requires that holy ordinances be </a:t>
            </a:r>
            <a:r>
              <a:rPr lang="en-US" b="1" baseline="0" dirty="0" smtClean="0"/>
              <a:t>performed by God’s ministers</a:t>
            </a:r>
            <a:r>
              <a:rPr lang="en-US" baseline="0" dirty="0" smtClean="0"/>
              <a:t>, not as some churches suggest, by a “priesthood of all believers.” This passage in </a:t>
            </a:r>
            <a:r>
              <a:rPr lang="en-US" dirty="0" err="1" smtClean="0"/>
              <a:t>Moroni</a:t>
            </a:r>
            <a:r>
              <a:rPr lang="en-US" baseline="0" dirty="0" smtClean="0"/>
              <a:t> makes clear that true baptism involves </a:t>
            </a:r>
            <a:r>
              <a:rPr lang="en-US" b="1" baseline="0" dirty="0" smtClean="0"/>
              <a:t>bringing the proper understanding and condition of the heart </a:t>
            </a:r>
            <a:r>
              <a:rPr lang="en-US" baseline="0" dirty="0" smtClean="0"/>
              <a:t>to this holy ordinance. Otherwise, it is not really baptism.</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Properly administered, baptism must accomplish</a:t>
            </a:r>
            <a:r>
              <a:rPr lang="en-US" baseline="0" dirty="0" smtClean="0"/>
              <a:t> all three functions described in this slide. For example, i</a:t>
            </a:r>
            <a:r>
              <a:rPr lang="en-US" dirty="0" smtClean="0"/>
              <a:t>n</a:t>
            </a:r>
            <a:r>
              <a:rPr lang="en-US" baseline="0" dirty="0" smtClean="0"/>
              <a:t> many churches, they teach that baptism has no impact on salvation.  This entirely undermines the meaning of this holy ordinance. </a:t>
            </a:r>
            <a:r>
              <a:rPr lang="en-US" b="1" baseline="0" dirty="0" smtClean="0"/>
              <a:t>If you were baptized in another church that did not teach the above principles, you should consider being re-baptized properly by a minister of Christ’s gospel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churches baptize little children by pouring water on their heads</a:t>
            </a:r>
            <a:r>
              <a:rPr lang="en-US" baseline="0" dirty="0" smtClean="0"/>
              <a:t> to free them from the burden of Original Sin. However, this is an entirely meaningless exercise and has no basis in scripture. </a:t>
            </a:r>
            <a:r>
              <a:rPr lang="en-US" b="1" baseline="0" dirty="0" smtClean="0"/>
              <a:t>Little children and those who have never been taught the gospel cannot repent. And without repentance, baptism has no meaning.</a:t>
            </a:r>
            <a:endParaRPr lang="en-US" b="1"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Re-baptism</a:t>
            </a:r>
            <a:r>
              <a:rPr lang="en-US" b="0" dirty="0" smtClean="0"/>
              <a:t> has a precedent in scripture</a:t>
            </a:r>
            <a:r>
              <a:rPr lang="en-US" dirty="0" smtClean="0"/>
              <a:t>. Again,</a:t>
            </a:r>
            <a:r>
              <a:rPr lang="en-US" baseline="0" dirty="0" smtClean="0"/>
              <a:t> </a:t>
            </a:r>
            <a:r>
              <a:rPr lang="en-US" b="1" baseline="0" dirty="0" smtClean="0"/>
              <a:t>our understanding of the ordinance at the time we are baptized is the key element</a:t>
            </a:r>
            <a:r>
              <a:rPr lang="en-US" baseline="0" dirty="0" smtClean="0"/>
              <a:t>. These 12 men at Ephesus had been baptized without understanding the need for repentance and without looking to the Messiah to come for their salvation. In verse 4, Paul instructed them regarding the things they had </a:t>
            </a:r>
            <a:r>
              <a:rPr lang="en-US" i="1" baseline="0" dirty="0" smtClean="0"/>
              <a:t>not</a:t>
            </a:r>
            <a:r>
              <a:rPr lang="en-US" baseline="0" dirty="0" smtClean="0"/>
              <a:t>  previously understood.  He then baptized them and laid hands on them for the reception of the Holy Spirit. This is the order that God commands his ministers to follow today.</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What is the gift of the Holy Spirit?</a:t>
            </a:r>
            <a:r>
              <a:rPr lang="en-US" b="1" baseline="0" dirty="0" smtClean="0"/>
              <a:t> </a:t>
            </a:r>
            <a:r>
              <a:rPr lang="en-US" b="0" baseline="0" dirty="0" smtClean="0"/>
              <a:t>When we look back on our lives, God’s Spirit has always been present to some degree. However, when we make a commitment to Christ, he wishes to bestow </a:t>
            </a:r>
            <a:r>
              <a:rPr lang="en-US" b="1" baseline="0" dirty="0" smtClean="0"/>
              <a:t>a greater degree of his Spirit </a:t>
            </a:r>
            <a:r>
              <a:rPr lang="en-US" b="0" baseline="0" dirty="0" smtClean="0"/>
              <a:t>upon us.</a:t>
            </a:r>
            <a:endParaRPr lang="en-US" b="1" baseline="0" dirty="0" smtClean="0"/>
          </a:p>
          <a:p>
            <a:r>
              <a:rPr lang="en-US" baseline="0" dirty="0" smtClean="0"/>
              <a:t>Protestant churches teach that, at the point of initial conversion (the moment that someone understands Jesus is the Savior), every person has received this degree of God’s Spirit. But in Acts 2, the people at Jerusalem had been converted and accepted the message that Peter was preaching, yet Peter promised them “ye </a:t>
            </a:r>
            <a:r>
              <a:rPr lang="en-US" i="1" baseline="0" dirty="0" smtClean="0"/>
              <a:t>shall</a:t>
            </a:r>
            <a:r>
              <a:rPr lang="en-US" baseline="0" dirty="0" smtClean="0"/>
              <a:t> receive the gift of the Holy Ghost [future tense].” They were converted but they had not yet received this gift of the Holy Spirit.</a:t>
            </a:r>
          </a:p>
          <a:p>
            <a:r>
              <a:rPr lang="en-US" baseline="0" dirty="0" smtClean="0"/>
              <a:t>In the Catholic church, babies are baptized, and then around 12 to 14 years old they receive confirmation. Babies do not have the capacity to repent, and new believers need the gift of the Holy Spirit as soon as they can make a genuine commitment to Christ.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Holy</a:t>
            </a:r>
            <a:r>
              <a:rPr lang="en-US" baseline="0" dirty="0" smtClean="0"/>
              <a:t> Spirit, or Spirit of truth, will testify of Jesus Christ. We must ask God for that testimony.</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another example of</a:t>
            </a:r>
            <a:r>
              <a:rPr lang="en-US" baseline="0" dirty="0" smtClean="0"/>
              <a:t> laying on hands to receive the gift of the Holy Spirit. </a:t>
            </a:r>
            <a:r>
              <a:rPr lang="en-US" dirty="0" smtClean="0"/>
              <a:t>The people</a:t>
            </a:r>
            <a:r>
              <a:rPr lang="en-US" baseline="0" dirty="0" smtClean="0"/>
              <a:t> in Samaria </a:t>
            </a:r>
            <a:r>
              <a:rPr lang="en-US" b="1" baseline="0" dirty="0" smtClean="0"/>
              <a:t>believed</a:t>
            </a:r>
            <a:r>
              <a:rPr lang="en-US" baseline="0" dirty="0" smtClean="0"/>
              <a:t> the preaching of Philip and embraced the gospel. Philip baptized them, but he did not grant the gift of the Holy Spirit. This indicates that there were different functions among church ministers because Peter and John came to Samaria to </a:t>
            </a:r>
            <a:r>
              <a:rPr lang="en-US" b="1" baseline="0" dirty="0" smtClean="0"/>
              <a:t>pray for them that they might receive this gift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Paul laid</a:t>
            </a:r>
            <a:r>
              <a:rPr lang="en-US" baseline="0" dirty="0" smtClean="0"/>
              <a:t> hands on the 12 men at Ephesus to receive the gift of the Holy Spirit, the Spirit came upon them in such power that they spoke in tongues and prophesied.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r>
              <a:rPr lang="en-US" baseline="0" dirty="0" smtClean="0"/>
              <a:t> instructed his audience to be baptized for the remission of sins. He then promised that they would receive the gift of the Holy Spirit.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Scripture</a:t>
            </a:r>
            <a:r>
              <a:rPr lang="en-US" baseline="0" dirty="0" smtClean="0"/>
              <a:t> tells us that, w</a:t>
            </a:r>
            <a:r>
              <a:rPr lang="en-US" dirty="0" smtClean="0"/>
              <a:t>hen we leave this earth, we will return to the God who created us.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churches teach</a:t>
            </a:r>
            <a:r>
              <a:rPr lang="en-US" baseline="0" dirty="0" smtClean="0"/>
              <a:t> the concept of</a:t>
            </a:r>
            <a:r>
              <a:rPr lang="en-US" dirty="0" smtClean="0"/>
              <a:t> “once saved, always</a:t>
            </a:r>
            <a:r>
              <a:rPr lang="en-US" baseline="0" dirty="0" smtClean="0"/>
              <a:t> saved.” The theological term for this is “perseverance” or “eternal security.” It is their mistaken notion that salvation has such a powerful hold on the believer that he can never fall from his saved condition.  However, such a view undermines the role that agency or free will plays in the life of the believer and it lulls the faithful into a kind of spiritual complacency. After we have made our commitment to Christ, we must diligently resist the strategy of Satan who would have us fall from grace and who seeks to attack believers and frustrate the purposes of God.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phrase “but he that shall endure to the end” suggests that there are those who do </a:t>
            </a:r>
            <a:r>
              <a:rPr lang="en-US" i="1" dirty="0" smtClean="0"/>
              <a:t>not</a:t>
            </a:r>
            <a:r>
              <a:rPr lang="en-US" dirty="0" smtClean="0"/>
              <a:t>  endure to the end in their testimony</a:t>
            </a:r>
            <a:r>
              <a:rPr lang="en-US" baseline="0" dirty="0" smtClean="0"/>
              <a:t> of Christ’s gospel. Only those who endure to the end will be saved.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Nephi seems to agree with Matthew</a:t>
            </a:r>
            <a:r>
              <a:rPr lang="en-US" baseline="0" dirty="0" smtClean="0"/>
              <a:t> that </a:t>
            </a:r>
            <a:r>
              <a:rPr lang="en-US" i="1" baseline="0" dirty="0" smtClean="0"/>
              <a:t>enduring to the end  </a:t>
            </a:r>
            <a:r>
              <a:rPr lang="en-US" baseline="0" dirty="0" smtClean="0"/>
              <a:t>is a requirement for salvation.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passage in Hebrews is talking about believers who have received the gift of the Holy Spirit who then fall away from the truth. In other words, they did not endure to the end. </a:t>
            </a:r>
          </a:p>
          <a:p>
            <a:endParaRPr lang="en-US" baseline="0" dirty="0" smtClean="0"/>
          </a:p>
          <a:p>
            <a:r>
              <a:rPr lang="en-US" baseline="0" dirty="0" smtClean="0"/>
              <a:t>Many of our Protestant friends would say that, if someone fell away, they were never truly converted in the first place. However, if we examine this passage, it makes clear that the people described here were definitely “partakers of the Holy Ghost.” Hebrews is talking about those who were truly, genuinely converted to the gospel but then fell away from the truth. Why is this important? It is crucial to understand that, after we have made our commitment, we will still be tempted and tried and that we must continue to be faithful to the gospel of Christ.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entirely</a:t>
            </a:r>
            <a:r>
              <a:rPr lang="en-US" baseline="0" dirty="0" smtClean="0"/>
              <a:t> possible to embrace the truth of the gospel and then to willfully rebel against God.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r>
              <a:rPr lang="en-US" b="1" smtClean="0">
                <a:latin typeface="Arial" charset="0"/>
                <a:cs typeface="Arial" charset="0"/>
              </a:rPr>
              <a:t>If thou wilt enter into life, keep the commandments.</a:t>
            </a:r>
          </a:p>
          <a:p>
            <a:pPr>
              <a:buFontTx/>
              <a:buChar char="•"/>
            </a:pPr>
            <a:r>
              <a:rPr lang="en-US" smtClean="0">
                <a:latin typeface="Arial" charset="0"/>
                <a:cs typeface="Arial" charset="0"/>
              </a:rPr>
              <a:t> The rich, young ruler asked Jesus </a:t>
            </a:r>
            <a:r>
              <a:rPr lang="en-US" b="1" smtClean="0">
                <a:latin typeface="Arial" charset="0"/>
                <a:cs typeface="Arial" charset="0"/>
              </a:rPr>
              <a:t>how to obtain eternal life</a:t>
            </a:r>
            <a:r>
              <a:rPr lang="en-US" smtClean="0">
                <a:latin typeface="Arial" charset="0"/>
                <a:cs typeface="Arial" charset="0"/>
              </a:rPr>
              <a:t>. Jesus answered, “</a:t>
            </a:r>
            <a:r>
              <a:rPr lang="en-US" b="1" smtClean="0">
                <a:latin typeface="Arial" charset="0"/>
                <a:cs typeface="Arial" charset="0"/>
              </a:rPr>
              <a:t>Keep the commandments</a:t>
            </a:r>
            <a:r>
              <a:rPr lang="en-US" smtClean="0">
                <a:latin typeface="Arial" charset="0"/>
                <a:cs typeface="Arial" charset="0"/>
              </a:rPr>
              <a:t>.” </a:t>
            </a:r>
          </a:p>
          <a:p>
            <a:pPr>
              <a:buFontTx/>
              <a:buChar char="•"/>
            </a:pPr>
            <a:r>
              <a:rPr lang="en-US" smtClean="0">
                <a:latin typeface="Arial" charset="0"/>
                <a:cs typeface="Arial" charset="0"/>
              </a:rPr>
              <a:t> The disciples held the young ruler in high esteem, perhaps as an example to be emulated. So when the ruler did not want to follow Jesus, they were not just amazed, but </a:t>
            </a:r>
            <a:r>
              <a:rPr lang="en-US" i="1" smtClean="0">
                <a:latin typeface="Arial" charset="0"/>
                <a:cs typeface="Arial" charset="0"/>
              </a:rPr>
              <a:t>exceedingly</a:t>
            </a:r>
            <a:r>
              <a:rPr lang="en-US" smtClean="0">
                <a:latin typeface="Arial" charset="0"/>
                <a:cs typeface="Arial" charset="0"/>
              </a:rPr>
              <a:t>  amazed. To them, if anyone should be in the kingdom it would have been that young ruler.</a:t>
            </a:r>
          </a:p>
          <a:p>
            <a:pPr>
              <a:buFontTx/>
              <a:buChar char="•"/>
            </a:pPr>
            <a:r>
              <a:rPr lang="en-US" smtClean="0">
                <a:latin typeface="Arial" charset="0"/>
                <a:cs typeface="Arial" charset="0"/>
              </a:rPr>
              <a:t> Jesus gives a very interesting explanation at the end: “With men this is impossible; but with God all things are possible.” </a:t>
            </a:r>
            <a:r>
              <a:rPr lang="en-US" b="1" smtClean="0">
                <a:latin typeface="Arial" charset="0"/>
                <a:cs typeface="Arial" charset="0"/>
              </a:rPr>
              <a:t>This means that we cannot do a good work in our own strength: only by God’s grace can we be saved or do any good thing in this life</a:t>
            </a:r>
            <a:r>
              <a:rPr lang="en-US" smtClean="0">
                <a:latin typeface="Arial" charset="0"/>
                <a:cs typeface="Arial" charset="0"/>
              </a:rPr>
              <a:t>.</a:t>
            </a:r>
          </a:p>
        </p:txBody>
      </p:sp>
      <p:sp>
        <p:nvSpPr>
          <p:cNvPr id="148484" name="Slide Number Placeholder 3"/>
          <p:cNvSpPr>
            <a:spLocks noGrp="1"/>
          </p:cNvSpPr>
          <p:nvPr>
            <p:ph type="sldNum" sz="quarter" idx="5"/>
          </p:nvPr>
        </p:nvSpPr>
        <p:spPr>
          <a:noFill/>
        </p:spPr>
        <p:txBody>
          <a:bodyPr/>
          <a:lstStyle/>
          <a:p>
            <a:fld id="{A4251481-E998-4ADE-BCF2-C9B97D55EE78}"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day we must try</a:t>
            </a:r>
            <a:r>
              <a:rPr lang="en-US" baseline="0" dirty="0" smtClean="0"/>
              <a:t> to follow Christ’s example and seek his direction.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merely stewards of the gifts</a:t>
            </a:r>
            <a:r>
              <a:rPr lang="en-US" baseline="0" dirty="0" smtClean="0"/>
              <a:t> that God has provided for us. Every resource that we have must be dedicated to his purposes.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must pray over every endeavor.</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Feasting on the word</a:t>
            </a:r>
            <a:r>
              <a:rPr lang="en-US" baseline="0" dirty="0" smtClean="0"/>
              <a:t> includes internalizing scriptural principles, putting them into practice. We must maintain this discipline throughout our lives.</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“Everlasting life” means to live in God’s presence.</a:t>
            </a:r>
            <a:r>
              <a:rPr lang="en-US" baseline="0" dirty="0" smtClean="0"/>
              <a:t> </a:t>
            </a:r>
            <a:r>
              <a:rPr lang="en-US" dirty="0" smtClean="0"/>
              <a:t>If we believe in him, we will live in his presence.</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Holy ordinances provide</a:t>
            </a:r>
            <a:r>
              <a:rPr lang="en-US" baseline="0" dirty="0" smtClean="0"/>
              <a:t> a way for us to sense what righteousness feels like. Ordinances help us examine the sacrificial life that Christ lived and compare it to our present condition.</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Father’s house are</a:t>
            </a:r>
            <a:r>
              <a:rPr lang="en-US" baseline="0" dirty="0" smtClean="0"/>
              <a:t> many mansions.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highest glory in heaven is reserved for those who are valiant in their testimony of Jesus and his gospel.</a:t>
            </a:r>
          </a:p>
          <a:p>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them see your</a:t>
            </a:r>
            <a:r>
              <a:rPr lang="en-US" baseline="0" dirty="0" smtClean="0"/>
              <a:t> good works and glorify God.</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different privileges and places</a:t>
            </a:r>
            <a:r>
              <a:rPr lang="en-US" baseline="0" dirty="0" smtClean="0"/>
              <a:t> in heaven. </a:t>
            </a:r>
            <a:r>
              <a:rPr lang="en-US" dirty="0" smtClean="0"/>
              <a:t>This passage is referring to a “third heaven.” </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receive a full reward</a:t>
            </a:r>
            <a:r>
              <a:rPr lang="en-US" baseline="0" dirty="0" smtClean="0"/>
              <a:t>, we must adhere to the doctrine of Christ.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“Confessing him before men” begins with the act of water baptism.</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Noah</a:t>
            </a:r>
            <a:r>
              <a:rPr lang="en-US" baseline="0" dirty="0" smtClean="0"/>
              <a:t>, a righteous man, preached the gospel for 120 years, and only seven souls embraced his teaching. In this day, there are many religions with many adherents. However, God is telling us there are few people in this world who will find eternal life. Why? What does “strait and narrow” refer to? It tells us that God is very particular about the doctrines of his church. That is why he had to restore his gospel.</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nothing that I can do in this life that is more significant than making a commitment to Jesus Christ. It impacts our lives on earth and in eternity.</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“Justice” refers to the fact that there are laws that let</a:t>
            </a:r>
            <a:r>
              <a:rPr lang="en-US" baseline="0" dirty="0" smtClean="0"/>
              <a:t> us know the right way to live. “Sin” occurs when we violate his commandments. “Mercy” refers to the fact that God provides a way for sinners to return to him. But to be a just God, he must do this without compromising his law.</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 death” means</a:t>
            </a:r>
            <a:r>
              <a:rPr lang="en-US" baseline="0" dirty="0" smtClean="0"/>
              <a:t> that our mortal bodies will come to an end.  “Spiritual death” refers to the fact that our sins have the potential to separate us from the presence of God for eternity. But there is a way back represented, in this picture, by the cross of Christ.</a:t>
            </a:r>
            <a:endParaRPr lang="en-US" dirty="0"/>
          </a:p>
        </p:txBody>
      </p:sp>
      <p:sp>
        <p:nvSpPr>
          <p:cNvPr id="4" name="Slide Number Placeholder 3"/>
          <p:cNvSpPr>
            <a:spLocks noGrp="1"/>
          </p:cNvSpPr>
          <p:nvPr>
            <p:ph type="sldNum" sz="quarter" idx="10"/>
          </p:nvPr>
        </p:nvSpPr>
        <p:spPr/>
        <p:txBody>
          <a:bodyPr/>
          <a:lstStyle/>
          <a:p>
            <a:fld id="{C19E3EE7-C1D5-4B4A-875B-955BD39657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DF5BC3C-B134-44F5-8483-5832862E4F3E}" type="datetime1">
              <a:rPr lang="en-US" smtClean="0"/>
              <a:pPr/>
              <a:t>9/20/2013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38D5418-A791-49C9-9A77-67C707A5FA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95F5FAC-1075-4991-B347-F51DBFBBA6C6}"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8D5418-A791-49C9-9A77-67C707A5FA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87D3A9-0BDA-4B88-B78C-1F8D67464171}"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8D5418-A791-49C9-9A77-67C707A5FA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B3FBFC-0287-4379-B3E1-DEFE06DB68B7}"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8D5418-A791-49C9-9A77-67C707A5FA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6791C70-C7E6-4258-8391-11B77B735840}" type="datetime1">
              <a:rPr lang="en-US" smtClean="0"/>
              <a:pPr/>
              <a:t>9/20/2013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38D5418-A791-49C9-9A77-67C707A5FA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784759A-64DB-4F9E-B1D7-A12C1DD9012F}" type="datetime1">
              <a:rPr lang="en-US" smtClean="0"/>
              <a:pPr/>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8D5418-A791-49C9-9A77-67C707A5FA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E91074F-CC0A-4B30-95ED-CA713C6E1A59}" type="datetime1">
              <a:rPr lang="en-US" smtClean="0"/>
              <a:pPr/>
              <a:t>9/20/2013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38D5418-A791-49C9-9A77-67C707A5FA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545742-244E-4C36-86A6-2483935BCC27}" type="datetime1">
              <a:rPr lang="en-US" smtClean="0"/>
              <a:pPr/>
              <a:t>9/20/2013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38D5418-A791-49C9-9A77-67C707A5FA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EA5E27-77A7-462F-9ED5-D28BE3A8E56D}" type="datetime1">
              <a:rPr lang="en-US" smtClean="0"/>
              <a:pPr/>
              <a:t>9/20/2013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38D5418-A791-49C9-9A77-67C707A5FA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84A913E-C3BC-441A-8312-24542C59D4E4}" type="datetime1">
              <a:rPr lang="en-US" smtClean="0"/>
              <a:pPr/>
              <a:t>9/20/2013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38D5418-A791-49C9-9A77-67C707A5FA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90919D-A7AC-42D7-B911-AF6D0E59461E}" type="datetime1">
              <a:rPr lang="en-US" smtClean="0"/>
              <a:pPr/>
              <a:t>9/20/2013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8D5418-A791-49C9-9A77-67C707A5FA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C0BD77-E7F7-4F30-8C29-B2361ABDEE13}" type="datetime1">
              <a:rPr lang="en-US" smtClean="0"/>
              <a:pPr/>
              <a:t>9/20/2013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38D5418-A791-49C9-9A77-67C707A5FA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jeremyberg.files.wordpress.com/2009/06/jesus_nicodemus.jp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1143000"/>
          </a:xfrm>
        </p:spPr>
        <p:txBody>
          <a:bodyPr>
            <a:noAutofit/>
          </a:bodyPr>
          <a:lstStyle/>
          <a:p>
            <a:pPr fontAlgn="auto">
              <a:spcAft>
                <a:spcPts val="0"/>
              </a:spcAft>
              <a:defRPr/>
            </a:pPr>
            <a:r>
              <a:rPr lang="en-US" dirty="0" smtClean="0">
                <a:solidFill>
                  <a:schemeClr val="tx1"/>
                </a:solidFill>
                <a:latin typeface="Arial" pitchFamily="34" charset="0"/>
                <a:cs typeface="Arial" pitchFamily="34" charset="0"/>
              </a:rPr>
              <a:t>What  Difference  Does  the Gospel  Make?</a:t>
            </a:r>
            <a:r>
              <a:rPr lang="en-US" b="1" dirty="0" smtClean="0">
                <a:solidFill>
                  <a:schemeClr val="tx1"/>
                </a:solidFill>
                <a:latin typeface="Arial" pitchFamily="34" charset="0"/>
                <a:cs typeface="Arial" pitchFamily="34" charset="0"/>
              </a:rPr>
              <a:t> </a:t>
            </a:r>
          </a:p>
        </p:txBody>
      </p:sp>
      <p:sp>
        <p:nvSpPr>
          <p:cNvPr id="6" name="Rectangle 5"/>
          <p:cNvSpPr/>
          <p:nvPr/>
        </p:nvSpPr>
        <p:spPr>
          <a:xfrm>
            <a:off x="228600" y="6019800"/>
            <a:ext cx="8915400" cy="1015663"/>
          </a:xfrm>
          <a:prstGeom prst="rect">
            <a:avLst/>
          </a:prstGeom>
        </p:spPr>
        <p:txBody>
          <a:bodyPr wrap="square">
            <a:spAutoFit/>
          </a:bodyPr>
          <a:lstStyle/>
          <a:p>
            <a:pPr>
              <a:defRPr/>
            </a:pPr>
            <a:endParaRPr lang="en-US" sz="1200" b="1"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Bible references are from the King James Version unless otherwise indicated.</a:t>
            </a:r>
            <a:endParaRPr lang="en-US" sz="1200" dirty="0" smtClean="0">
              <a:solidFill>
                <a:schemeClr val="bg1"/>
              </a:solidFill>
              <a:latin typeface="Arial" pitchFamily="34" charset="0"/>
              <a:cs typeface="Arial" pitchFamily="34" charset="0"/>
            </a:endParaRPr>
          </a:p>
          <a:p>
            <a:r>
              <a:rPr lang="en-US" sz="1200" b="1" dirty="0" smtClean="0">
                <a:solidFill>
                  <a:schemeClr val="bg1"/>
                </a:solidFill>
                <a:latin typeface="Arial" pitchFamily="34" charset="0"/>
                <a:cs typeface="Arial" pitchFamily="34" charset="0"/>
              </a:rPr>
              <a:t>Copyright  ©  2013 by Church of Jesus Christ – Restoration Branches. Unauthorized use or duplication of this material without express and written permission from the Church of Jesus Christ – Restoration Branches is strictly prohibited.</a:t>
            </a:r>
          </a:p>
          <a:p>
            <a:pPr>
              <a:defRPr/>
            </a:pPr>
            <a:endParaRPr lang="en-US" sz="1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3\crossove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8" name="Rectangle 4"/>
          <p:cNvSpPr>
            <a:spLocks noChangeArrowheads="1"/>
          </p:cNvSpPr>
          <p:nvPr/>
        </p:nvSpPr>
        <p:spPr bwMode="auto">
          <a:xfrm>
            <a:off x="0" y="-725612"/>
            <a:ext cx="5029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sz="2400" b="1" dirty="0" smtClean="0">
              <a:solidFill>
                <a:schemeClr val="bg1"/>
              </a:solidFill>
              <a:latin typeface="Arial" pitchFamily="34" charset="0"/>
              <a:cs typeface="Arial" pitchFamily="34" charset="0"/>
            </a:endParaRPr>
          </a:p>
          <a:p>
            <a:pPr fontAlgn="base">
              <a:spcBef>
                <a:spcPct val="0"/>
              </a:spcBef>
              <a:spcAft>
                <a:spcPct val="0"/>
              </a:spcAft>
            </a:pPr>
            <a:endParaRPr lang="en-US" sz="2400" b="1" dirty="0" smtClean="0">
              <a:solidFill>
                <a:schemeClr val="bg1"/>
              </a:solidFill>
              <a:latin typeface="Arial" pitchFamily="34" charset="0"/>
              <a:cs typeface="Arial" pitchFamily="34" charset="0"/>
            </a:endParaRPr>
          </a:p>
          <a:p>
            <a:pPr fontAlgn="base">
              <a:spcBef>
                <a:spcPct val="0"/>
              </a:spcBef>
              <a:spcAft>
                <a:spcPct val="0"/>
              </a:spcAft>
            </a:pPr>
            <a:endParaRPr lang="en-US" sz="2400" b="1" dirty="0" smtClean="0">
              <a:solidFill>
                <a:schemeClr val="bg1"/>
              </a:solidFill>
              <a:latin typeface="Arial" pitchFamily="34" charset="0"/>
              <a:cs typeface="Arial" pitchFamily="34" charset="0"/>
            </a:endParaRPr>
          </a:p>
          <a:p>
            <a:pPr fontAlgn="base">
              <a:spcBef>
                <a:spcPct val="0"/>
              </a:spcBef>
              <a:spcAft>
                <a:spcPct val="0"/>
              </a:spcAft>
            </a:pPr>
            <a:endParaRPr lang="en-US" sz="2400" b="1" dirty="0" smtClean="0">
              <a:solidFill>
                <a:schemeClr val="bg1"/>
              </a:solidFill>
              <a:latin typeface="Arial" pitchFamily="34" charset="0"/>
              <a:cs typeface="Arial" pitchFamily="34" charset="0"/>
            </a:endParaRPr>
          </a:p>
          <a:p>
            <a:pPr fontAlgn="base">
              <a:spcBef>
                <a:spcPct val="0"/>
              </a:spcBef>
              <a:spcAft>
                <a:spcPct val="0"/>
              </a:spcAft>
            </a:pPr>
            <a:r>
              <a:rPr lang="en-US" sz="2400" dirty="0" smtClean="0">
                <a:solidFill>
                  <a:schemeClr val="bg1"/>
                </a:solidFill>
                <a:latin typeface="Arial" pitchFamily="34" charset="0"/>
                <a:cs typeface="Arial" pitchFamily="34" charset="0"/>
              </a:rPr>
              <a:t>For </a:t>
            </a:r>
            <a:r>
              <a:rPr lang="en-US" sz="2400" b="1" dirty="0" smtClean="0">
                <a:solidFill>
                  <a:srgbClr val="FF0000"/>
                </a:solidFill>
                <a:latin typeface="Arial" pitchFamily="34" charset="0"/>
                <a:cs typeface="Arial" pitchFamily="34" charset="0"/>
              </a:rPr>
              <a:t>all</a:t>
            </a:r>
            <a:r>
              <a:rPr lang="en-US" sz="2400" dirty="0" smtClean="0">
                <a:solidFill>
                  <a:schemeClr val="bg1"/>
                </a:solidFill>
                <a:latin typeface="Arial" pitchFamily="34" charset="0"/>
                <a:cs typeface="Arial" pitchFamily="34" charset="0"/>
              </a:rPr>
              <a:t> have sinned, and come short of the glory of God.  		              		Romans 3:23</a:t>
            </a:r>
          </a:p>
        </p:txBody>
      </p:sp>
      <p:sp>
        <p:nvSpPr>
          <p:cNvPr id="6" name="Slide Number Placeholder 5"/>
          <p:cNvSpPr>
            <a:spLocks noGrp="1"/>
          </p:cNvSpPr>
          <p:nvPr>
            <p:ph type="sldNum" sz="quarter" idx="12"/>
          </p:nvPr>
        </p:nvSpPr>
        <p:spPr/>
        <p:txBody>
          <a:bodyPr/>
          <a:lstStyle/>
          <a:p>
            <a:fld id="{838D5418-A791-49C9-9A77-67C707A5FACA}" type="slidenum">
              <a:rPr lang="en-US" smtClean="0"/>
              <a:pPr/>
              <a:t>10</a:t>
            </a:fld>
            <a:endParaRPr lang="en-US"/>
          </a:p>
        </p:txBody>
      </p:sp>
      <p:sp>
        <p:nvSpPr>
          <p:cNvPr id="5" name="Rectangle 4"/>
          <p:cNvSpPr/>
          <p:nvPr/>
        </p:nvSpPr>
        <p:spPr>
          <a:xfrm>
            <a:off x="0" y="1"/>
            <a:ext cx="9144000" cy="584775"/>
          </a:xfrm>
          <a:prstGeom prst="rect">
            <a:avLst/>
          </a:prstGeom>
        </p:spPr>
        <p:txBody>
          <a:bodyPr wrap="square">
            <a:spAutoFit/>
          </a:bodyPr>
          <a:lstStyle/>
          <a:p>
            <a:pPr algn="ctr" fontAlgn="base">
              <a:spcBef>
                <a:spcPct val="0"/>
              </a:spcBef>
              <a:spcAft>
                <a:spcPct val="0"/>
              </a:spcAft>
            </a:pPr>
            <a:r>
              <a:rPr lang="en-US" sz="3200" b="1" cap="all" dirty="0" smtClean="0">
                <a:solidFill>
                  <a:schemeClr val="bg1"/>
                </a:solidFill>
                <a:latin typeface="Arial" pitchFamily="34" charset="0"/>
                <a:cs typeface="Arial" pitchFamily="34" charset="0"/>
              </a:rPr>
              <a:t>God is a God of justice and mercy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11</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438400" y="304800"/>
            <a:ext cx="4267200" cy="2847023"/>
          </a:xfrm>
          <a:prstGeom prst="rect">
            <a:avLst/>
          </a:prstGeom>
          <a:noFill/>
          <a:ln w="9525">
            <a:noFill/>
            <a:miter lim="800000"/>
            <a:headEnd/>
            <a:tailEnd/>
          </a:ln>
          <a:effectLst/>
        </p:spPr>
      </p:pic>
      <p:sp>
        <p:nvSpPr>
          <p:cNvPr id="4" name="TextBox 3"/>
          <p:cNvSpPr txBox="1"/>
          <p:nvPr/>
        </p:nvSpPr>
        <p:spPr>
          <a:xfrm>
            <a:off x="228600" y="3276600"/>
            <a:ext cx="8915400" cy="3539430"/>
          </a:xfrm>
          <a:prstGeom prst="rect">
            <a:avLst/>
          </a:prstGeom>
          <a:noFill/>
        </p:spPr>
        <p:txBody>
          <a:bodyPr wrap="square" rtlCol="0">
            <a:spAutoFit/>
          </a:bodyPr>
          <a:lstStyle/>
          <a:p>
            <a:r>
              <a:rPr lang="en-US" sz="2400" dirty="0" smtClean="0">
                <a:latin typeface="Arial" pitchFamily="34" charset="0"/>
                <a:cs typeface="Arial" pitchFamily="34" charset="0"/>
              </a:rPr>
              <a:t>We like to think that we are basically good people, but everyone has sinned. </a:t>
            </a:r>
            <a:r>
              <a:rPr lang="en-US" sz="2400" b="1" dirty="0" smtClean="0">
                <a:solidFill>
                  <a:srgbClr val="FF0000"/>
                </a:solidFill>
                <a:latin typeface="Arial" pitchFamily="34" charset="0"/>
                <a:cs typeface="Arial" pitchFamily="34" charset="0"/>
              </a:rPr>
              <a:t>Our sin is like filthy, repulsive trash to God</a:t>
            </a:r>
            <a:r>
              <a:rPr lang="en-US" sz="2400" dirty="0" smtClean="0">
                <a:latin typeface="Arial" pitchFamily="34" charset="0"/>
                <a:cs typeface="Arial" pitchFamily="34" charset="0"/>
              </a:rPr>
              <a:t>. Through the gospel of Jesus Christ, he wants to help us remove that impurity from our lives.</a:t>
            </a:r>
          </a:p>
          <a:p>
            <a:endParaRPr lang="en-US" sz="800" dirty="0" smtClean="0">
              <a:latin typeface="Arial" pitchFamily="34" charset="0"/>
              <a:cs typeface="Arial" pitchFamily="34" charset="0"/>
            </a:endParaRPr>
          </a:p>
          <a:p>
            <a:pPr marL="465138"/>
            <a:r>
              <a:rPr lang="en-US" sz="2400" dirty="0" smtClean="0">
                <a:latin typeface="Arial" pitchFamily="34" charset="0"/>
                <a:cs typeface="Arial" pitchFamily="34" charset="0"/>
              </a:rPr>
              <a:t>But we are all as an unclean thing, and all our </a:t>
            </a:r>
            <a:r>
              <a:rPr lang="en-US" sz="2400" dirty="0" err="1" smtClean="0">
                <a:latin typeface="Arial" pitchFamily="34" charset="0"/>
                <a:cs typeface="Arial" pitchFamily="34" charset="0"/>
              </a:rPr>
              <a:t>righteousnesses</a:t>
            </a:r>
            <a:r>
              <a:rPr lang="en-US" sz="2400" dirty="0" smtClean="0">
                <a:latin typeface="Arial" pitchFamily="34" charset="0"/>
                <a:cs typeface="Arial" pitchFamily="34" charset="0"/>
              </a:rPr>
              <a:t> are as filthy rags; and we all do fade as a leaf; and our iniquities like the wind, have taken us away.</a:t>
            </a:r>
          </a:p>
          <a:p>
            <a:pPr marL="465138"/>
            <a:r>
              <a:rPr lang="en-US" sz="2400" dirty="0" smtClean="0">
                <a:latin typeface="Arial" pitchFamily="34" charset="0"/>
                <a:cs typeface="Arial" pitchFamily="34" charset="0"/>
              </a:rPr>
              <a:t>					Isaiah 64:6</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4\k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4953000"/>
            <a:ext cx="9144000" cy="2677656"/>
          </a:xfrm>
          <a:prstGeom prst="rect">
            <a:avLst/>
          </a:prstGeom>
        </p:spPr>
        <p:txBody>
          <a:bodyPr wrap="square">
            <a:spAutoFit/>
          </a:bodyPr>
          <a:lstStyle/>
          <a:p>
            <a:r>
              <a:rPr lang="en-US" sz="2400" b="1" dirty="0" smtClean="0">
                <a:latin typeface="Arial" pitchFamily="34" charset="0"/>
                <a:cs typeface="Arial" pitchFamily="34" charset="0"/>
              </a:rPr>
              <a:t>And I saw the dead, small and great, stand before God: and the books were opened: and another book was opened, which is the book of life: and </a:t>
            </a:r>
            <a:r>
              <a:rPr lang="en-US" sz="2400" b="1" dirty="0" smtClean="0">
                <a:solidFill>
                  <a:schemeClr val="bg1"/>
                </a:solidFill>
                <a:latin typeface="Arial" pitchFamily="34" charset="0"/>
                <a:cs typeface="Arial" pitchFamily="34" charset="0"/>
              </a:rPr>
              <a:t>the dead were judged out of those things which were written in the books</a:t>
            </a:r>
            <a:r>
              <a:rPr lang="en-US" sz="2400" b="1" dirty="0" smtClean="0">
                <a:latin typeface="Arial" pitchFamily="34" charset="0"/>
                <a:cs typeface="Arial" pitchFamily="34" charset="0"/>
              </a:rPr>
              <a:t>, according to their works. 				     Revelation 20:12</a:t>
            </a:r>
          </a:p>
          <a:p>
            <a:endParaRPr lang="en-US" sz="2400" dirty="0" smtClean="0">
              <a:solidFill>
                <a:schemeClr val="bg1"/>
              </a:solidFill>
              <a:latin typeface="Arial" pitchFamily="34" charset="0"/>
              <a:cs typeface="Arial" pitchFamily="34" charset="0"/>
            </a:endParaRPr>
          </a:p>
          <a:p>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 name="Rectangle 3"/>
          <p:cNvSpPr/>
          <p:nvPr/>
        </p:nvSpPr>
        <p:spPr>
          <a:xfrm>
            <a:off x="3383213" y="3244334"/>
            <a:ext cx="184731" cy="369332"/>
          </a:xfrm>
          <a:prstGeom prst="rect">
            <a:avLst/>
          </a:prstGeom>
        </p:spPr>
        <p:txBody>
          <a:bodyPr wrap="none">
            <a:spAutoFit/>
          </a:bodyPr>
          <a:lstStyle/>
          <a:p>
            <a:endParaRPr lang="en-US" dirty="0"/>
          </a:p>
        </p:txBody>
      </p:sp>
      <p:sp>
        <p:nvSpPr>
          <p:cNvPr id="6" name="TextBox 5"/>
          <p:cNvSpPr txBox="1"/>
          <p:nvPr/>
        </p:nvSpPr>
        <p:spPr>
          <a:xfrm>
            <a:off x="2590800" y="533400"/>
            <a:ext cx="4579119" cy="584775"/>
          </a:xfrm>
          <a:prstGeom prst="rect">
            <a:avLst/>
          </a:prstGeom>
          <a:noFill/>
        </p:spPr>
        <p:txBody>
          <a:bodyPr wrap="square" rtlCol="0">
            <a:spAutoFit/>
          </a:bodyPr>
          <a:lstStyle/>
          <a:p>
            <a:r>
              <a:rPr lang="en-US" sz="3200" b="1" cap="all" dirty="0" smtClean="0">
                <a:solidFill>
                  <a:schemeClr val="bg1"/>
                </a:solidFill>
                <a:latin typeface="Arial" pitchFamily="34" charset="0"/>
                <a:cs typeface="Arial" pitchFamily="34" charset="0"/>
              </a:rPr>
              <a:t> </a:t>
            </a:r>
            <a:endParaRPr lang="en-US" sz="3200" dirty="0"/>
          </a:p>
        </p:txBody>
      </p:sp>
      <p:sp>
        <p:nvSpPr>
          <p:cNvPr id="9" name="Slide Number Placeholder 8"/>
          <p:cNvSpPr>
            <a:spLocks noGrp="1"/>
          </p:cNvSpPr>
          <p:nvPr>
            <p:ph type="sldNum" sz="quarter" idx="12"/>
          </p:nvPr>
        </p:nvSpPr>
        <p:spPr/>
        <p:txBody>
          <a:bodyPr/>
          <a:lstStyle/>
          <a:p>
            <a:fld id="{838D5418-A791-49C9-9A77-67C707A5FACA}" type="slidenum">
              <a:rPr lang="en-US" smtClean="0"/>
              <a:pPr/>
              <a:t>12</a:t>
            </a:fld>
            <a:endParaRPr lang="en-US"/>
          </a:p>
        </p:txBody>
      </p:sp>
      <p:sp>
        <p:nvSpPr>
          <p:cNvPr id="7" name="TextBox 6"/>
          <p:cNvSpPr txBox="1"/>
          <p:nvPr/>
        </p:nvSpPr>
        <p:spPr>
          <a:xfrm>
            <a:off x="0" y="228600"/>
            <a:ext cx="91440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GOD’S  JUSTICE</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4\k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4953000"/>
            <a:ext cx="9296400" cy="2677656"/>
          </a:xfrm>
          <a:prstGeom prst="rect">
            <a:avLst/>
          </a:prstGeom>
        </p:spPr>
        <p:txBody>
          <a:bodyPr wrap="square">
            <a:spAutoFit/>
          </a:bodyPr>
          <a:lstStyle/>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a:t>
            </a:r>
          </a:p>
          <a:p>
            <a:r>
              <a:rPr lang="en-US" sz="2400" b="1" dirty="0" smtClean="0">
                <a:latin typeface="Arial" pitchFamily="34" charset="0"/>
                <a:cs typeface="Arial" pitchFamily="34" charset="0"/>
              </a:rPr>
              <a:t>And we shall be brought to stand before God, knowing even as we know now, and have </a:t>
            </a:r>
            <a:r>
              <a:rPr lang="en-US" sz="2400" b="1" dirty="0" smtClean="0">
                <a:solidFill>
                  <a:schemeClr val="bg1"/>
                </a:solidFill>
                <a:latin typeface="Arial" pitchFamily="34" charset="0"/>
                <a:cs typeface="Arial" pitchFamily="34" charset="0"/>
              </a:rPr>
              <a:t>a bright recollection of 	all our guilt</a:t>
            </a:r>
            <a:r>
              <a:rPr lang="en-US" sz="2400" b="1" dirty="0" smtClean="0">
                <a:latin typeface="Arial" pitchFamily="34" charset="0"/>
                <a:cs typeface="Arial" pitchFamily="34" charset="0"/>
              </a:rPr>
              <a:t>.</a:t>
            </a:r>
          </a:p>
          <a:p>
            <a:r>
              <a:rPr lang="en-US" sz="2400" b="1" dirty="0" smtClean="0">
                <a:latin typeface="Arial" pitchFamily="34" charset="0"/>
                <a:cs typeface="Arial" pitchFamily="34" charset="0"/>
              </a:rPr>
              <a:t> </a:t>
            </a:r>
          </a:p>
          <a:p>
            <a:endParaRPr lang="en-US" sz="2400" dirty="0" smtClean="0">
              <a:solidFill>
                <a:schemeClr val="bg1"/>
              </a:solidFill>
              <a:latin typeface="Arial" pitchFamily="34" charset="0"/>
              <a:cs typeface="Arial" pitchFamily="34" charset="0"/>
            </a:endParaRPr>
          </a:p>
          <a:p>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 name="Rectangle 3"/>
          <p:cNvSpPr/>
          <p:nvPr/>
        </p:nvSpPr>
        <p:spPr>
          <a:xfrm>
            <a:off x="3383213" y="3244334"/>
            <a:ext cx="184731" cy="369332"/>
          </a:xfrm>
          <a:prstGeom prst="rect">
            <a:avLst/>
          </a:prstGeom>
        </p:spPr>
        <p:txBody>
          <a:bodyPr wrap="none">
            <a:spAutoFit/>
          </a:bodyPr>
          <a:lstStyle/>
          <a:p>
            <a:endParaRPr lang="en-US" dirty="0"/>
          </a:p>
        </p:txBody>
      </p:sp>
      <p:sp>
        <p:nvSpPr>
          <p:cNvPr id="6" name="TextBox 5"/>
          <p:cNvSpPr txBox="1"/>
          <p:nvPr/>
        </p:nvSpPr>
        <p:spPr>
          <a:xfrm>
            <a:off x="2590800" y="533400"/>
            <a:ext cx="4579119" cy="584775"/>
          </a:xfrm>
          <a:prstGeom prst="rect">
            <a:avLst/>
          </a:prstGeom>
          <a:noFill/>
        </p:spPr>
        <p:txBody>
          <a:bodyPr wrap="square" rtlCol="0">
            <a:spAutoFit/>
          </a:bodyPr>
          <a:lstStyle/>
          <a:p>
            <a:r>
              <a:rPr lang="en-US" sz="3200" b="1" cap="all" dirty="0" smtClean="0">
                <a:solidFill>
                  <a:schemeClr val="bg1"/>
                </a:solidFill>
                <a:latin typeface="Arial" pitchFamily="34" charset="0"/>
                <a:cs typeface="Arial" pitchFamily="34" charset="0"/>
              </a:rPr>
              <a:t> </a:t>
            </a:r>
            <a:endParaRPr lang="en-US" sz="3200" dirty="0"/>
          </a:p>
        </p:txBody>
      </p:sp>
      <p:sp>
        <p:nvSpPr>
          <p:cNvPr id="9" name="Slide Number Placeholder 8"/>
          <p:cNvSpPr>
            <a:spLocks noGrp="1"/>
          </p:cNvSpPr>
          <p:nvPr>
            <p:ph type="sldNum" sz="quarter" idx="12"/>
          </p:nvPr>
        </p:nvSpPr>
        <p:spPr/>
        <p:txBody>
          <a:bodyPr/>
          <a:lstStyle/>
          <a:p>
            <a:fld id="{838D5418-A791-49C9-9A77-67C707A5FACA}" type="slidenum">
              <a:rPr lang="en-US" smtClean="0"/>
              <a:pPr/>
              <a:t>13</a:t>
            </a:fld>
            <a:endParaRPr lang="en-US"/>
          </a:p>
        </p:txBody>
      </p:sp>
      <p:sp>
        <p:nvSpPr>
          <p:cNvPr id="7" name="Rectangle 6"/>
          <p:cNvSpPr/>
          <p:nvPr/>
        </p:nvSpPr>
        <p:spPr>
          <a:xfrm>
            <a:off x="0" y="152400"/>
            <a:ext cx="9143999" cy="584775"/>
          </a:xfrm>
          <a:prstGeom prst="rect">
            <a:avLst/>
          </a:prstGeom>
        </p:spPr>
        <p:txBody>
          <a:bodyPr wrap="square">
            <a:spAutoFit/>
          </a:bodyPr>
          <a:lstStyle/>
          <a:p>
            <a:pPr algn="ctr"/>
            <a:r>
              <a:rPr lang="en-US" sz="3200" b="1" dirty="0" smtClean="0">
                <a:latin typeface="Arial" pitchFamily="34" charset="0"/>
                <a:cs typeface="Arial" pitchFamily="34" charset="0"/>
              </a:rPr>
              <a:t>GOD’S  JUSTICE</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4\k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4953000"/>
            <a:ext cx="9144000" cy="2677656"/>
          </a:xfrm>
          <a:prstGeom prst="rect">
            <a:avLst/>
          </a:prstGeom>
        </p:spPr>
        <p:txBody>
          <a:bodyPr wrap="square">
            <a:spAutoFit/>
          </a:bodyPr>
          <a:lstStyle/>
          <a:p>
            <a:r>
              <a:rPr lang="en-US" sz="2400" b="1" dirty="0" smtClean="0">
                <a:latin typeface="Arial" pitchFamily="34" charset="0"/>
                <a:cs typeface="Arial" pitchFamily="34" charset="0"/>
              </a:rPr>
              <a:t>And [all people] shall be brought and be arraigned before the bar of Christ the Son, and God the Father, and the Holy Spirit, which is one eternal God, to be </a:t>
            </a:r>
            <a:r>
              <a:rPr lang="en-US" sz="2400" b="1" dirty="0" smtClean="0">
                <a:solidFill>
                  <a:schemeClr val="bg1"/>
                </a:solidFill>
                <a:latin typeface="Arial" pitchFamily="34" charset="0"/>
                <a:cs typeface="Arial" pitchFamily="34" charset="0"/>
              </a:rPr>
              <a:t>judged</a:t>
            </a:r>
            <a:r>
              <a:rPr lang="en-US" sz="2400" b="1" dirty="0" smtClean="0">
                <a:latin typeface="Arial" pitchFamily="34" charset="0"/>
                <a:cs typeface="Arial" pitchFamily="34" charset="0"/>
              </a:rPr>
              <a:t> according to their works, whether they be good or whether they be evil.       					Alma 8:101 &amp; 104</a:t>
            </a:r>
          </a:p>
          <a:p>
            <a:endParaRPr lang="en-US" sz="2400" dirty="0" smtClean="0">
              <a:solidFill>
                <a:schemeClr val="bg1"/>
              </a:solidFill>
              <a:latin typeface="Arial" pitchFamily="34" charset="0"/>
              <a:cs typeface="Arial" pitchFamily="34" charset="0"/>
            </a:endParaRPr>
          </a:p>
          <a:p>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 name="Rectangle 3"/>
          <p:cNvSpPr/>
          <p:nvPr/>
        </p:nvSpPr>
        <p:spPr>
          <a:xfrm>
            <a:off x="3383213" y="3244334"/>
            <a:ext cx="184731" cy="369332"/>
          </a:xfrm>
          <a:prstGeom prst="rect">
            <a:avLst/>
          </a:prstGeom>
        </p:spPr>
        <p:txBody>
          <a:bodyPr wrap="none">
            <a:spAutoFit/>
          </a:bodyPr>
          <a:lstStyle/>
          <a:p>
            <a:endParaRPr lang="en-US" dirty="0"/>
          </a:p>
        </p:txBody>
      </p:sp>
      <p:sp>
        <p:nvSpPr>
          <p:cNvPr id="6" name="TextBox 5"/>
          <p:cNvSpPr txBox="1"/>
          <p:nvPr/>
        </p:nvSpPr>
        <p:spPr>
          <a:xfrm>
            <a:off x="2590800" y="533400"/>
            <a:ext cx="4579119" cy="584775"/>
          </a:xfrm>
          <a:prstGeom prst="rect">
            <a:avLst/>
          </a:prstGeom>
          <a:noFill/>
        </p:spPr>
        <p:txBody>
          <a:bodyPr wrap="square" rtlCol="0">
            <a:spAutoFit/>
          </a:bodyPr>
          <a:lstStyle/>
          <a:p>
            <a:r>
              <a:rPr lang="en-US" sz="3200" b="1" cap="all" dirty="0" smtClean="0">
                <a:solidFill>
                  <a:schemeClr val="bg1"/>
                </a:solidFill>
                <a:latin typeface="Arial" pitchFamily="34" charset="0"/>
                <a:cs typeface="Arial" pitchFamily="34" charset="0"/>
              </a:rPr>
              <a:t> </a:t>
            </a:r>
            <a:endParaRPr lang="en-US" sz="3200" dirty="0"/>
          </a:p>
        </p:txBody>
      </p:sp>
      <p:sp>
        <p:nvSpPr>
          <p:cNvPr id="9" name="Slide Number Placeholder 8"/>
          <p:cNvSpPr>
            <a:spLocks noGrp="1"/>
          </p:cNvSpPr>
          <p:nvPr>
            <p:ph type="sldNum" sz="quarter" idx="12"/>
          </p:nvPr>
        </p:nvSpPr>
        <p:spPr/>
        <p:txBody>
          <a:bodyPr/>
          <a:lstStyle/>
          <a:p>
            <a:fld id="{838D5418-A791-49C9-9A77-67C707A5FACA}" type="slidenum">
              <a:rPr lang="en-US" smtClean="0"/>
              <a:pPr/>
              <a:t>14</a:t>
            </a:fld>
            <a:endParaRPr lang="en-US"/>
          </a:p>
        </p:txBody>
      </p:sp>
      <p:sp>
        <p:nvSpPr>
          <p:cNvPr id="7" name="Rectangle 6"/>
          <p:cNvSpPr/>
          <p:nvPr/>
        </p:nvSpPr>
        <p:spPr>
          <a:xfrm>
            <a:off x="0" y="228600"/>
            <a:ext cx="9143999" cy="584775"/>
          </a:xfrm>
          <a:prstGeom prst="rect">
            <a:avLst/>
          </a:prstGeom>
        </p:spPr>
        <p:txBody>
          <a:bodyPr wrap="square">
            <a:spAutoFit/>
          </a:bodyPr>
          <a:lstStyle/>
          <a:p>
            <a:pPr algn="ctr"/>
            <a:r>
              <a:rPr lang="en-US" sz="3200" b="1" dirty="0" smtClean="0">
                <a:latin typeface="Arial" pitchFamily="34" charset="0"/>
                <a:cs typeface="Arial" pitchFamily="34" charset="0"/>
              </a:rPr>
              <a:t>GOD’S  JUSTICE</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1\homeatlas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410200" y="2828836"/>
            <a:ext cx="3733800" cy="4154984"/>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pPr lvl="1"/>
            <a:r>
              <a:rPr lang="en-US" sz="2400" b="1" dirty="0" smtClean="0">
                <a:latin typeface="Arial" pitchFamily="34" charset="0"/>
                <a:cs typeface="Arial" pitchFamily="34" charset="0"/>
              </a:rPr>
              <a:t>Behold, he </a:t>
            </a:r>
            <a:r>
              <a:rPr lang="en-US" sz="2400" b="1" dirty="0" err="1" smtClean="0">
                <a:latin typeface="Arial" pitchFamily="34" charset="0"/>
                <a:cs typeface="Arial" pitchFamily="34" charset="0"/>
              </a:rPr>
              <a:t>sendeth</a:t>
            </a:r>
            <a:r>
              <a:rPr lang="en-US" sz="2400" b="1" dirty="0" smtClean="0">
                <a:latin typeface="Arial" pitchFamily="34" charset="0"/>
                <a:cs typeface="Arial" pitchFamily="34" charset="0"/>
              </a:rPr>
              <a:t> an invitation unto all men; </a:t>
            </a:r>
            <a:r>
              <a:rPr lang="en-US" sz="2400" b="1" dirty="0" smtClean="0">
                <a:solidFill>
                  <a:schemeClr val="bg1"/>
                </a:solidFill>
                <a:latin typeface="Arial" pitchFamily="34" charset="0"/>
                <a:cs typeface="Arial" pitchFamily="34" charset="0"/>
              </a:rPr>
              <a:t>for the arms of mercy are extended toward them</a:t>
            </a:r>
            <a:r>
              <a:rPr lang="en-US" sz="2400" b="1" dirty="0" smtClean="0">
                <a:latin typeface="Arial" pitchFamily="34" charset="0"/>
                <a:cs typeface="Arial" pitchFamily="34" charset="0"/>
              </a:rPr>
              <a:t>, and he </a:t>
            </a:r>
            <a:r>
              <a:rPr lang="en-US" sz="2400" b="1" dirty="0" err="1" smtClean="0">
                <a:latin typeface="Arial" pitchFamily="34" charset="0"/>
                <a:cs typeface="Arial" pitchFamily="34" charset="0"/>
              </a:rPr>
              <a:t>saith</a:t>
            </a:r>
            <a:r>
              <a:rPr lang="en-US" sz="2400" b="1" dirty="0" smtClean="0">
                <a:latin typeface="Arial" pitchFamily="34" charset="0"/>
                <a:cs typeface="Arial" pitchFamily="34" charset="0"/>
              </a:rPr>
              <a:t>, Repent, and I will receive you. 		Alma 3:57</a:t>
            </a:r>
            <a:endParaRPr lang="en-US" sz="2400" b="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38D5418-A791-49C9-9A77-67C707A5FACA}" type="slidenum">
              <a:rPr lang="en-US" smtClean="0"/>
              <a:pPr/>
              <a:t>15</a:t>
            </a:fld>
            <a:endParaRPr lang="en-US"/>
          </a:p>
        </p:txBody>
      </p:sp>
      <p:sp>
        <p:nvSpPr>
          <p:cNvPr id="5" name="Rectangle 4"/>
          <p:cNvSpPr/>
          <p:nvPr/>
        </p:nvSpPr>
        <p:spPr>
          <a:xfrm>
            <a:off x="0" y="228600"/>
            <a:ext cx="9143999" cy="584775"/>
          </a:xfrm>
          <a:prstGeom prst="rect">
            <a:avLst/>
          </a:prstGeom>
        </p:spPr>
        <p:txBody>
          <a:bodyPr wrap="square">
            <a:spAutoFit/>
          </a:bodyPr>
          <a:lstStyle/>
          <a:p>
            <a:pPr algn="ctr"/>
            <a:r>
              <a:rPr lang="en-US" sz="3200" b="1" dirty="0" smtClean="0">
                <a:latin typeface="Arial" pitchFamily="34" charset="0"/>
                <a:cs typeface="Arial" pitchFamily="34" charset="0"/>
              </a:rPr>
              <a:t>GOD’S  MERCY</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1\homeatlas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 y="4953000"/>
            <a:ext cx="8839200" cy="1938992"/>
          </a:xfrm>
          <a:prstGeom prst="rect">
            <a:avLst/>
          </a:prstGeom>
        </p:spPr>
        <p:txBody>
          <a:bodyPr wrap="square">
            <a:spAutoFit/>
          </a:bodyPr>
          <a:lstStyle/>
          <a:p>
            <a:pPr marL="225425" indent="-225425"/>
            <a:r>
              <a:rPr lang="en-US" sz="2400" b="1" dirty="0" smtClean="0">
                <a:latin typeface="Arial" pitchFamily="34" charset="0"/>
                <a:cs typeface="Arial" pitchFamily="34" charset="0"/>
              </a:rPr>
              <a:t>1 Have mercy upon me, O God, according to thy loving kindness: according unto the multitude of thy tender mercies blot out my transgressions, </a:t>
            </a:r>
          </a:p>
          <a:p>
            <a:pPr marL="225425" indent="-225425"/>
            <a:r>
              <a:rPr lang="en-US" sz="2400" b="1" dirty="0" smtClean="0">
                <a:latin typeface="Arial" pitchFamily="34" charset="0"/>
                <a:cs typeface="Arial" pitchFamily="34" charset="0"/>
              </a:rPr>
              <a:t>2 Wash me thoroughly from mine iniquity, and</a:t>
            </a:r>
            <a:r>
              <a:rPr lang="en-US" sz="2400" b="1" dirty="0" smtClean="0">
                <a:solidFill>
                  <a:srgbClr val="FF0000"/>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cleanse me from my sin.			Psalm 51:1-2</a:t>
            </a:r>
            <a:r>
              <a:rPr lang="en-US" sz="2400" b="1" dirty="0" smtClean="0">
                <a:latin typeface="Arial" pitchFamily="34" charset="0"/>
                <a:cs typeface="Arial" pitchFamily="34" charset="0"/>
              </a:rPr>
              <a:t>		</a:t>
            </a:r>
          </a:p>
        </p:txBody>
      </p:sp>
      <p:sp>
        <p:nvSpPr>
          <p:cNvPr id="6" name="Slide Number Placeholder 5"/>
          <p:cNvSpPr>
            <a:spLocks noGrp="1"/>
          </p:cNvSpPr>
          <p:nvPr>
            <p:ph type="sldNum" sz="quarter" idx="12"/>
          </p:nvPr>
        </p:nvSpPr>
        <p:spPr/>
        <p:txBody>
          <a:bodyPr/>
          <a:lstStyle/>
          <a:p>
            <a:fld id="{838D5418-A791-49C9-9A77-67C707A5FACA}" type="slidenum">
              <a:rPr lang="en-US" smtClean="0"/>
              <a:pPr/>
              <a:t>16</a:t>
            </a:fld>
            <a:endParaRPr lang="en-US"/>
          </a:p>
        </p:txBody>
      </p:sp>
      <p:sp>
        <p:nvSpPr>
          <p:cNvPr id="5" name="Rectangle 4"/>
          <p:cNvSpPr/>
          <p:nvPr/>
        </p:nvSpPr>
        <p:spPr>
          <a:xfrm>
            <a:off x="0" y="228600"/>
            <a:ext cx="9143999" cy="584775"/>
          </a:xfrm>
          <a:prstGeom prst="rect">
            <a:avLst/>
          </a:prstGeom>
        </p:spPr>
        <p:txBody>
          <a:bodyPr wrap="square">
            <a:spAutoFit/>
          </a:bodyPr>
          <a:lstStyle/>
          <a:p>
            <a:pPr algn="ctr"/>
            <a:r>
              <a:rPr lang="en-US" sz="3200" b="1" dirty="0" smtClean="0">
                <a:latin typeface="Arial" pitchFamily="34" charset="0"/>
                <a:cs typeface="Arial" pitchFamily="34" charset="0"/>
              </a:rPr>
              <a:t>GOD’S  MERCY</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Old Paintings\Crucifixion - Anthony Van Dyck.jpg"/>
          <p:cNvPicPr/>
          <p:nvPr/>
        </p:nvPicPr>
        <p:blipFill>
          <a:blip r:embed="rId3" cstate="print"/>
          <a:srcRect/>
          <a:stretch>
            <a:fillRect/>
          </a:stretch>
        </p:blipFill>
        <p:spPr bwMode="auto">
          <a:xfrm>
            <a:off x="3733800" y="0"/>
            <a:ext cx="5410200" cy="6858000"/>
          </a:xfrm>
          <a:prstGeom prst="rect">
            <a:avLst/>
          </a:prstGeom>
          <a:noFill/>
          <a:ln w="9525">
            <a:noFill/>
            <a:miter lim="800000"/>
            <a:headEnd/>
            <a:tailEnd/>
          </a:ln>
        </p:spPr>
      </p:pic>
      <p:sp>
        <p:nvSpPr>
          <p:cNvPr id="3" name="Rectangle 2"/>
          <p:cNvSpPr/>
          <p:nvPr/>
        </p:nvSpPr>
        <p:spPr>
          <a:xfrm>
            <a:off x="0" y="533400"/>
            <a:ext cx="3733800" cy="3785652"/>
          </a:xfrm>
          <a:prstGeom prst="rect">
            <a:avLst/>
          </a:prstGeom>
        </p:spPr>
        <p:txBody>
          <a:bodyPr wrap="square">
            <a:spAutoFit/>
          </a:bodyPr>
          <a:lstStyle/>
          <a:p>
            <a:endParaRPr lang="en-US" sz="2400" b="1" cap="all" dirty="0" smtClean="0">
              <a:latin typeface="Arial" pitchFamily="34" charset="0"/>
              <a:cs typeface="Arial" pitchFamily="34" charset="0"/>
            </a:endParaRPr>
          </a:p>
          <a:p>
            <a:endParaRPr lang="en-US" sz="2400" b="1" cap="all" dirty="0" smtClean="0">
              <a:latin typeface="Arial" pitchFamily="34" charset="0"/>
              <a:cs typeface="Arial" pitchFamily="34" charset="0"/>
            </a:endParaRPr>
          </a:p>
          <a:p>
            <a:pPr algn="ctr"/>
            <a:endParaRPr lang="en-US" sz="2400" b="1" cap="all" dirty="0" smtClean="0">
              <a:latin typeface="Arial" pitchFamily="34" charset="0"/>
              <a:cs typeface="Arial" pitchFamily="34" charset="0"/>
            </a:endParaRPr>
          </a:p>
          <a:p>
            <a:pPr algn="ctr"/>
            <a:endParaRPr lang="en-US" sz="2400" b="1" cap="all" dirty="0" smtClean="0">
              <a:latin typeface="Arial" pitchFamily="34" charset="0"/>
              <a:cs typeface="Arial" pitchFamily="34" charset="0"/>
            </a:endParaRPr>
          </a:p>
          <a:p>
            <a:pPr algn="ctr"/>
            <a:r>
              <a:rPr lang="en-US" sz="2400" b="1" dirty="0" smtClean="0">
                <a:latin typeface="Arial" pitchFamily="34" charset="0"/>
                <a:cs typeface="Arial" pitchFamily="34" charset="0"/>
              </a:rPr>
              <a:t>Jesus is the </a:t>
            </a:r>
          </a:p>
          <a:p>
            <a:pPr algn="ctr"/>
            <a:r>
              <a:rPr lang="en-US" sz="2400" b="1" dirty="0" smtClean="0">
                <a:latin typeface="Arial" pitchFamily="34" charset="0"/>
                <a:cs typeface="Arial" pitchFamily="34" charset="0"/>
              </a:rPr>
              <a:t>Son of God </a:t>
            </a:r>
          </a:p>
          <a:p>
            <a:pPr algn="ctr"/>
            <a:r>
              <a:rPr lang="en-US" sz="2400" b="1" dirty="0" smtClean="0">
                <a:latin typeface="Arial" pitchFamily="34" charset="0"/>
                <a:cs typeface="Arial" pitchFamily="34" charset="0"/>
              </a:rPr>
              <a:t>who </a:t>
            </a:r>
            <a:r>
              <a:rPr lang="en-US" sz="2400" b="1" dirty="0" smtClean="0">
                <a:solidFill>
                  <a:srgbClr val="FF0000"/>
                </a:solidFill>
                <a:latin typeface="Arial" pitchFamily="34" charset="0"/>
                <a:cs typeface="Arial" pitchFamily="34" charset="0"/>
              </a:rPr>
              <a:t>died for </a:t>
            </a:r>
          </a:p>
          <a:p>
            <a:pPr algn="ctr"/>
            <a:r>
              <a:rPr lang="en-US" sz="2400" b="1" dirty="0" smtClean="0">
                <a:solidFill>
                  <a:srgbClr val="FF0000"/>
                </a:solidFill>
                <a:latin typeface="Arial" pitchFamily="34" charset="0"/>
                <a:cs typeface="Arial" pitchFamily="34" charset="0"/>
              </a:rPr>
              <a:t>my sins </a:t>
            </a:r>
            <a:r>
              <a:rPr lang="en-US" sz="2400" b="1" dirty="0" smtClean="0">
                <a:latin typeface="Arial" pitchFamily="34" charset="0"/>
                <a:cs typeface="Arial" pitchFamily="34" charset="0"/>
              </a:rPr>
              <a:t>that </a:t>
            </a:r>
          </a:p>
          <a:p>
            <a:pPr algn="ctr"/>
            <a:r>
              <a:rPr lang="en-US" sz="2400" b="1" dirty="0" smtClean="0">
                <a:latin typeface="Arial" pitchFamily="34" charset="0"/>
                <a:cs typeface="Arial" pitchFamily="34" charset="0"/>
              </a:rPr>
              <a:t>I might have </a:t>
            </a:r>
          </a:p>
          <a:p>
            <a:pPr algn="ctr"/>
            <a:r>
              <a:rPr lang="en-US" sz="2400" b="1" dirty="0" smtClean="0">
                <a:latin typeface="Arial" pitchFamily="34" charset="0"/>
                <a:cs typeface="Arial" pitchFamily="34" charset="0"/>
              </a:rPr>
              <a:t>eternal life.</a:t>
            </a:r>
            <a:endParaRPr lang="en-US" sz="2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38D5418-A791-49C9-9A77-67C707A5FAC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Old Paintings\Crucifixion - Anthony Van Dyck.jpg"/>
          <p:cNvPicPr/>
          <p:nvPr/>
        </p:nvPicPr>
        <p:blipFill>
          <a:blip r:embed="rId3" cstate="print"/>
          <a:srcRect/>
          <a:stretch>
            <a:fillRect/>
          </a:stretch>
        </p:blipFill>
        <p:spPr bwMode="auto">
          <a:xfrm>
            <a:off x="3733800" y="0"/>
            <a:ext cx="5410200" cy="6858000"/>
          </a:xfrm>
          <a:prstGeom prst="rect">
            <a:avLst/>
          </a:prstGeom>
          <a:noFill/>
          <a:ln w="9525">
            <a:noFill/>
            <a:miter lim="800000"/>
            <a:headEnd/>
            <a:tailEnd/>
          </a:ln>
        </p:spPr>
      </p:pic>
      <p:sp>
        <p:nvSpPr>
          <p:cNvPr id="3" name="Rectangle 2"/>
          <p:cNvSpPr/>
          <p:nvPr/>
        </p:nvSpPr>
        <p:spPr>
          <a:xfrm>
            <a:off x="0" y="-228600"/>
            <a:ext cx="3733800" cy="5262979"/>
          </a:xfrm>
          <a:prstGeom prst="rect">
            <a:avLst/>
          </a:prstGeom>
        </p:spPr>
        <p:txBody>
          <a:bodyPr wrap="square">
            <a:spAutoFit/>
          </a:bodyPr>
          <a:lstStyle/>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dirty="0" smtClean="0">
              <a:latin typeface="Arial" pitchFamily="34" charset="0"/>
              <a:cs typeface="Arial" pitchFamily="34" charset="0"/>
            </a:endParaRPr>
          </a:p>
          <a:p>
            <a:pPr marL="465138" indent="-465138"/>
            <a:r>
              <a:rPr lang="en-US" sz="2400" dirty="0" smtClean="0">
                <a:latin typeface="Arial" pitchFamily="34" charset="0"/>
                <a:cs typeface="Arial" pitchFamily="34" charset="0"/>
              </a:rPr>
              <a:t>96  And thus we see that </a:t>
            </a:r>
            <a:r>
              <a:rPr lang="en-US" sz="2400" b="1" dirty="0" smtClean="0">
                <a:solidFill>
                  <a:srgbClr val="FF0000"/>
                </a:solidFill>
                <a:latin typeface="Arial" pitchFamily="34" charset="0"/>
                <a:cs typeface="Arial" pitchFamily="34" charset="0"/>
              </a:rPr>
              <a:t>all</a:t>
            </a:r>
            <a:r>
              <a:rPr lang="en-US" sz="2400" dirty="0" smtClean="0">
                <a:latin typeface="Arial" pitchFamily="34" charset="0"/>
                <a:cs typeface="Arial" pitchFamily="34" charset="0"/>
              </a:rPr>
              <a:t> mankind were fallen, and they were </a:t>
            </a:r>
            <a:r>
              <a:rPr lang="en-US" sz="2400" b="1" dirty="0" smtClean="0">
                <a:solidFill>
                  <a:srgbClr val="FF0000"/>
                </a:solidFill>
                <a:latin typeface="Arial" pitchFamily="34" charset="0"/>
                <a:cs typeface="Arial" pitchFamily="34" charset="0"/>
              </a:rPr>
              <a:t>in the grasp of justice</a:t>
            </a:r>
            <a:r>
              <a:rPr lang="en-US" sz="2400" dirty="0" smtClean="0">
                <a:latin typeface="Arial" pitchFamily="34" charset="0"/>
                <a:cs typeface="Arial" pitchFamily="34" charset="0"/>
              </a:rPr>
              <a:t>; yea, the justice of God, which consigned them forever to be cut off from his presence;</a:t>
            </a:r>
          </a:p>
          <a:p>
            <a:endParaRPr lang="en-US" sz="2400" b="1"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38D5418-A791-49C9-9A77-67C707A5FAC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Old Paintings\Crucifixion - Anthony Van Dyck.jpg"/>
          <p:cNvPicPr/>
          <p:nvPr/>
        </p:nvPicPr>
        <p:blipFill>
          <a:blip r:embed="rId3" cstate="print"/>
          <a:srcRect/>
          <a:stretch>
            <a:fillRect/>
          </a:stretch>
        </p:blipFill>
        <p:spPr bwMode="auto">
          <a:xfrm>
            <a:off x="3733800" y="0"/>
            <a:ext cx="5410200" cy="6858000"/>
          </a:xfrm>
          <a:prstGeom prst="rect">
            <a:avLst/>
          </a:prstGeom>
          <a:noFill/>
          <a:ln w="9525">
            <a:noFill/>
            <a:miter lim="800000"/>
            <a:headEnd/>
            <a:tailEnd/>
          </a:ln>
        </p:spPr>
      </p:pic>
      <p:sp>
        <p:nvSpPr>
          <p:cNvPr id="3" name="Rectangle 2"/>
          <p:cNvSpPr/>
          <p:nvPr/>
        </p:nvSpPr>
        <p:spPr>
          <a:xfrm>
            <a:off x="0" y="-228600"/>
            <a:ext cx="3733800" cy="6001643"/>
          </a:xfrm>
          <a:prstGeom prst="rect">
            <a:avLst/>
          </a:prstGeom>
        </p:spPr>
        <p:txBody>
          <a:bodyPr wrap="square">
            <a:spAutoFit/>
          </a:bodyPr>
          <a:lstStyle/>
          <a:p>
            <a:pPr marL="465138" indent="-46513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97 And now the plan of mercy could not be brought about, except an atonement should be made; therefore God himself </a:t>
            </a:r>
            <a:r>
              <a:rPr lang="en-US" sz="2400" dirty="0" err="1" smtClean="0">
                <a:latin typeface="Arial" pitchFamily="34" charset="0"/>
                <a:cs typeface="Arial" pitchFamily="34" charset="0"/>
              </a:rPr>
              <a:t>atoneth</a:t>
            </a:r>
            <a:r>
              <a:rPr lang="en-US" sz="2400" dirty="0" smtClean="0">
                <a:latin typeface="Arial" pitchFamily="34" charset="0"/>
                <a:cs typeface="Arial" pitchFamily="34" charset="0"/>
              </a:rPr>
              <a:t> for the sins of the world, to bring about the plan of mercy, </a:t>
            </a:r>
            <a:r>
              <a:rPr lang="en-US" sz="2400" b="1" dirty="0" smtClean="0">
                <a:solidFill>
                  <a:srgbClr val="FF0000"/>
                </a:solidFill>
                <a:latin typeface="Arial" pitchFamily="34" charset="0"/>
                <a:cs typeface="Arial" pitchFamily="34" charset="0"/>
              </a:rPr>
              <a:t>to appease the demands of justice</a:t>
            </a:r>
            <a:r>
              <a:rPr lang="en-US" sz="2400" dirty="0" smtClean="0">
                <a:latin typeface="Arial" pitchFamily="34" charset="0"/>
                <a:cs typeface="Arial" pitchFamily="34" charset="0"/>
              </a:rPr>
              <a:t>, that God might be a perfect, just God, and a merciful God also.	     Alma 19:96-97</a:t>
            </a:r>
          </a:p>
        </p:txBody>
      </p:sp>
      <p:sp>
        <p:nvSpPr>
          <p:cNvPr id="6" name="Slide Number Placeholder 5"/>
          <p:cNvSpPr>
            <a:spLocks noGrp="1"/>
          </p:cNvSpPr>
          <p:nvPr>
            <p:ph type="sldNum" sz="quarter" idx="12"/>
          </p:nvPr>
        </p:nvSpPr>
        <p:spPr/>
        <p:txBody>
          <a:bodyPr/>
          <a:lstStyle/>
          <a:p>
            <a:fld id="{838D5418-A791-49C9-9A77-67C707A5FAC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274638"/>
            <a:ext cx="4343400" cy="6583362"/>
          </a:xfrm>
        </p:spPr>
        <p:txBody>
          <a:bodyPr>
            <a:normAutofit/>
          </a:bodyPr>
          <a:lstStyle/>
          <a:p>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3200" cap="all" dirty="0" smtClean="0">
                <a:latin typeface="Arial" pitchFamily="34" charset="0"/>
                <a:cs typeface="Arial" pitchFamily="34" charset="0"/>
              </a:rPr>
              <a:t>Why Am I Here?</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b="0" dirty="0" smtClean="0">
                <a:latin typeface="Arial" pitchFamily="34" charset="0"/>
                <a:cs typeface="Arial" pitchFamily="34" charset="0"/>
              </a:rPr>
              <a:t>Philosophers say that life is meaningless, but Jesus tells us that we were created and placed here for </a:t>
            </a:r>
            <a:r>
              <a:rPr lang="en-US" sz="2400" dirty="0" smtClean="0">
                <a:solidFill>
                  <a:srgbClr val="FF0000"/>
                </a:solidFill>
                <a:latin typeface="Arial" pitchFamily="34" charset="0"/>
                <a:cs typeface="Arial" pitchFamily="34" charset="0"/>
              </a:rPr>
              <a:t>a divine purpose</a:t>
            </a:r>
            <a:r>
              <a:rPr lang="en-US" sz="2400" dirty="0" smtClean="0">
                <a:latin typeface="Arial" pitchFamily="34" charset="0"/>
                <a:cs typeface="Arial" pitchFamily="34" charset="0"/>
              </a:rPr>
              <a:t>.</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t/>
            </a:r>
            <a:br>
              <a:rPr lang="en-US" sz="2000" dirty="0" smtClean="0"/>
            </a:br>
            <a:endParaRPr lang="en-US" sz="2400" dirty="0">
              <a:latin typeface="Arial" pitchFamily="34" charset="0"/>
              <a:cs typeface="Arial" pitchFamily="34" charset="0"/>
            </a:endParaRPr>
          </a:p>
        </p:txBody>
      </p:sp>
      <p:pic>
        <p:nvPicPr>
          <p:cNvPr id="4" name="Content Placeholder 3" descr="C:\Users\Robert\Dropbox\CHURCH\Go Ye and Teach\PICTURES\iStockPhoto\iStock_000017546622XSmall.jpg"/>
          <p:cNvPicPr>
            <a:picLocks noGrp="1"/>
          </p:cNvPicPr>
          <p:nvPr>
            <p:ph idx="1"/>
          </p:nvPr>
        </p:nvPicPr>
        <p:blipFill>
          <a:blip r:embed="rId3" cstate="print"/>
          <a:srcRect/>
          <a:stretch>
            <a:fillRect/>
          </a:stretch>
        </p:blipFill>
        <p:spPr bwMode="auto">
          <a:xfrm>
            <a:off x="0" y="0"/>
            <a:ext cx="4648200" cy="685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838D5418-A791-49C9-9A77-67C707A5FAC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Old Paintings\Crucifixion - Anthony Van Dyck.jpg"/>
          <p:cNvPicPr/>
          <p:nvPr/>
        </p:nvPicPr>
        <p:blipFill>
          <a:blip r:embed="rId3" cstate="print"/>
          <a:srcRect/>
          <a:stretch>
            <a:fillRect/>
          </a:stretch>
        </p:blipFill>
        <p:spPr bwMode="auto">
          <a:xfrm>
            <a:off x="3733800" y="0"/>
            <a:ext cx="5410200" cy="6858000"/>
          </a:xfrm>
          <a:prstGeom prst="rect">
            <a:avLst/>
          </a:prstGeom>
          <a:noFill/>
          <a:ln w="9525">
            <a:noFill/>
            <a:miter lim="800000"/>
            <a:headEnd/>
            <a:tailEnd/>
          </a:ln>
        </p:spPr>
      </p:pic>
      <p:sp>
        <p:nvSpPr>
          <p:cNvPr id="3" name="Rectangle 2"/>
          <p:cNvSpPr/>
          <p:nvPr/>
        </p:nvSpPr>
        <p:spPr>
          <a:xfrm>
            <a:off x="0" y="533400"/>
            <a:ext cx="3733800" cy="4893647"/>
          </a:xfrm>
          <a:prstGeom prst="rect">
            <a:avLst/>
          </a:prstGeom>
        </p:spPr>
        <p:txBody>
          <a:bodyPr wrap="square">
            <a:spAutoFit/>
          </a:bodyPr>
          <a:lstStyle/>
          <a:p>
            <a:endParaRPr lang="en-US" sz="2400" b="1" cap="all" dirty="0" smtClean="0">
              <a:latin typeface="Arial" pitchFamily="34" charset="0"/>
              <a:cs typeface="Arial" pitchFamily="34" charset="0"/>
            </a:endParaRPr>
          </a:p>
          <a:p>
            <a:endParaRPr lang="en-US" sz="2400" b="1" cap="all" dirty="0" smtClean="0">
              <a:latin typeface="Arial" pitchFamily="34" charset="0"/>
              <a:cs typeface="Arial" pitchFamily="34" charset="0"/>
            </a:endParaRPr>
          </a:p>
          <a:p>
            <a:pPr algn="ctr"/>
            <a:r>
              <a:rPr lang="en-US" sz="2400" dirty="0" smtClean="0">
                <a:latin typeface="Arial" pitchFamily="34" charset="0"/>
                <a:cs typeface="Arial" pitchFamily="34" charset="0"/>
              </a:rPr>
              <a:t>Jesus willingly came to earth and sacrificed his life </a:t>
            </a:r>
            <a:r>
              <a:rPr lang="en-US" sz="2400" dirty="0" smtClean="0">
                <a:solidFill>
                  <a:srgbClr val="FF0000"/>
                </a:solidFill>
                <a:latin typeface="Arial" pitchFamily="34" charset="0"/>
                <a:cs typeface="Arial" pitchFamily="34" charset="0"/>
              </a:rPr>
              <a:t>on my behalf </a:t>
            </a:r>
            <a:r>
              <a:rPr lang="en-US" sz="2400" dirty="0" smtClean="0">
                <a:latin typeface="Arial" pitchFamily="34" charset="0"/>
                <a:cs typeface="Arial" pitchFamily="34" charset="0"/>
              </a:rPr>
              <a:t>to answer the demands of justice. </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There aren’t several roads to heaven. </a:t>
            </a:r>
          </a:p>
          <a:p>
            <a:pPr algn="ctr"/>
            <a:endParaRPr lang="en-US" sz="2400" dirty="0" smtClean="0">
              <a:latin typeface="Arial" pitchFamily="34" charset="0"/>
              <a:cs typeface="Arial" pitchFamily="34" charset="0"/>
            </a:endParaRPr>
          </a:p>
          <a:p>
            <a:pPr algn="ctr"/>
            <a:r>
              <a:rPr lang="en-US" sz="2400" dirty="0" smtClean="0">
                <a:latin typeface="Arial" pitchFamily="34" charset="0"/>
                <a:cs typeface="Arial" pitchFamily="34" charset="0"/>
              </a:rPr>
              <a:t>He is the only way to salvation.</a:t>
            </a:r>
          </a:p>
        </p:txBody>
      </p:sp>
      <p:sp>
        <p:nvSpPr>
          <p:cNvPr id="6" name="Slide Number Placeholder 5"/>
          <p:cNvSpPr>
            <a:spLocks noGrp="1"/>
          </p:cNvSpPr>
          <p:nvPr>
            <p:ph type="sldNum" sz="quarter" idx="12"/>
          </p:nvPr>
        </p:nvSpPr>
        <p:spPr/>
        <p:txBody>
          <a:bodyPr/>
          <a:lstStyle/>
          <a:p>
            <a:fld id="{838D5418-A791-49C9-9A77-67C707A5FAC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21</a:t>
            </a:fld>
            <a:endParaRPr lang="en-US"/>
          </a:p>
        </p:txBody>
      </p:sp>
      <p:pic>
        <p:nvPicPr>
          <p:cNvPr id="3" name="Picture 2" descr="C:\Users\Robert\Dropbox\CHURCH\Go Ye and Teach\PICTURES\Danny Hahlbohm PowerPoint Slides\Complete set\pp 3\iamligh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029200" y="2667000"/>
            <a:ext cx="4114800" cy="3939540"/>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 . . I am the light of the world: he that </a:t>
            </a:r>
            <a:r>
              <a:rPr lang="en-US" sz="2400" b="1" dirty="0" err="1" smtClean="0">
                <a:solidFill>
                  <a:schemeClr val="bg1"/>
                </a:solidFill>
                <a:latin typeface="Arial" pitchFamily="34" charset="0"/>
                <a:cs typeface="Arial" pitchFamily="34" charset="0"/>
              </a:rPr>
              <a:t>followeth</a:t>
            </a:r>
            <a:r>
              <a:rPr lang="en-US" sz="2400" b="1" dirty="0" smtClean="0">
                <a:solidFill>
                  <a:schemeClr val="bg1"/>
                </a:solidFill>
                <a:latin typeface="Arial" pitchFamily="34" charset="0"/>
                <a:cs typeface="Arial" pitchFamily="34" charset="0"/>
              </a:rPr>
              <a:t> me shall not walk in darkness, but </a:t>
            </a:r>
            <a:r>
              <a:rPr lang="en-US" sz="2400" b="1" dirty="0" smtClean="0">
                <a:solidFill>
                  <a:srgbClr val="FF0000"/>
                </a:solidFill>
                <a:latin typeface="Arial" pitchFamily="34" charset="0"/>
                <a:cs typeface="Arial" pitchFamily="34" charset="0"/>
              </a:rPr>
              <a:t>shall have the light of life</a:t>
            </a:r>
            <a:r>
              <a:rPr lang="en-US" sz="2400" b="1" dirty="0" smtClean="0">
                <a:solidFill>
                  <a:schemeClr val="bg1"/>
                </a:solidFill>
                <a:latin typeface="Arial" pitchFamily="34" charset="0"/>
                <a:cs typeface="Arial" pitchFamily="34" charset="0"/>
              </a:rPr>
              <a:t>.</a:t>
            </a:r>
          </a:p>
          <a:p>
            <a:r>
              <a:rPr lang="en-US" sz="2400" b="1" dirty="0" smtClean="0">
                <a:solidFill>
                  <a:schemeClr val="bg1"/>
                </a:solidFill>
                <a:latin typeface="Arial" pitchFamily="34" charset="0"/>
                <a:cs typeface="Arial" pitchFamily="34" charset="0"/>
              </a:rPr>
              <a:t>	      John 8:12</a:t>
            </a:r>
          </a:p>
          <a:p>
            <a:endParaRPr lang="en-US" sz="10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I am the way, the truth and the life: no man cometh unto the Father, but by </a:t>
            </a:r>
            <a:r>
              <a:rPr lang="en-US" sz="2400" b="1" dirty="0" smtClean="0">
                <a:solidFill>
                  <a:srgbClr val="FF0000"/>
                </a:solidFill>
                <a:latin typeface="Arial" pitchFamily="34" charset="0"/>
                <a:cs typeface="Arial" pitchFamily="34" charset="0"/>
              </a:rPr>
              <a:t>me</a:t>
            </a:r>
            <a:r>
              <a:rPr lang="en-US" sz="2400" b="1" dirty="0" smtClean="0">
                <a:solidFill>
                  <a:schemeClr val="bg1"/>
                </a:solidFill>
                <a:latin typeface="Arial" pitchFamily="34" charset="0"/>
                <a:cs typeface="Arial" pitchFamily="34" charset="0"/>
              </a:rPr>
              <a:t>.</a:t>
            </a:r>
          </a:p>
          <a:p>
            <a:r>
              <a:rPr lang="en-US" sz="2400" b="1" dirty="0" smtClean="0">
                <a:solidFill>
                  <a:schemeClr val="bg1"/>
                </a:solidFill>
                <a:latin typeface="Arial" pitchFamily="34" charset="0"/>
                <a:cs typeface="Arial" pitchFamily="34" charset="0"/>
              </a:rPr>
              <a:t>	     John 14:6</a:t>
            </a:r>
            <a:endParaRPr lang="en-US" sz="2400" b="1" dirty="0">
              <a:solidFill>
                <a:schemeClr val="bg1"/>
              </a:solidFill>
              <a:latin typeface="Arial"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JESUS IS THE WAY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22</a:t>
            </a:fld>
            <a:endParaRPr lang="en-US"/>
          </a:p>
        </p:txBody>
      </p:sp>
      <p:pic>
        <p:nvPicPr>
          <p:cNvPr id="3" name="Picture 2" descr="C:\Users\Robert\Dropbox\CHURCH\Go Ye and Teach\PICTURES\Danny Hahlbohm PowerPoint Slides\Complete set\pp 3\iamligh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029200" y="2286000"/>
            <a:ext cx="4114800" cy="4308872"/>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I am the door. If anyone enters by me, he will be saved . . . </a:t>
            </a:r>
          </a:p>
          <a:p>
            <a:r>
              <a:rPr lang="en-US" sz="2400" b="1" dirty="0" smtClean="0">
                <a:solidFill>
                  <a:schemeClr val="bg1"/>
                </a:solidFill>
                <a:latin typeface="Arial" pitchFamily="34" charset="0"/>
                <a:cs typeface="Arial" pitchFamily="34" charset="0"/>
              </a:rPr>
              <a:t>	   John 10:9 (NKJV)</a:t>
            </a:r>
          </a:p>
          <a:p>
            <a:endParaRPr lang="en-US" sz="1000" b="1" dirty="0" smtClean="0">
              <a:solidFill>
                <a:schemeClr val="bg1"/>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Neither is there salvation in any other</a:t>
            </a:r>
            <a:r>
              <a:rPr lang="en-US" sz="2400" b="1" dirty="0" smtClean="0">
                <a:solidFill>
                  <a:schemeClr val="bg1"/>
                </a:solidFill>
                <a:latin typeface="Arial" pitchFamily="34" charset="0"/>
                <a:cs typeface="Arial" pitchFamily="34" charset="0"/>
              </a:rPr>
              <a:t>: for there is none other name under heaven given among men, whereby we must be saved.  </a:t>
            </a:r>
          </a:p>
          <a:p>
            <a:r>
              <a:rPr lang="en-US" sz="2400" b="1" dirty="0" smtClean="0">
                <a:solidFill>
                  <a:schemeClr val="bg1"/>
                </a:solidFill>
                <a:latin typeface="Arial" pitchFamily="34" charset="0"/>
                <a:cs typeface="Arial" pitchFamily="34" charset="0"/>
              </a:rPr>
              <a:t>	     Acts 4:12</a:t>
            </a: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JESUS IS THE WAY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23</a:t>
            </a:fld>
            <a:endParaRPr lang="en-US"/>
          </a:p>
        </p:txBody>
      </p:sp>
      <p:pic>
        <p:nvPicPr>
          <p:cNvPr id="3" name="Picture 2" descr="C:\Users\Robert\Dropbox\CHURCH\Go Ye and Teach\PICTURES\Danny Hahlbohm PowerPoint Slides\Complete set\pp 3\iamligh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029200" y="2057400"/>
            <a:ext cx="4114800" cy="4308872"/>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 . . there is no flesh that can dwell in the presence of God, save it be</a:t>
            </a:r>
            <a:r>
              <a:rPr lang="en-US" sz="2400" b="1" dirty="0" smtClean="0">
                <a:solidFill>
                  <a:srgbClr val="FF0000"/>
                </a:solidFill>
                <a:latin typeface="Arial" pitchFamily="34" charset="0"/>
                <a:cs typeface="Arial" pitchFamily="34" charset="0"/>
              </a:rPr>
              <a:t> through the merits, and mercy, and grace of the holy Messiah</a:t>
            </a:r>
            <a:r>
              <a:rPr lang="en-US" sz="2400" b="1" dirty="0" smtClean="0">
                <a:solidFill>
                  <a:schemeClr val="bg1"/>
                </a:solidFill>
                <a:latin typeface="Arial" pitchFamily="34" charset="0"/>
                <a:cs typeface="Arial" pitchFamily="34" charset="0"/>
              </a:rPr>
              <a:t>.</a:t>
            </a:r>
          </a:p>
          <a:p>
            <a:r>
              <a:rPr lang="en-US" sz="2400" b="1" dirty="0" smtClean="0">
                <a:solidFill>
                  <a:schemeClr val="bg1"/>
                </a:solidFill>
                <a:latin typeface="Arial" pitchFamily="34" charset="0"/>
                <a:cs typeface="Arial" pitchFamily="34" charset="0"/>
              </a:rPr>
              <a:t>		2 Nephi 1:73</a:t>
            </a:r>
          </a:p>
          <a:p>
            <a:endParaRPr lang="en-US" sz="1000" b="1"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 . . </a:t>
            </a:r>
            <a:r>
              <a:rPr lang="en-US" sz="2400" b="1" dirty="0" smtClean="0">
                <a:solidFill>
                  <a:schemeClr val="bg1"/>
                </a:solidFill>
                <a:latin typeface="Arial" pitchFamily="34" charset="0"/>
                <a:cs typeface="Arial" pitchFamily="34" charset="0"/>
              </a:rPr>
              <a:t>there is no other way nor means whereby man can be saved, only in and through Christ.</a:t>
            </a:r>
          </a:p>
          <a:p>
            <a:r>
              <a:rPr lang="en-US" sz="2400" b="1" dirty="0" smtClean="0">
                <a:solidFill>
                  <a:schemeClr val="bg1"/>
                </a:solidFill>
                <a:latin typeface="Arial" pitchFamily="34" charset="0"/>
                <a:cs typeface="Arial" pitchFamily="34" charset="0"/>
              </a:rPr>
              <a:t>		Alma 18:11</a:t>
            </a: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JESUS IS THE WAY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24</a:t>
            </a:fld>
            <a:endParaRPr lang="en-US"/>
          </a:p>
        </p:txBody>
      </p:sp>
      <p:pic>
        <p:nvPicPr>
          <p:cNvPr id="3" name="Picture 2" descr="C:\Users\Robert\Dropbox\CHURCH\Go Ye and Teach\PICTURES\Danny Hahlbohm PowerPoint Slides\Complete set\pp 3\iamlight.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029200" y="2057400"/>
            <a:ext cx="4114800" cy="3046988"/>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 . . for ye have not come thus far, save it were by the word of Christ, with unshaken faith in him, relying </a:t>
            </a:r>
            <a:r>
              <a:rPr lang="en-US" sz="2400" b="1" dirty="0" smtClean="0">
                <a:solidFill>
                  <a:srgbClr val="FF0000"/>
                </a:solidFill>
                <a:latin typeface="Arial" pitchFamily="34" charset="0"/>
                <a:cs typeface="Arial" pitchFamily="34" charset="0"/>
              </a:rPr>
              <a:t>WHOLLY</a:t>
            </a:r>
            <a:r>
              <a:rPr lang="en-US" sz="2400" b="1" dirty="0" smtClean="0">
                <a:solidFill>
                  <a:schemeClr val="bg1"/>
                </a:solidFill>
                <a:latin typeface="Arial" pitchFamily="34" charset="0"/>
                <a:cs typeface="Arial" pitchFamily="34" charset="0"/>
              </a:rPr>
              <a:t> upon the merits of </a:t>
            </a:r>
            <a:r>
              <a:rPr lang="en-US" sz="2400" b="1" dirty="0" smtClean="0">
                <a:solidFill>
                  <a:srgbClr val="FF0000"/>
                </a:solidFill>
                <a:latin typeface="Arial" pitchFamily="34" charset="0"/>
                <a:cs typeface="Arial" pitchFamily="34" charset="0"/>
              </a:rPr>
              <a:t>HIM</a:t>
            </a:r>
            <a:r>
              <a:rPr lang="en-US" sz="2400" b="1" dirty="0" smtClean="0">
                <a:solidFill>
                  <a:schemeClr val="bg1"/>
                </a:solidFill>
                <a:latin typeface="Arial" pitchFamily="34" charset="0"/>
                <a:cs typeface="Arial" pitchFamily="34" charset="0"/>
              </a:rPr>
              <a:t> who is might to save.  	</a:t>
            </a:r>
          </a:p>
          <a:p>
            <a:r>
              <a:rPr lang="en-US" sz="2400" b="1" dirty="0" smtClean="0">
                <a:solidFill>
                  <a:schemeClr val="bg1"/>
                </a:solidFill>
                <a:latin typeface="Arial" pitchFamily="34" charset="0"/>
                <a:cs typeface="Arial" pitchFamily="34" charset="0"/>
              </a:rPr>
              <a:t>		2 Nephi 13:28</a:t>
            </a: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JESUS IS THE WAY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25</a:t>
            </a:fld>
            <a:endParaRPr lang="en-US"/>
          </a:p>
        </p:txBody>
      </p:sp>
      <p:pic>
        <p:nvPicPr>
          <p:cNvPr id="3" name="Picture 2" descr="C:\Users\Robert\Dropbox\CHURCH\Go Ye and Teach\PICTURES\Danny Hahlbohm PowerPoint Slides\Complete set\pp 4\keys.jpg"/>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6019800" y="-2678770"/>
            <a:ext cx="3124200"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GOD’S GRACE IS THE KEY THAT UNLOCKS HIS POWER IN OUR LIVES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26</a:t>
            </a:fld>
            <a:endParaRPr lang="en-US"/>
          </a:p>
        </p:txBody>
      </p:sp>
      <p:pic>
        <p:nvPicPr>
          <p:cNvPr id="3" name="Picture 2" descr="C:\Users\Robert\Dropbox\CHURCH\Go Ye and Teach\PICTURES\Danny Hahlbohm PowerPoint Slides\Complete set\pp 3\athel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5638800" y="2133600"/>
            <a:ext cx="3505200" cy="2308324"/>
          </a:xfrm>
          <a:prstGeom prst="rect">
            <a:avLst/>
          </a:prstGeom>
        </p:spPr>
        <p:txBody>
          <a:bodyPr wrap="square">
            <a:spAutoFit/>
          </a:bodyPr>
          <a:lstStyle/>
          <a:p>
            <a:pPr lvl="0" eaLnBrk="0" fontAlgn="base" hangingPunct="0">
              <a:spcBef>
                <a:spcPct val="0"/>
              </a:spcBef>
              <a:spcAft>
                <a:spcPct val="0"/>
              </a:spcAft>
            </a:pPr>
            <a:endParaRPr lang="en-US" sz="2400" b="1" dirty="0" smtClean="0">
              <a:solidFill>
                <a:schemeClr val="bg1"/>
              </a:solidFill>
              <a:latin typeface="Arial" pitchFamily="34" charset="0"/>
              <a:ea typeface="Calibri" pitchFamily="34" charset="0"/>
              <a:cs typeface="Times New Roman" pitchFamily="18" charset="0"/>
            </a:endParaRPr>
          </a:p>
          <a:p>
            <a:pPr lvl="0" eaLnBrk="0" fontAlgn="base" hangingPunct="0">
              <a:spcBef>
                <a:spcPct val="0"/>
              </a:spcBef>
              <a:spcAft>
                <a:spcPct val="0"/>
              </a:spcAft>
            </a:pPr>
            <a:r>
              <a:rPr lang="en-US" sz="2400" b="1" dirty="0" smtClean="0">
                <a:solidFill>
                  <a:schemeClr val="bg1"/>
                </a:solidFill>
                <a:latin typeface="Arial" pitchFamily="34" charset="0"/>
                <a:ea typeface="Calibri" pitchFamily="34" charset="0"/>
                <a:cs typeface="Times New Roman" pitchFamily="18" charset="0"/>
              </a:rPr>
              <a:t>God’s power guides us through the storms of life. We obtain more grace through </a:t>
            </a:r>
            <a:r>
              <a:rPr lang="en-US" sz="2400" b="1" dirty="0" smtClean="0">
                <a:solidFill>
                  <a:srgbClr val="FF0000"/>
                </a:solidFill>
                <a:latin typeface="Arial" pitchFamily="34" charset="0"/>
                <a:ea typeface="Calibri" pitchFamily="34" charset="0"/>
                <a:cs typeface="Times New Roman" pitchFamily="18" charset="0"/>
              </a:rPr>
              <a:t>humility</a:t>
            </a:r>
            <a:r>
              <a:rPr lang="en-US" sz="2400" b="1" dirty="0" smtClean="0">
                <a:solidFill>
                  <a:schemeClr val="bg1"/>
                </a:solidFill>
                <a:latin typeface="Arial" pitchFamily="34" charset="0"/>
                <a:ea typeface="Calibri" pitchFamily="34" charset="0"/>
                <a:cs typeface="Times New Roman" pitchFamily="18" charset="0"/>
              </a:rPr>
              <a:t>.</a:t>
            </a:r>
            <a:endParaRPr lang="en-US" sz="2400" dirty="0" smtClean="0">
              <a:solidFill>
                <a:schemeClr val="bg1"/>
              </a:solidFill>
              <a:latin typeface="Arial"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GRACE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27</a:t>
            </a:fld>
            <a:endParaRPr lang="en-US"/>
          </a:p>
        </p:txBody>
      </p:sp>
      <p:pic>
        <p:nvPicPr>
          <p:cNvPr id="3" name="Picture 2" descr="C:\Users\Robert\Dropbox\CHURCH\Go Ye and Teach\PICTURES\Danny Hahlbohm PowerPoint Slides\Complete set\pp 4\keys.jpg"/>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6019800" y="-2494104"/>
            <a:ext cx="31242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Grace is “unmerited favor,” but based on the following scriptures, we see that it is more specifically “</a:t>
            </a:r>
            <a:r>
              <a:rPr lang="en-US" sz="2400" b="1" dirty="0" smtClean="0">
                <a:latin typeface="Arial" pitchFamily="34" charset="0"/>
                <a:cs typeface="Arial" pitchFamily="34" charset="0"/>
              </a:rPr>
              <a:t>the desire and power to do God’s will</a:t>
            </a:r>
            <a:r>
              <a:rPr lang="en-US" sz="2400" b="1" dirty="0" smtClean="0">
                <a:solidFill>
                  <a:schemeClr val="bg1"/>
                </a:solidFill>
                <a:latin typeface="Arial" pitchFamily="34" charset="0"/>
                <a:cs typeface="Arial" pitchFamily="34" charset="0"/>
              </a:rPr>
              <a:t>.” </a:t>
            </a:r>
          </a:p>
        </p:txBody>
      </p:sp>
      <p:sp>
        <p:nvSpPr>
          <p:cNvPr id="5" name="Rectangle 4"/>
          <p:cNvSpPr/>
          <p:nvPr/>
        </p:nvSpPr>
        <p:spPr>
          <a:xfrm>
            <a:off x="0" y="838200"/>
            <a:ext cx="2514600" cy="830997"/>
          </a:xfrm>
          <a:prstGeom prst="rect">
            <a:avLst/>
          </a:prstGeom>
        </p:spPr>
        <p:txBody>
          <a:bodyPr wrap="square">
            <a:spAutoFit/>
          </a:bodyPr>
          <a:lstStyle/>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GRACE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28</a:t>
            </a:fld>
            <a:endParaRPr lang="en-US"/>
          </a:p>
        </p:txBody>
      </p:sp>
      <p:pic>
        <p:nvPicPr>
          <p:cNvPr id="3" name="Picture 2" descr="C:\Users\Robert\Dropbox\CHURCH\Go Ye and Teach\PICTURES\Danny Hahlbohm PowerPoint Slides\Complete set\pp 4\keys.jpg"/>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6019800" y="-3417434"/>
            <a:ext cx="3124200" cy="93256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Nevertheless, the Lord God </a:t>
            </a:r>
            <a:r>
              <a:rPr lang="en-US" sz="2400" b="1" dirty="0" err="1" smtClean="0">
                <a:solidFill>
                  <a:schemeClr val="bg1"/>
                </a:solidFill>
                <a:latin typeface="Arial" pitchFamily="34" charset="0"/>
                <a:cs typeface="Arial" pitchFamily="34" charset="0"/>
              </a:rPr>
              <a:t>showeth</a:t>
            </a:r>
            <a:r>
              <a:rPr lang="en-US" sz="2400" b="1" dirty="0" smtClean="0">
                <a:solidFill>
                  <a:schemeClr val="bg1"/>
                </a:solidFill>
                <a:latin typeface="Arial" pitchFamily="34" charset="0"/>
                <a:cs typeface="Arial" pitchFamily="34" charset="0"/>
              </a:rPr>
              <a:t> us our weakness, that we may know that it is </a:t>
            </a:r>
            <a:r>
              <a:rPr lang="en-US" sz="2400" b="1" dirty="0" smtClean="0">
                <a:solidFill>
                  <a:schemeClr val="accent2"/>
                </a:solidFill>
                <a:latin typeface="Arial" pitchFamily="34" charset="0"/>
                <a:cs typeface="Arial" pitchFamily="34" charset="0"/>
              </a:rPr>
              <a:t> </a:t>
            </a:r>
            <a:r>
              <a:rPr lang="en-US" sz="2400" b="1" dirty="0" smtClean="0">
                <a:latin typeface="Arial" pitchFamily="34" charset="0"/>
                <a:cs typeface="Arial" pitchFamily="34" charset="0"/>
              </a:rPr>
              <a:t>by his grace</a:t>
            </a:r>
            <a:r>
              <a:rPr lang="en-US" sz="2400" b="1" dirty="0" smtClean="0">
                <a:solidFill>
                  <a:schemeClr val="bg1"/>
                </a:solidFill>
                <a:latin typeface="Arial" pitchFamily="34" charset="0"/>
                <a:cs typeface="Arial" pitchFamily="34" charset="0"/>
              </a:rPr>
              <a:t>, and his great </a:t>
            </a:r>
            <a:r>
              <a:rPr lang="en-US" sz="2400" b="1" dirty="0" err="1" smtClean="0">
                <a:solidFill>
                  <a:schemeClr val="bg1"/>
                </a:solidFill>
                <a:latin typeface="Arial" pitchFamily="34" charset="0"/>
                <a:cs typeface="Arial" pitchFamily="34" charset="0"/>
              </a:rPr>
              <a:t>condescensions</a:t>
            </a:r>
            <a:r>
              <a:rPr lang="en-US" sz="2400" b="1" dirty="0" smtClean="0">
                <a:solidFill>
                  <a:schemeClr val="bg1"/>
                </a:solidFill>
                <a:latin typeface="Arial" pitchFamily="34" charset="0"/>
                <a:cs typeface="Arial" pitchFamily="34" charset="0"/>
              </a:rPr>
              <a:t> unto the children of men, that we have </a:t>
            </a:r>
            <a:r>
              <a:rPr lang="en-US" sz="2400" b="1" dirty="0" smtClean="0">
                <a:latin typeface="Arial" pitchFamily="34" charset="0"/>
                <a:cs typeface="Arial" pitchFamily="34" charset="0"/>
              </a:rPr>
              <a:t>power</a:t>
            </a:r>
            <a:r>
              <a:rPr lang="en-US" sz="2400" b="1" dirty="0" smtClean="0">
                <a:solidFill>
                  <a:schemeClr val="bg1"/>
                </a:solidFill>
                <a:latin typeface="Arial" pitchFamily="34" charset="0"/>
                <a:cs typeface="Arial" pitchFamily="34" charset="0"/>
              </a:rPr>
              <a:t> to do these things.  </a:t>
            </a:r>
          </a:p>
          <a:p>
            <a:r>
              <a:rPr lang="en-US" sz="2400" b="1" dirty="0" smtClean="0">
                <a:solidFill>
                  <a:schemeClr val="bg1"/>
                </a:solidFill>
                <a:latin typeface="Arial" pitchFamily="34" charset="0"/>
                <a:cs typeface="Arial" pitchFamily="34" charset="0"/>
              </a:rPr>
              <a:t>	  Jacob 3:8</a:t>
            </a:r>
          </a:p>
          <a:p>
            <a:r>
              <a:rPr lang="en-US" sz="2400" b="1" dirty="0" smtClean="0">
                <a:solidFill>
                  <a:schemeClr val="bg1"/>
                </a:solidFill>
                <a:latin typeface="Arial" pitchFamily="34" charset="0"/>
                <a:cs typeface="Arial" pitchFamily="34" charset="0"/>
              </a:rPr>
              <a:t> </a:t>
            </a:r>
          </a:p>
        </p:txBody>
      </p:sp>
      <p:sp>
        <p:nvSpPr>
          <p:cNvPr id="5" name="Rectangle 4"/>
          <p:cNvSpPr/>
          <p:nvPr/>
        </p:nvSpPr>
        <p:spPr>
          <a:xfrm>
            <a:off x="0" y="838200"/>
            <a:ext cx="2514600" cy="4278094"/>
          </a:xfrm>
          <a:prstGeom prst="rect">
            <a:avLst/>
          </a:prstGeom>
        </p:spPr>
        <p:txBody>
          <a:bodyPr wrap="square">
            <a:spAutoFit/>
          </a:bodyPr>
          <a:lstStyle/>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And remember after ye are reconciled unto God, that it is </a:t>
            </a:r>
            <a:r>
              <a:rPr lang="en-US" sz="2400" b="1" dirty="0" smtClean="0">
                <a:latin typeface="Arial" pitchFamily="34" charset="0"/>
                <a:cs typeface="Arial" pitchFamily="34" charset="0"/>
              </a:rPr>
              <a:t>only</a:t>
            </a:r>
            <a:r>
              <a:rPr lang="en-US" sz="2400" b="1" dirty="0" smtClean="0">
                <a:solidFill>
                  <a:schemeClr val="bg1"/>
                </a:solidFill>
                <a:latin typeface="Arial" pitchFamily="34" charset="0"/>
                <a:cs typeface="Arial" pitchFamily="34" charset="0"/>
              </a:rPr>
              <a:t> in and through the </a:t>
            </a:r>
            <a:r>
              <a:rPr lang="en-US" sz="2400" b="1" dirty="0" smtClean="0">
                <a:latin typeface="Arial" pitchFamily="34" charset="0"/>
                <a:cs typeface="Arial" pitchFamily="34" charset="0"/>
              </a:rPr>
              <a:t>grace</a:t>
            </a:r>
            <a:r>
              <a:rPr lang="en-US" sz="2400" b="1" dirty="0" smtClean="0">
                <a:solidFill>
                  <a:schemeClr val="bg1"/>
                </a:solidFill>
                <a:latin typeface="Arial" pitchFamily="34" charset="0"/>
                <a:cs typeface="Arial" pitchFamily="34" charset="0"/>
              </a:rPr>
              <a:t> of God that ye are saved. </a:t>
            </a:r>
          </a:p>
          <a:p>
            <a:r>
              <a:rPr lang="en-US" sz="2400" b="1" dirty="0" smtClean="0">
                <a:solidFill>
                  <a:schemeClr val="bg1"/>
                </a:solidFill>
                <a:latin typeface="Arial" pitchFamily="34" charset="0"/>
                <a:cs typeface="Arial" pitchFamily="34" charset="0"/>
              </a:rPr>
              <a:t>     2 Nephi 7:42</a:t>
            </a: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GRACE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29</a:t>
            </a:fld>
            <a:endParaRPr lang="en-US"/>
          </a:p>
        </p:txBody>
      </p:sp>
      <p:pic>
        <p:nvPicPr>
          <p:cNvPr id="3" name="Picture 2" descr="C:\Users\Robert\Dropbox\CHURCH\Go Ye and Teach\PICTURES\Danny Hahlbohm PowerPoint Slides\Complete set\pp 4\keys.jpg"/>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6019800" y="-3786765"/>
            <a:ext cx="3124200" cy="10064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But by the grace of God I am what I am: and his grace which was bestowed upon me was not in vain; but I </a:t>
            </a:r>
            <a:r>
              <a:rPr lang="en-US" sz="2400" b="1" dirty="0" err="1" smtClean="0">
                <a:latin typeface="Arial" pitchFamily="34" charset="0"/>
                <a:cs typeface="Arial" pitchFamily="34" charset="0"/>
              </a:rPr>
              <a:t>laboured</a:t>
            </a:r>
            <a:r>
              <a:rPr lang="en-US" sz="2400" b="1" dirty="0" smtClean="0">
                <a:solidFill>
                  <a:schemeClr val="bg1"/>
                </a:solidFill>
                <a:latin typeface="Arial" pitchFamily="34" charset="0"/>
                <a:cs typeface="Arial" pitchFamily="34" charset="0"/>
              </a:rPr>
              <a:t> more abundantly than they all: yet not I, but </a:t>
            </a:r>
            <a:r>
              <a:rPr lang="en-US" sz="2400" b="1" dirty="0" smtClean="0">
                <a:latin typeface="Arial" pitchFamily="34" charset="0"/>
                <a:cs typeface="Arial" pitchFamily="34" charset="0"/>
              </a:rPr>
              <a:t>the grace of God </a:t>
            </a:r>
            <a:r>
              <a:rPr lang="en-US" sz="2400" b="1" dirty="0" smtClean="0">
                <a:solidFill>
                  <a:schemeClr val="bg1"/>
                </a:solidFill>
                <a:latin typeface="Arial" pitchFamily="34" charset="0"/>
                <a:cs typeface="Arial" pitchFamily="34" charset="0"/>
              </a:rPr>
              <a:t>which was with me.</a:t>
            </a:r>
          </a:p>
          <a:p>
            <a:r>
              <a:rPr lang="en-US" sz="2400" b="1" dirty="0" smtClean="0">
                <a:solidFill>
                  <a:schemeClr val="bg1"/>
                </a:solidFill>
                <a:latin typeface="Arial" pitchFamily="34" charset="0"/>
                <a:cs typeface="Arial" pitchFamily="34" charset="0"/>
              </a:rPr>
              <a:t>          1 Cor. 15:10</a:t>
            </a:r>
          </a:p>
        </p:txBody>
      </p:sp>
      <p:sp>
        <p:nvSpPr>
          <p:cNvPr id="5" name="Rectangle 4"/>
          <p:cNvSpPr/>
          <p:nvPr/>
        </p:nvSpPr>
        <p:spPr>
          <a:xfrm>
            <a:off x="0" y="838200"/>
            <a:ext cx="2514600" cy="4154984"/>
          </a:xfrm>
          <a:prstGeom prst="rect">
            <a:avLst/>
          </a:prstGeom>
        </p:spPr>
        <p:txBody>
          <a:bodyPr wrap="square">
            <a:spAutoFit/>
          </a:bodyPr>
          <a:lstStyle/>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 . . . no man can come unto me, except it were </a:t>
            </a:r>
            <a:r>
              <a:rPr lang="en-US" sz="2400" b="1" dirty="0" smtClean="0">
                <a:latin typeface="Arial" pitchFamily="34" charset="0"/>
                <a:cs typeface="Arial" pitchFamily="34" charset="0"/>
              </a:rPr>
              <a:t>given unto him </a:t>
            </a:r>
            <a:r>
              <a:rPr lang="en-US" sz="2400" b="1" dirty="0" smtClean="0">
                <a:solidFill>
                  <a:schemeClr val="bg1"/>
                </a:solidFill>
                <a:latin typeface="Arial" pitchFamily="34" charset="0"/>
                <a:cs typeface="Arial" pitchFamily="34" charset="0"/>
              </a:rPr>
              <a:t>of my Father.</a:t>
            </a:r>
          </a:p>
          <a:p>
            <a:r>
              <a:rPr lang="en-US" sz="2400" b="1" dirty="0" smtClean="0">
                <a:solidFill>
                  <a:schemeClr val="bg1"/>
                </a:solidFill>
                <a:latin typeface="Arial" pitchFamily="34" charset="0"/>
                <a:cs typeface="Arial" pitchFamily="34" charset="0"/>
              </a:rPr>
              <a:t>       John 6:65</a:t>
            </a: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GRACE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a:t>
            </a:fld>
            <a:endParaRPr lang="en-US"/>
          </a:p>
        </p:txBody>
      </p:sp>
      <p:pic>
        <p:nvPicPr>
          <p:cNvPr id="1026" name="Picture 2" descr="C:\Users\Robert\Dropbox\CHURCH\Go Ye and Teach\PICTURES\iStockPhoto\Rodeo - Rough Day.jpg"/>
          <p:cNvPicPr>
            <a:picLocks noChangeAspect="1" noChangeArrowheads="1"/>
          </p:cNvPicPr>
          <p:nvPr/>
        </p:nvPicPr>
        <p:blipFill>
          <a:blip r:embed="rId3" cstate="print"/>
          <a:srcRect/>
          <a:stretch>
            <a:fillRect/>
          </a:stretch>
        </p:blipFill>
        <p:spPr bwMode="auto">
          <a:xfrm>
            <a:off x="4343400" y="1371600"/>
            <a:ext cx="4432300" cy="4368800"/>
          </a:xfrm>
          <a:prstGeom prst="rect">
            <a:avLst/>
          </a:prstGeom>
          <a:noFill/>
        </p:spPr>
      </p:pic>
      <p:sp>
        <p:nvSpPr>
          <p:cNvPr id="4" name="TextBox 3"/>
          <p:cNvSpPr txBox="1"/>
          <p:nvPr/>
        </p:nvSpPr>
        <p:spPr>
          <a:xfrm>
            <a:off x="228600" y="1600200"/>
            <a:ext cx="4038600" cy="2769989"/>
          </a:xfrm>
          <a:prstGeom prst="rect">
            <a:avLst/>
          </a:prstGeom>
          <a:noFill/>
        </p:spPr>
        <p:txBody>
          <a:bodyPr wrap="square" rtlCol="0">
            <a:spAutoFit/>
          </a:bodyPr>
          <a:lstStyle/>
          <a:p>
            <a:endParaRPr lang="en-US" dirty="0" smtClean="0"/>
          </a:p>
          <a:p>
            <a:endParaRPr lang="en-US" dirty="0" smtClean="0"/>
          </a:p>
          <a:p>
            <a:endParaRPr lang="en-US" dirty="0" smtClean="0"/>
          </a:p>
          <a:p>
            <a:r>
              <a:rPr lang="en-US" sz="2400" dirty="0" smtClean="0">
                <a:latin typeface="Arial" pitchFamily="34" charset="0"/>
                <a:cs typeface="Arial" pitchFamily="34" charset="0"/>
              </a:rPr>
              <a:t>Why do bad things happen? Is there hope for me? Where can I find the strength to deal with life’s challenges?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30</a:t>
            </a:fld>
            <a:endParaRPr lang="en-US"/>
          </a:p>
        </p:txBody>
      </p:sp>
      <p:pic>
        <p:nvPicPr>
          <p:cNvPr id="3" name="Picture 2" descr="C:\Users\Robert\Dropbox\CHURCH\Go Ye and Teach\PICTURES\Danny Hahlbohm PowerPoint Slides\Complete set\pp 4\keys.jpg"/>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6019800" y="-3971430"/>
            <a:ext cx="3124200" cy="10433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I give unto men weakness, that they may be humble; and my grace is sufficient for all men that humble themselves before me; for if they </a:t>
            </a:r>
            <a:r>
              <a:rPr lang="en-US" sz="2400" b="1" dirty="0" smtClean="0">
                <a:latin typeface="Arial" pitchFamily="34" charset="0"/>
                <a:cs typeface="Arial" pitchFamily="34" charset="0"/>
              </a:rPr>
              <a:t>humble themselves </a:t>
            </a:r>
            <a:r>
              <a:rPr lang="en-US" sz="2400" b="1" dirty="0" smtClean="0">
                <a:solidFill>
                  <a:schemeClr val="bg1"/>
                </a:solidFill>
                <a:latin typeface="Arial" pitchFamily="34" charset="0"/>
                <a:cs typeface="Arial" pitchFamily="34" charset="0"/>
              </a:rPr>
              <a:t>before me, and have faith in me, then will I make weak things become strong unto them.			Ether 5:28</a:t>
            </a:r>
          </a:p>
        </p:txBody>
      </p:sp>
      <p:sp>
        <p:nvSpPr>
          <p:cNvPr id="5" name="Rectangle 4"/>
          <p:cNvSpPr/>
          <p:nvPr/>
        </p:nvSpPr>
        <p:spPr>
          <a:xfrm>
            <a:off x="0" y="838200"/>
            <a:ext cx="2667000" cy="3416320"/>
          </a:xfrm>
          <a:prstGeom prst="rect">
            <a:avLst/>
          </a:prstGeom>
        </p:spPr>
        <p:txBody>
          <a:bodyPr wrap="square">
            <a:spAutoFit/>
          </a:bodyPr>
          <a:lstStyle/>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God </a:t>
            </a:r>
            <a:r>
              <a:rPr lang="en-US" sz="2400" b="1" dirty="0" err="1" smtClean="0">
                <a:solidFill>
                  <a:schemeClr val="bg1"/>
                </a:solidFill>
                <a:latin typeface="Arial" pitchFamily="34" charset="0"/>
                <a:cs typeface="Arial" pitchFamily="34" charset="0"/>
              </a:rPr>
              <a:t>resisteth</a:t>
            </a:r>
            <a:r>
              <a:rPr lang="en-US" sz="2400" b="1" dirty="0" smtClean="0">
                <a:solidFill>
                  <a:schemeClr val="bg1"/>
                </a:solidFill>
                <a:latin typeface="Arial" pitchFamily="34" charset="0"/>
                <a:cs typeface="Arial" pitchFamily="34" charset="0"/>
              </a:rPr>
              <a:t> the proud, but </a:t>
            </a:r>
            <a:r>
              <a:rPr lang="en-US" sz="2400" b="1" dirty="0" err="1" smtClean="0">
                <a:solidFill>
                  <a:schemeClr val="bg1"/>
                </a:solidFill>
                <a:latin typeface="Arial" pitchFamily="34" charset="0"/>
                <a:cs typeface="Arial" pitchFamily="34" charset="0"/>
              </a:rPr>
              <a:t>giveth</a:t>
            </a:r>
            <a:r>
              <a:rPr lang="en-US" sz="2400" b="1" dirty="0" smtClean="0">
                <a:solidFill>
                  <a:schemeClr val="bg1"/>
                </a:solidFill>
                <a:latin typeface="Arial" pitchFamily="34" charset="0"/>
                <a:cs typeface="Arial" pitchFamily="34" charset="0"/>
              </a:rPr>
              <a:t> grace unto the </a:t>
            </a:r>
            <a:r>
              <a:rPr lang="en-US" sz="2400" b="1" dirty="0" smtClean="0">
                <a:latin typeface="Arial" pitchFamily="34" charset="0"/>
                <a:cs typeface="Arial" pitchFamily="34" charset="0"/>
              </a:rPr>
              <a:t>humble</a:t>
            </a:r>
            <a:r>
              <a:rPr lang="en-US" sz="2400" b="1" dirty="0" smtClean="0">
                <a:solidFill>
                  <a:schemeClr val="bg1"/>
                </a:solidFill>
                <a:latin typeface="Arial" pitchFamily="34" charset="0"/>
                <a:cs typeface="Arial" pitchFamily="34" charset="0"/>
              </a:rPr>
              <a:t>.</a:t>
            </a:r>
          </a:p>
          <a:p>
            <a:r>
              <a:rPr lang="en-US" sz="2400" b="1" dirty="0" smtClean="0">
                <a:solidFill>
                  <a:schemeClr val="bg1"/>
                </a:solidFill>
                <a:latin typeface="Arial" pitchFamily="34" charset="0"/>
                <a:cs typeface="Arial" pitchFamily="34" charset="0"/>
              </a:rPr>
              <a:t>       James 4:6 </a:t>
            </a:r>
          </a:p>
          <a:p>
            <a:r>
              <a:rPr lang="en-US" sz="2400" b="1" dirty="0" smtClean="0">
                <a:solidFill>
                  <a:schemeClr val="bg1"/>
                </a:solidFill>
                <a:latin typeface="Arial" pitchFamily="34" charset="0"/>
                <a:cs typeface="Arial" pitchFamily="34" charset="0"/>
              </a:rPr>
              <a:t> </a:t>
            </a: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GRACE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31</a:t>
            </a:fld>
            <a:endParaRPr lang="en-US"/>
          </a:p>
        </p:txBody>
      </p:sp>
      <p:pic>
        <p:nvPicPr>
          <p:cNvPr id="3" name="Picture 2" descr="C:\Users\Robert\Dropbox\CHURCH\Go Ye and Teach\PICTURES\Danny Hahlbohm PowerPoint Slides\Complete set\pp 4\keys.jpg"/>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
        <p:nvSpPr>
          <p:cNvPr id="35841" name="Rectangle 1"/>
          <p:cNvSpPr>
            <a:spLocks noChangeArrowheads="1"/>
          </p:cNvSpPr>
          <p:nvPr/>
        </p:nvSpPr>
        <p:spPr bwMode="auto">
          <a:xfrm>
            <a:off x="6019800" y="-5264092"/>
            <a:ext cx="3124200" cy="130189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Yea, come unto Christ, and be perfected in him, and deny yourselves of all ungodliness, and love God with all your might, mind and strength, then is his grace sufficient for you, that </a:t>
            </a:r>
            <a:r>
              <a:rPr lang="en-US" sz="2400" b="1" dirty="0" smtClean="0">
                <a:latin typeface="Arial" pitchFamily="34" charset="0"/>
                <a:cs typeface="Arial" pitchFamily="34" charset="0"/>
              </a:rPr>
              <a:t>by his grace ye may be perfect in Christ.</a:t>
            </a:r>
          </a:p>
          <a:p>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Moroni</a:t>
            </a:r>
            <a:r>
              <a:rPr lang="en-US" sz="2400" b="1" dirty="0" smtClean="0">
                <a:solidFill>
                  <a:schemeClr val="bg1"/>
                </a:solidFill>
                <a:latin typeface="Arial" pitchFamily="34" charset="0"/>
                <a:cs typeface="Arial" pitchFamily="34" charset="0"/>
              </a:rPr>
              <a:t> 10:28</a:t>
            </a: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 </a:t>
            </a: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GRACE</a:t>
            </a:r>
          </a:p>
        </p:txBody>
      </p:sp>
      <p:sp>
        <p:nvSpPr>
          <p:cNvPr id="11" name="TextBox 10"/>
          <p:cNvSpPr txBox="1"/>
          <p:nvPr/>
        </p:nvSpPr>
        <p:spPr>
          <a:xfrm>
            <a:off x="0" y="0"/>
            <a:ext cx="3124200" cy="4893647"/>
          </a:xfrm>
          <a:prstGeom prst="rect">
            <a:avLst/>
          </a:prstGeom>
          <a:noFill/>
        </p:spPr>
        <p:txBody>
          <a:bodyPr wrap="square" rtlCol="0">
            <a:spAutoFit/>
          </a:bodyPr>
          <a:lstStyle/>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And you therefore, my son, </a:t>
            </a:r>
            <a:r>
              <a:rPr lang="en-US" sz="2400" b="1" dirty="0" smtClean="0">
                <a:latin typeface="Arial" pitchFamily="34" charset="0"/>
                <a:cs typeface="Arial" pitchFamily="34" charset="0"/>
              </a:rPr>
              <a:t>be strong in the grace </a:t>
            </a:r>
            <a:r>
              <a:rPr lang="en-US" sz="2400" b="1" dirty="0" smtClean="0">
                <a:solidFill>
                  <a:schemeClr val="bg1"/>
                </a:solidFill>
                <a:latin typeface="Arial" pitchFamily="34" charset="0"/>
                <a:cs typeface="Arial" pitchFamily="34" charset="0"/>
              </a:rPr>
              <a:t>that is in Christ Jesus.</a:t>
            </a:r>
          </a:p>
          <a:p>
            <a:r>
              <a:rPr lang="en-US" sz="2400" b="1" dirty="0" smtClean="0">
                <a:solidFill>
                  <a:schemeClr val="bg1"/>
                </a:solidFill>
                <a:latin typeface="Arial" pitchFamily="34" charset="0"/>
                <a:cs typeface="Arial" pitchFamily="34" charset="0"/>
              </a:rPr>
              <a:t>    1 Timothy 2:1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32</a:t>
            </a:fld>
            <a:endParaRPr lang="en-US"/>
          </a:p>
        </p:txBody>
      </p:sp>
      <p:pic>
        <p:nvPicPr>
          <p:cNvPr id="3" name="Picture 2" descr="C:\Users\Robert\Dropbox\CHURCH\Go Ye and Teach\PICTURES\Danny Hahlbohm PowerPoint Slides\Complete set\pp 2\homecom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5" name="Rectangle 1"/>
          <p:cNvSpPr>
            <a:spLocks noChangeArrowheads="1"/>
          </p:cNvSpPr>
          <p:nvPr/>
        </p:nvSpPr>
        <p:spPr bwMode="auto">
          <a:xfrm>
            <a:off x="0" y="-4385999"/>
            <a:ext cx="9144000" cy="113261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Because we have sinned, it is only by God’s mercy and grace that we can enter into his presence. He calls us to:</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25425" marR="0" lvl="0" algn="l" defTabSz="914400" rtl="0" eaLnBrk="0" fontAlgn="base" latinLnBrk="0" hangingPunct="0">
              <a:lnSpc>
                <a:spcPct val="100000"/>
              </a:lnSpc>
              <a:spcBef>
                <a:spcPct val="0"/>
              </a:spcBef>
              <a:spcAft>
                <a:spcPct val="0"/>
              </a:spcAft>
              <a:buClrTx/>
              <a:buSzTx/>
              <a:buFontTx/>
              <a:buChar char="•"/>
              <a:tabLst/>
            </a:pPr>
            <a:r>
              <a:rPr lang="en-US" sz="2400" b="1" dirty="0" smtClean="0">
                <a:latin typeface="Arial" pitchFamily="34" charset="0"/>
                <a:ea typeface="Calibri" pitchFamily="34" charset="0"/>
                <a:cs typeface="Times New Roman" pitchFamily="18" charset="0"/>
              </a:rPr>
              <a:t> h</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ave </a:t>
            </a:r>
            <a:r>
              <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faith</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 Jesus Christ as Lord and Savior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25425" marR="0" lvl="0" algn="l" defTabSz="914400" rtl="0" eaLnBrk="0" fontAlgn="base" latinLnBrk="0" hangingPunct="0">
              <a:lnSpc>
                <a:spcPct val="100000"/>
              </a:lnSpc>
              <a:spcBef>
                <a:spcPct val="0"/>
              </a:spcBef>
              <a:spcAft>
                <a:spcPct val="0"/>
              </a:spcAft>
              <a:buClrTx/>
              <a:buSzTx/>
              <a:buFontTx/>
              <a:buChar char="•"/>
              <a:tabLst/>
            </a:pPr>
            <a:r>
              <a:rPr lang="en-US" sz="2400" b="1" dirty="0" smtClean="0">
                <a:latin typeface="Arial" pitchFamily="34" charset="0"/>
                <a:ea typeface="Calibri" pitchFamily="34" charset="0"/>
                <a:cs typeface="Times New Roman" pitchFamily="18" charset="0"/>
              </a:rPr>
              <a:t> </a:t>
            </a:r>
            <a:r>
              <a:rPr lang="en-US" sz="2400" b="1" dirty="0" smtClean="0">
                <a:solidFill>
                  <a:schemeClr val="bg1"/>
                </a:solidFill>
                <a:latin typeface="Arial" pitchFamily="34" charset="0"/>
                <a:ea typeface="Calibri" pitchFamily="34" charset="0"/>
                <a:cs typeface="Times New Roman" pitchFamily="18" charset="0"/>
              </a:rPr>
              <a:t>r</a:t>
            </a:r>
            <a:r>
              <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epent</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of our sins, and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225425" marR="0" lvl="0" algn="l" defTabSz="914400" rtl="0" eaLnBrk="0" fontAlgn="base" latinLnBrk="0" hangingPunct="0">
              <a:lnSpc>
                <a:spcPct val="100000"/>
              </a:lnSpc>
              <a:spcBef>
                <a:spcPct val="0"/>
              </a:spcBef>
              <a:spcAft>
                <a:spcPct val="0"/>
              </a:spcAft>
              <a:buClrTx/>
              <a:buSzTx/>
              <a:buFontTx/>
              <a:buChar char="•"/>
              <a:tabLst/>
            </a:pPr>
            <a:r>
              <a:rPr lang="en-US" sz="2400" b="1" dirty="0" smtClean="0">
                <a:latin typeface="Arial" pitchFamily="34" charset="0"/>
                <a:ea typeface="Calibri" pitchFamily="34" charset="0"/>
                <a:cs typeface="Times New Roman" pitchFamily="18" charset="0"/>
              </a:rPr>
              <a:t> e</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mbrace the </a:t>
            </a:r>
            <a:r>
              <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holy ordinances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of Christ’s gospel.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HOW CAN I HAVE ETERNAL LIFE?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33</a:t>
            </a:fld>
            <a:endParaRPr lang="en-US"/>
          </a:p>
        </p:txBody>
      </p:sp>
      <p:pic>
        <p:nvPicPr>
          <p:cNvPr id="3" name="Picture 2" descr="C:\Users\Robert\Dropbox\CHURCH\Go Ye and Teach\PICTURES\Danny Hahlbohm PowerPoint Slides\Complete set\pp 3\cling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89" name="Rectangle 1"/>
          <p:cNvSpPr>
            <a:spLocks noChangeArrowheads="1"/>
          </p:cNvSpPr>
          <p:nvPr/>
        </p:nvSpPr>
        <p:spPr bwMode="auto">
          <a:xfrm>
            <a:off x="5867400" y="35928"/>
            <a:ext cx="32766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Calibri" pitchFamily="34" charset="0"/>
                <a:cs typeface="Times New Roman" pitchFamily="18" charset="0"/>
              </a:rPr>
              <a:t>FAITH IN JESUS CHRIST AS LORD AND SAVIOR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Calibri" pitchFamily="34" charset="0"/>
                <a:cs typeface="Times New Roman" pitchFamily="18" charset="0"/>
              </a:rPr>
              <a:t>What if I have trouble believing?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effectLst/>
                <a:latin typeface="Arial" pitchFamily="34" charset="0"/>
                <a:ea typeface="Calibri" pitchFamily="34" charset="0"/>
                <a:cs typeface="Times New Roman" pitchFamily="18" charset="0"/>
              </a:rPr>
              <a:t>Pray to God and ask him if the gospel of Jesus Christ is true. </a:t>
            </a:r>
            <a:r>
              <a:rPr kumimoji="0" lang="en-US" sz="2400" b="1" i="0" u="none" strike="noStrike" cap="none" normalizeH="0" baseline="0" dirty="0" smtClean="0">
                <a:ln>
                  <a:noFill/>
                </a:ln>
                <a:solidFill>
                  <a:schemeClr val="accent2"/>
                </a:solidFill>
                <a:effectLst/>
                <a:latin typeface="Arial" pitchFamily="34" charset="0"/>
                <a:ea typeface="Calibri" pitchFamily="34" charset="0"/>
                <a:cs typeface="Times New Roman" pitchFamily="18" charset="0"/>
              </a:rPr>
              <a:t>Ask him for just a small particle of faith </a:t>
            </a:r>
            <a:r>
              <a:rPr kumimoji="0" lang="en-US" sz="2400" b="1" i="0" u="none" strike="noStrike" cap="none" normalizeH="0" baseline="0" dirty="0" smtClean="0">
                <a:ln>
                  <a:noFill/>
                </a:ln>
                <a:effectLst/>
                <a:latin typeface="Arial" pitchFamily="34" charset="0"/>
                <a:ea typeface="Calibri" pitchFamily="34" charset="0"/>
                <a:cs typeface="Times New Roman" pitchFamily="18" charset="0"/>
              </a:rPr>
              <a:t>that you might believe. God will give you a portion of his grace to grant that gift of faith.</a:t>
            </a:r>
            <a:endParaRPr kumimoji="0" lang="en-US" sz="2400" b="0" i="0" u="none"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0" y="1"/>
            <a:ext cx="9144000" cy="584775"/>
          </a:xfrm>
          <a:prstGeom prst="rect">
            <a:avLst/>
          </a:prstGeom>
        </p:spPr>
        <p:txBody>
          <a:bodyPr wrap="square">
            <a:spAutoFit/>
          </a:bodyPr>
          <a:lstStyle/>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FAITH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34</a:t>
            </a:fld>
            <a:endParaRPr lang="en-US"/>
          </a:p>
        </p:txBody>
      </p:sp>
      <p:pic>
        <p:nvPicPr>
          <p:cNvPr id="3" name="Picture 2" descr="C:\Users\Robert\Dropbox\CHURCH\Go Ye and Teach\PICTURES\Danny Hahlbohm PowerPoint Slides\Complete set\pp 3\cling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89" name="Rectangle 1"/>
          <p:cNvSpPr>
            <a:spLocks noChangeArrowheads="1"/>
          </p:cNvSpPr>
          <p:nvPr/>
        </p:nvSpPr>
        <p:spPr bwMode="auto">
          <a:xfrm>
            <a:off x="5867400" y="-237351"/>
            <a:ext cx="32766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But behold, if ye will awake and arouse your faculties, even to an experiment upon my words, and exercise a particle of faith; yea, even if ye can no more than desire to believe, </a:t>
            </a:r>
            <a:r>
              <a:rPr lang="en-US" sz="2400" b="1" dirty="0" smtClean="0">
                <a:solidFill>
                  <a:srgbClr val="FF0000"/>
                </a:solidFill>
                <a:latin typeface="Arial" pitchFamily="34" charset="0"/>
                <a:cs typeface="Arial" pitchFamily="34" charset="0"/>
              </a:rPr>
              <a:t>let this desire work in you</a:t>
            </a:r>
            <a:r>
              <a:rPr lang="en-US" sz="2400" b="1" dirty="0" smtClean="0">
                <a:latin typeface="Arial" pitchFamily="34" charset="0"/>
                <a:cs typeface="Arial" pitchFamily="34" charset="0"/>
              </a:rPr>
              <a:t>, even until ye believe in a manner that ye can give place for a portion of my words.</a:t>
            </a:r>
          </a:p>
          <a:p>
            <a:r>
              <a:rPr lang="en-US" sz="2400" b="1" dirty="0" smtClean="0">
                <a:latin typeface="Arial" pitchFamily="34" charset="0"/>
                <a:cs typeface="Arial" pitchFamily="34" charset="0"/>
              </a:rPr>
              <a:t>	Alma 16:151</a:t>
            </a:r>
          </a:p>
        </p:txBody>
      </p:sp>
      <p:sp>
        <p:nvSpPr>
          <p:cNvPr id="5" name="Rectangle 4"/>
          <p:cNvSpPr/>
          <p:nvPr/>
        </p:nvSpPr>
        <p:spPr>
          <a:xfrm>
            <a:off x="0" y="304800"/>
            <a:ext cx="3733800" cy="5201424"/>
          </a:xfrm>
          <a:prstGeom prst="rect">
            <a:avLst/>
          </a:prstGeom>
        </p:spPr>
        <p:txBody>
          <a:bodyPr wrap="square">
            <a:spAutoFit/>
          </a:bodyPr>
          <a:lstStyle/>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r>
              <a:rPr lang="en-US" sz="2400" b="1" dirty="0" smtClean="0">
                <a:latin typeface="Arial" pitchFamily="34" charset="0"/>
                <a:cs typeface="Arial" pitchFamily="34" charset="0"/>
              </a:rPr>
              <a:t>. . . believe on the Lord Jesus Christ, and thou </a:t>
            </a:r>
            <a:r>
              <a:rPr lang="en-US" sz="2400" b="1" dirty="0" err="1" smtClean="0">
                <a:latin typeface="Arial" pitchFamily="34" charset="0"/>
                <a:cs typeface="Arial" pitchFamily="34" charset="0"/>
              </a:rPr>
              <a:t>shalt</a:t>
            </a:r>
            <a:r>
              <a:rPr lang="en-US" sz="2400" b="1" dirty="0" smtClean="0">
                <a:latin typeface="Arial" pitchFamily="34" charset="0"/>
                <a:cs typeface="Arial" pitchFamily="34" charset="0"/>
              </a:rPr>
              <a:t> be saved...</a:t>
            </a:r>
          </a:p>
          <a:p>
            <a:r>
              <a:rPr lang="en-US" sz="2400" b="1" dirty="0" smtClean="0">
                <a:latin typeface="Arial" pitchFamily="34" charset="0"/>
                <a:cs typeface="Arial" pitchFamily="34" charset="0"/>
              </a:rPr>
              <a:t>	     Acts 16:31</a:t>
            </a:r>
          </a:p>
          <a:p>
            <a:endParaRPr lang="en-US" sz="1000" b="1" dirty="0" smtClean="0">
              <a:latin typeface="Arial" pitchFamily="34" charset="0"/>
              <a:cs typeface="Arial" pitchFamily="34" charset="0"/>
            </a:endParaRPr>
          </a:p>
          <a:p>
            <a:r>
              <a:rPr lang="en-US" sz="2400" b="1" dirty="0" smtClean="0">
                <a:latin typeface="Arial" pitchFamily="34" charset="0"/>
                <a:cs typeface="Arial" pitchFamily="34" charset="0"/>
              </a:rPr>
              <a:t> . . . whosoever believeth in Him should not perish, but have everlasting life.		     John 3:16</a:t>
            </a:r>
          </a:p>
          <a:p>
            <a:endParaRPr lang="en-US" sz="1000" b="1" dirty="0" smtClean="0">
              <a:latin typeface="Arial" pitchFamily="34" charset="0"/>
              <a:cs typeface="Arial" pitchFamily="34" charset="0"/>
            </a:endParaRP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FAITH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35</a:t>
            </a:fld>
            <a:endParaRPr lang="en-US"/>
          </a:p>
        </p:txBody>
      </p:sp>
      <p:pic>
        <p:nvPicPr>
          <p:cNvPr id="3" name="Picture 2" descr="C:\Users\Robert\Dropbox\CHURCH\Go Ye and Teach\PICTURES\Danny Hahlbohm PowerPoint Slides\Complete set\pp 3\clinging.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89" name="Rectangle 1"/>
          <p:cNvSpPr>
            <a:spLocks noChangeArrowheads="1"/>
          </p:cNvSpPr>
          <p:nvPr/>
        </p:nvSpPr>
        <p:spPr bwMode="auto">
          <a:xfrm>
            <a:off x="5867400" y="2717304"/>
            <a:ext cx="3276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p:txBody>
      </p:sp>
      <p:sp>
        <p:nvSpPr>
          <p:cNvPr id="5" name="Rectangle 4"/>
          <p:cNvSpPr/>
          <p:nvPr/>
        </p:nvSpPr>
        <p:spPr>
          <a:xfrm>
            <a:off x="0" y="304800"/>
            <a:ext cx="4038600" cy="5047536"/>
          </a:xfrm>
          <a:prstGeom prst="rect">
            <a:avLst/>
          </a:prstGeom>
        </p:spPr>
        <p:txBody>
          <a:bodyPr wrap="square">
            <a:spAutoFit/>
          </a:bodyPr>
          <a:lstStyle/>
          <a:p>
            <a:endParaRPr lang="en-US" sz="10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465138" indent="-465138"/>
            <a:r>
              <a:rPr lang="en-US" sz="2400" b="1" dirty="0" smtClean="0">
                <a:latin typeface="Arial" pitchFamily="34" charset="0"/>
                <a:cs typeface="Arial" pitchFamily="34" charset="0"/>
              </a:rPr>
              <a:t>28	Then said they unto him, What shall we do that we might work the works of God?</a:t>
            </a:r>
          </a:p>
          <a:p>
            <a:pPr marL="465138" indent="-465138"/>
            <a:r>
              <a:rPr lang="en-US" sz="2400" b="1" dirty="0" smtClean="0">
                <a:latin typeface="Arial" pitchFamily="34" charset="0"/>
                <a:cs typeface="Arial" pitchFamily="34" charset="0"/>
              </a:rPr>
              <a:t>29	Jesus answered and said unto them, </a:t>
            </a:r>
            <a:r>
              <a:rPr lang="en-US" sz="2400" b="1" dirty="0" smtClean="0">
                <a:solidFill>
                  <a:srgbClr val="FF0000"/>
                </a:solidFill>
                <a:latin typeface="Arial" pitchFamily="34" charset="0"/>
                <a:cs typeface="Arial" pitchFamily="34" charset="0"/>
              </a:rPr>
              <a:t>This is the work of God, that ye believ</a:t>
            </a:r>
            <a:r>
              <a:rPr lang="en-US" sz="2400" b="1" dirty="0" smtClean="0">
                <a:solidFill>
                  <a:schemeClr val="accent2"/>
                </a:solidFill>
                <a:latin typeface="Arial" pitchFamily="34" charset="0"/>
                <a:cs typeface="Arial" pitchFamily="34" charset="0"/>
              </a:rPr>
              <a:t>e</a:t>
            </a:r>
            <a:r>
              <a:rPr lang="en-US" sz="2400" b="1" dirty="0" smtClean="0">
                <a:latin typeface="Arial" pitchFamily="34" charset="0"/>
                <a:cs typeface="Arial" pitchFamily="34" charset="0"/>
              </a:rPr>
              <a:t> on him whom he hath sent. </a:t>
            </a:r>
          </a:p>
          <a:p>
            <a:pPr marL="465138" indent="-465138"/>
            <a:r>
              <a:rPr lang="en-US" sz="2400" b="1" dirty="0" smtClean="0">
                <a:latin typeface="Arial" pitchFamily="34" charset="0"/>
                <a:cs typeface="Arial" pitchFamily="34" charset="0"/>
              </a:rPr>
              <a:t>	          John 6:28-29</a:t>
            </a:r>
            <a:endParaRPr lang="en-US" sz="2400" b="1" dirty="0">
              <a:latin typeface="Arial" pitchFamily="34" charset="0"/>
              <a:cs typeface="Arial" pitchFamily="34" charset="0"/>
            </a:endParaRP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FAITH </a:t>
            </a:r>
          </a:p>
        </p:txBody>
      </p:sp>
      <p:sp>
        <p:nvSpPr>
          <p:cNvPr id="7" name="TextBox 6"/>
          <p:cNvSpPr txBox="1"/>
          <p:nvPr/>
        </p:nvSpPr>
        <p:spPr>
          <a:xfrm>
            <a:off x="5029200" y="1371600"/>
            <a:ext cx="4114801" cy="4154984"/>
          </a:xfrm>
          <a:prstGeom prst="rect">
            <a:avLst/>
          </a:prstGeom>
          <a:noFill/>
        </p:spPr>
        <p:txBody>
          <a:bodyPr wrap="square" rtlCol="0">
            <a:spAutoFit/>
          </a:bodyPr>
          <a:lstStyle/>
          <a:p>
            <a:pPr marL="465138" indent="-465138"/>
            <a:r>
              <a:rPr lang="en-US" sz="2400" b="1" dirty="0" smtClean="0">
                <a:latin typeface="Arial" pitchFamily="34" charset="0"/>
                <a:cs typeface="Arial" pitchFamily="34" charset="0"/>
              </a:rPr>
              <a:t>44	No man can come to me, </a:t>
            </a:r>
            <a:r>
              <a:rPr lang="en-US" sz="2400" b="1" dirty="0" smtClean="0">
                <a:solidFill>
                  <a:srgbClr val="FF0000"/>
                </a:solidFill>
                <a:latin typeface="Arial" pitchFamily="34" charset="0"/>
                <a:cs typeface="Arial" pitchFamily="34" charset="0"/>
              </a:rPr>
              <a:t>except the Father which hath sent me draw him</a:t>
            </a:r>
            <a:r>
              <a:rPr lang="en-US" sz="2400" b="1" dirty="0" smtClean="0">
                <a:latin typeface="Arial" pitchFamily="34" charset="0"/>
                <a:cs typeface="Arial" pitchFamily="34" charset="0"/>
              </a:rPr>
              <a:t>: and I will raise him up at the last day . . .</a:t>
            </a:r>
          </a:p>
          <a:p>
            <a:pPr marL="465138" indent="-465138"/>
            <a:r>
              <a:rPr lang="en-US" sz="2400" b="1" dirty="0" smtClean="0">
                <a:latin typeface="Arial" pitchFamily="34" charset="0"/>
                <a:cs typeface="Arial" pitchFamily="34" charset="0"/>
              </a:rPr>
              <a:t>47 Verily, verily, I say unto you, he that believeth on me hath everlasting life.</a:t>
            </a:r>
          </a:p>
          <a:p>
            <a:pPr marL="350838" indent="-350838"/>
            <a:r>
              <a:rPr lang="en-US" sz="2400" b="1" dirty="0" smtClean="0">
                <a:latin typeface="Arial" pitchFamily="34" charset="0"/>
                <a:cs typeface="Arial" pitchFamily="34" charset="0"/>
              </a:rPr>
              <a:t>	          John 6: 44 &amp; 47</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36</a:t>
            </a:fld>
            <a:endParaRPr lang="en-US"/>
          </a:p>
        </p:txBody>
      </p:sp>
      <p:pic>
        <p:nvPicPr>
          <p:cNvPr id="3" name="Picture 2" descr="C:\Users\Robert\Dropbox\CHURCH\Go Ye and Teach\PICTURES\Danny Hahlbohm PowerPoint Slides\Complete set\pp 2\prayerwarrio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5" name="Rectangle 1"/>
          <p:cNvSpPr>
            <a:spLocks noChangeArrowheads="1"/>
          </p:cNvSpPr>
          <p:nvPr/>
        </p:nvSpPr>
        <p:spPr bwMode="auto">
          <a:xfrm>
            <a:off x="4648201" y="-5234431"/>
            <a:ext cx="4495799" cy="10926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God’s grace plants a remorse for sin in our hearts. When we feel that remorse, we want to seek forgiveness and </a:t>
            </a:r>
            <a:r>
              <a:rPr kumimoji="0" lang="en-US" sz="240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turn away </a:t>
            </a:r>
            <a:r>
              <a:rPr kumimoji="0" lang="en-US" sz="240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from our old lives. Repentance will </a:t>
            </a:r>
            <a:r>
              <a:rPr kumimoji="0" lang="en-US" sz="240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bear fruit</a:t>
            </a:r>
            <a:r>
              <a:rPr kumimoji="0" lang="en-US" sz="240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 There will be a change in the pattern of sin in our lives. It is God who accomplishes this change in us by his grace.</a:t>
            </a:r>
            <a:endParaRPr kumimoji="0" lang="en-US" sz="2400" i="0" u="none" strike="noStrike" cap="none" normalizeH="0" baseline="0" dirty="0" smtClean="0">
              <a:ln>
                <a:noFill/>
              </a:ln>
              <a:solidFill>
                <a:schemeClr val="bg1"/>
              </a:solidFill>
              <a:effectLst/>
              <a:latin typeface="Arial"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REPENTANCE</a:t>
            </a:r>
            <a:endParaRPr lang="en-US" sz="3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37</a:t>
            </a:fld>
            <a:endParaRPr lang="en-US"/>
          </a:p>
        </p:txBody>
      </p:sp>
      <p:pic>
        <p:nvPicPr>
          <p:cNvPr id="3" name="Picture 2" descr="C:\Users\Robert\Dropbox\CHURCH\Go Ye and Teach\PICTURES\Old Paintings\Prodigal Son - Murillo.jpg"/>
          <p:cNvPicPr>
            <a:picLocks noChangeAspect="1" noChangeArrowheads="1"/>
          </p:cNvPicPr>
          <p:nvPr/>
        </p:nvPicPr>
        <p:blipFill>
          <a:blip r:embed="rId3" cstate="print"/>
          <a:srcRect/>
          <a:stretch>
            <a:fillRect/>
          </a:stretch>
        </p:blipFill>
        <p:spPr bwMode="auto">
          <a:xfrm>
            <a:off x="1" y="-1527851"/>
            <a:ext cx="9143999" cy="8385851"/>
          </a:xfrm>
          <a:prstGeom prst="rect">
            <a:avLst/>
          </a:prstGeom>
          <a:noFill/>
        </p:spPr>
      </p:pic>
      <p:sp>
        <p:nvSpPr>
          <p:cNvPr id="4" name="Rectangle 3"/>
          <p:cNvSpPr/>
          <p:nvPr/>
        </p:nvSpPr>
        <p:spPr>
          <a:xfrm>
            <a:off x="0" y="0"/>
            <a:ext cx="6858000" cy="1200329"/>
          </a:xfrm>
          <a:prstGeom prst="rect">
            <a:avLst/>
          </a:prstGeom>
        </p:spPr>
        <p:txBody>
          <a:bodyPr wrap="square">
            <a:spAutoFit/>
          </a:bodyPr>
          <a:lstStyle/>
          <a:p>
            <a:r>
              <a:rPr lang="en-US" sz="2400" b="1" dirty="0" smtClean="0">
                <a:solidFill>
                  <a:schemeClr val="bg1"/>
                </a:solidFill>
                <a:latin typeface="Arial" pitchFamily="34" charset="0"/>
                <a:cs typeface="Arial" pitchFamily="34" charset="0"/>
              </a:rPr>
              <a:t>Father, I have sinned against heaven, and in thy sight, and am no more worthy to be called thy son.     </a:t>
            </a:r>
            <a:r>
              <a:rPr lang="en-US" sz="2400" b="1" smtClean="0">
                <a:solidFill>
                  <a:schemeClr val="bg1"/>
                </a:solidFill>
                <a:latin typeface="Arial" pitchFamily="34" charset="0"/>
                <a:cs typeface="Arial" pitchFamily="34" charset="0"/>
              </a:rPr>
              <a:t>	Luke </a:t>
            </a:r>
            <a:r>
              <a:rPr lang="en-US" sz="2400" b="1" dirty="0" smtClean="0">
                <a:solidFill>
                  <a:schemeClr val="bg1"/>
                </a:solidFill>
                <a:latin typeface="Arial" pitchFamily="34" charset="0"/>
                <a:cs typeface="Arial" pitchFamily="34" charset="0"/>
              </a:rPr>
              <a:t>15:21</a:t>
            </a:r>
            <a:endParaRPr lang="en-US" sz="2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38</a:t>
            </a:fld>
            <a:endParaRPr lang="en-US"/>
          </a:p>
        </p:txBody>
      </p:sp>
      <p:pic>
        <p:nvPicPr>
          <p:cNvPr id="3" name="Picture 2" descr="C:\Users\Robert\Dropbox\CHURCH\Go Ye and Teach\PICTURES\Danny Hahlbohm PowerPoint Slides\Complete set\pp 2\prayerwarrio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5" name="Rectangle 1"/>
          <p:cNvSpPr>
            <a:spLocks noChangeArrowheads="1"/>
          </p:cNvSpPr>
          <p:nvPr/>
        </p:nvSpPr>
        <p:spPr bwMode="auto">
          <a:xfrm>
            <a:off x="4648201" y="-6465536"/>
            <a:ext cx="4495799" cy="133882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225425" marR="0" lvl="0" indent="-225425"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 . let us go on unto perfection, not laying again the foundation of repentance from dead works, and of faith toward God . . .</a:t>
            </a:r>
          </a:p>
          <a:p>
            <a:r>
              <a:rPr lang="en-US" sz="2400" dirty="0" smtClean="0">
                <a:solidFill>
                  <a:schemeClr val="bg1"/>
                </a:solidFill>
                <a:latin typeface="Arial" pitchFamily="34" charset="0"/>
                <a:cs typeface="Arial" pitchFamily="34" charset="0"/>
              </a:rPr>
              <a:t>                 Hebrews 6:3 </a:t>
            </a:r>
          </a:p>
          <a:p>
            <a:pPr marL="344488" indent="-344488"/>
            <a:endParaRPr lang="en-US" sz="2400" dirty="0" smtClean="0">
              <a:solidFill>
                <a:schemeClr val="bg1"/>
              </a:solidFill>
              <a:latin typeface="Arial" pitchFamily="34" charset="0"/>
              <a:cs typeface="Arial" pitchFamily="34" charset="0"/>
            </a:endParaRPr>
          </a:p>
          <a:p>
            <a:pPr marL="344488" indent="-344488"/>
            <a:r>
              <a:rPr lang="en-US" sz="2400" dirty="0" smtClean="0">
                <a:solidFill>
                  <a:schemeClr val="bg1"/>
                </a:solidFill>
                <a:latin typeface="Arial" pitchFamily="34" charset="0"/>
                <a:cs typeface="Arial" pitchFamily="34" charset="0"/>
              </a:rPr>
              <a:t>19 Repent ye therefore, and       be converted</a:t>
            </a:r>
            <a:r>
              <a:rPr lang="en-US" sz="2400" dirty="0" smtClean="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that your sins may be blotted out </a:t>
            </a:r>
            <a:r>
              <a:rPr lang="en-US" sz="2400" dirty="0" smtClean="0">
                <a:solidFill>
                  <a:schemeClr val="bg1"/>
                </a:solidFill>
                <a:latin typeface="Arial" pitchFamily="34" charset="0"/>
                <a:cs typeface="Arial" pitchFamily="34" charset="0"/>
              </a:rPr>
              <a:t>. . .</a:t>
            </a:r>
          </a:p>
          <a:p>
            <a:pPr marL="344488" indent="-344488"/>
            <a:r>
              <a:rPr lang="en-US" sz="2400" dirty="0" smtClean="0">
                <a:solidFill>
                  <a:schemeClr val="bg1"/>
                </a:solidFill>
                <a:latin typeface="Arial" pitchFamily="34" charset="0"/>
                <a:cs typeface="Arial" pitchFamily="34" charset="0"/>
              </a:rPr>
              <a:t>26 . . . </a:t>
            </a:r>
            <a:r>
              <a:rPr lang="en-US" sz="2400" b="1" dirty="0" smtClean="0">
                <a:solidFill>
                  <a:schemeClr val="accent2"/>
                </a:solidFill>
                <a:latin typeface="Arial" pitchFamily="34" charset="0"/>
                <a:cs typeface="Arial" pitchFamily="34" charset="0"/>
              </a:rPr>
              <a:t>turning away </a:t>
            </a:r>
            <a:r>
              <a:rPr lang="en-US" sz="2400" dirty="0" smtClean="0">
                <a:solidFill>
                  <a:schemeClr val="bg1"/>
                </a:solidFill>
                <a:latin typeface="Arial" pitchFamily="34" charset="0"/>
                <a:cs typeface="Arial" pitchFamily="34" charset="0"/>
              </a:rPr>
              <a:t>every one of you from his iniquities.         </a:t>
            </a:r>
          </a:p>
          <a:p>
            <a:pPr marL="225425" indent="-225425"/>
            <a:r>
              <a:rPr lang="en-US" sz="2400" dirty="0" smtClean="0">
                <a:solidFill>
                  <a:schemeClr val="bg1"/>
                </a:solidFill>
                <a:latin typeface="Arial" pitchFamily="34" charset="0"/>
                <a:cs typeface="Arial" pitchFamily="34" charset="0"/>
              </a:rPr>
              <a:t>		      Acts 3:19 &amp; 26 </a:t>
            </a:r>
          </a:p>
          <a:p>
            <a:pPr marL="225425" indent="-225425"/>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REPENTANCE</a:t>
            </a:r>
            <a:endParaRPr lang="en-US" sz="3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39</a:t>
            </a:fld>
            <a:endParaRPr lang="en-US"/>
          </a:p>
        </p:txBody>
      </p:sp>
      <p:pic>
        <p:nvPicPr>
          <p:cNvPr id="3" name="Picture 3" descr="C:\Users\Robert\Dropbox\CHURCH\Go Ye and Teach\PICTURES\Good Salt.com\Zaccheus and Jesus.jpg"/>
          <p:cNvPicPr>
            <a:picLocks noChangeAspect="1" noChangeArrowheads="1"/>
          </p:cNvPicPr>
          <p:nvPr/>
        </p:nvPicPr>
        <p:blipFill>
          <a:blip r:embed="rId3" cstate="print"/>
          <a:srcRect/>
          <a:stretch>
            <a:fillRect/>
          </a:stretch>
        </p:blipFill>
        <p:spPr bwMode="auto">
          <a:xfrm>
            <a:off x="-228600" y="-228600"/>
            <a:ext cx="5562600" cy="7125084"/>
          </a:xfrm>
          <a:prstGeom prst="rect">
            <a:avLst/>
          </a:prstGeom>
          <a:noFill/>
        </p:spPr>
      </p:pic>
      <p:sp>
        <p:nvSpPr>
          <p:cNvPr id="4" name="Rectangle 3"/>
          <p:cNvSpPr/>
          <p:nvPr/>
        </p:nvSpPr>
        <p:spPr>
          <a:xfrm>
            <a:off x="5334000" y="457200"/>
            <a:ext cx="3810000" cy="6001643"/>
          </a:xfrm>
          <a:prstGeom prst="rect">
            <a:avLst/>
          </a:prstGeom>
        </p:spPr>
        <p:txBody>
          <a:bodyPr wrap="square">
            <a:spAutoFit/>
          </a:bodyPr>
          <a:lstStyle/>
          <a:p>
            <a:r>
              <a:rPr lang="en-US" sz="2400" dirty="0" err="1" smtClean="0">
                <a:latin typeface="Arial" pitchFamily="34" charset="0"/>
                <a:cs typeface="Arial" pitchFamily="34" charset="0"/>
              </a:rPr>
              <a:t>Zacchaeus</a:t>
            </a:r>
            <a:r>
              <a:rPr lang="en-US" sz="2400" dirty="0" smtClean="0">
                <a:latin typeface="Arial" pitchFamily="34" charset="0"/>
                <a:cs typeface="Arial" pitchFamily="34" charset="0"/>
              </a:rPr>
              <a:t>, make haste, and come down; for today I must abide at thy house </a:t>
            </a:r>
          </a:p>
          <a:p>
            <a:r>
              <a:rPr lang="en-US" sz="2400" dirty="0" smtClean="0">
                <a:latin typeface="Arial" pitchFamily="34" charset="0"/>
                <a:cs typeface="Arial" pitchFamily="34" charset="0"/>
              </a:rPr>
              <a:t>. . . Behold, Lord</a:t>
            </a:r>
            <a:r>
              <a:rPr lang="en-US" sz="2400" b="1" dirty="0" smtClean="0">
                <a:latin typeface="Arial" pitchFamily="34" charset="0"/>
                <a:cs typeface="Arial" pitchFamily="34" charset="0"/>
              </a:rPr>
              <a:t>, </a:t>
            </a:r>
            <a:r>
              <a:rPr lang="en-US" sz="2400" b="1" dirty="0" smtClean="0">
                <a:solidFill>
                  <a:srgbClr val="FF0000"/>
                </a:solidFill>
                <a:latin typeface="Arial" pitchFamily="34" charset="0"/>
                <a:cs typeface="Arial" pitchFamily="34" charset="0"/>
              </a:rPr>
              <a:t>the half of my goods I give to the poor</a:t>
            </a:r>
            <a:r>
              <a:rPr lang="en-US" sz="2400" dirty="0" smtClean="0">
                <a:latin typeface="Arial" pitchFamily="34" charset="0"/>
                <a:cs typeface="Arial" pitchFamily="34" charset="0"/>
              </a:rPr>
              <a:t>; and if I have taken anything from any man by false accusation</a:t>
            </a:r>
            <a:r>
              <a:rPr lang="en-US" sz="2400" b="1" dirty="0" smtClean="0">
                <a:latin typeface="Arial" pitchFamily="34" charset="0"/>
                <a:cs typeface="Arial" pitchFamily="34" charset="0"/>
              </a:rPr>
              <a:t>,</a:t>
            </a:r>
            <a:r>
              <a:rPr lang="en-US" sz="2400" b="1" dirty="0" smtClean="0">
                <a:solidFill>
                  <a:srgbClr val="FF0000"/>
                </a:solidFill>
                <a:latin typeface="Arial" pitchFamily="34" charset="0"/>
                <a:cs typeface="Arial" pitchFamily="34" charset="0"/>
              </a:rPr>
              <a:t> I restore him fourfold</a:t>
            </a:r>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And Jesus said unto him, This day is </a:t>
            </a:r>
            <a:r>
              <a:rPr lang="en-US" sz="2400" b="1" dirty="0" smtClean="0">
                <a:solidFill>
                  <a:srgbClr val="FF0000"/>
                </a:solidFill>
                <a:latin typeface="Arial" pitchFamily="34" charset="0"/>
                <a:cs typeface="Arial" pitchFamily="34" charset="0"/>
              </a:rPr>
              <a:t>salvation</a:t>
            </a:r>
            <a:r>
              <a:rPr lang="en-US" sz="2400" dirty="0" smtClean="0">
                <a:latin typeface="Arial" pitchFamily="34" charset="0"/>
                <a:cs typeface="Arial" pitchFamily="34" charset="0"/>
              </a:rPr>
              <a:t> come to this house . . . for the Son of man is come to seek and to save that which was lost. </a:t>
            </a:r>
          </a:p>
          <a:p>
            <a:r>
              <a:rPr lang="en-US" sz="2400" dirty="0" smtClean="0">
                <a:latin typeface="Arial" pitchFamily="34" charset="0"/>
                <a:cs typeface="Arial" pitchFamily="34" charset="0"/>
              </a:rPr>
              <a:t>	      Luke 19:1-10</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229600" cy="1143000"/>
          </a:xfrm>
        </p:spPr>
        <p:txBody>
          <a:bodyPr>
            <a:normAutofit fontScale="90000"/>
          </a:bodyPr>
          <a:lstStyle/>
          <a:p>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Philosophers say that life is meaningless, but Jesus tells us that we were created and placed here for a divine purpose.</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t/>
            </a:r>
            <a:br>
              <a:rPr lang="en-US" sz="2000" dirty="0" smtClean="0"/>
            </a:br>
            <a:endParaRPr lang="en-US" sz="2400" dirty="0">
              <a:latin typeface="Arial" pitchFamily="34" charset="0"/>
              <a:cs typeface="Arial" pitchFamily="34" charset="0"/>
            </a:endParaRPr>
          </a:p>
        </p:txBody>
      </p:sp>
      <p:pic>
        <p:nvPicPr>
          <p:cNvPr id="5" name="Picture 4" descr="C:\Users\Robert\Dropbox\CHURCH\Go Ye and Teach\PICTURES\Shutterstock.com\shutterstock_107324681.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p:nvPr/>
        </p:nvSpPr>
        <p:spPr>
          <a:xfrm>
            <a:off x="0" y="1524000"/>
            <a:ext cx="4876800" cy="1569660"/>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And </a:t>
            </a:r>
            <a:r>
              <a:rPr lang="en-US" sz="2400" b="1" dirty="0">
                <a:solidFill>
                  <a:schemeClr val="bg1"/>
                </a:solidFill>
                <a:latin typeface="Arial" pitchFamily="34" charset="0"/>
                <a:cs typeface="Arial" pitchFamily="34" charset="0"/>
              </a:rPr>
              <a:t>this is life eternal, that they might </a:t>
            </a:r>
            <a:r>
              <a:rPr lang="en-US" sz="2400" b="1" dirty="0">
                <a:latin typeface="Arial" pitchFamily="34" charset="0"/>
                <a:cs typeface="Arial" pitchFamily="34" charset="0"/>
              </a:rPr>
              <a:t>know thee </a:t>
            </a:r>
            <a:r>
              <a:rPr lang="en-US" sz="2400" b="1" dirty="0">
                <a:solidFill>
                  <a:schemeClr val="bg1"/>
                </a:solidFill>
                <a:latin typeface="Arial" pitchFamily="34" charset="0"/>
                <a:cs typeface="Arial" pitchFamily="34" charset="0"/>
              </a:rPr>
              <a:t>the only true God, and Jesus Christ, whom thou hast </a:t>
            </a:r>
            <a:r>
              <a:rPr lang="en-US" sz="2400" b="1" dirty="0" smtClean="0">
                <a:solidFill>
                  <a:schemeClr val="bg1"/>
                </a:solidFill>
                <a:latin typeface="Arial" pitchFamily="34" charset="0"/>
                <a:cs typeface="Arial" pitchFamily="34" charset="0"/>
              </a:rPr>
              <a:t>sent.         John </a:t>
            </a:r>
            <a:r>
              <a:rPr lang="en-US" sz="2400" b="1" dirty="0">
                <a:solidFill>
                  <a:schemeClr val="bg1"/>
                </a:solidFill>
                <a:latin typeface="Arial" pitchFamily="34" charset="0"/>
                <a:cs typeface="Arial" pitchFamily="34" charset="0"/>
              </a:rPr>
              <a:t>17:3</a:t>
            </a:r>
          </a:p>
        </p:txBody>
      </p:sp>
      <p:sp>
        <p:nvSpPr>
          <p:cNvPr id="13" name="TextBox 12"/>
          <p:cNvSpPr txBox="1"/>
          <p:nvPr/>
        </p:nvSpPr>
        <p:spPr>
          <a:xfrm>
            <a:off x="0" y="0"/>
            <a:ext cx="9144000" cy="3231654"/>
          </a:xfrm>
          <a:prstGeom prst="rect">
            <a:avLst/>
          </a:prstGeom>
          <a:noFill/>
        </p:spPr>
        <p:txBody>
          <a:bodyPr wrap="square" rtlCol="0">
            <a:spAutoFit/>
          </a:bodyPr>
          <a:lstStyle/>
          <a:p>
            <a:r>
              <a:rPr lang="en-US" sz="2400" b="1" dirty="0" smtClean="0">
                <a:solidFill>
                  <a:schemeClr val="bg1"/>
                </a:solidFill>
                <a:latin typeface="Arial" pitchFamily="34" charset="0"/>
                <a:cs typeface="Arial" pitchFamily="34" charset="0"/>
              </a:rPr>
              <a:t>I am come that they might have </a:t>
            </a:r>
            <a:r>
              <a:rPr lang="en-US" sz="2400" b="1" dirty="0" smtClean="0">
                <a:latin typeface="Arial" pitchFamily="34" charset="0"/>
                <a:cs typeface="Arial" pitchFamily="34" charset="0"/>
              </a:rPr>
              <a:t>life</a:t>
            </a:r>
            <a:r>
              <a:rPr lang="en-US" sz="2400" b="1" dirty="0" smtClean="0">
                <a:solidFill>
                  <a:schemeClr val="bg1"/>
                </a:solidFill>
                <a:latin typeface="Arial" pitchFamily="34" charset="0"/>
                <a:cs typeface="Arial" pitchFamily="34" charset="0"/>
              </a:rPr>
              <a:t>, and that they might have it more abundantly.  John 10:10  </a:t>
            </a:r>
          </a:p>
          <a:p>
            <a:r>
              <a:rPr lang="en-US" sz="2400" b="1" dirty="0" smtClean="0">
                <a:solidFill>
                  <a:schemeClr val="bg1"/>
                </a:solidFill>
                <a:latin typeface="Arial" pitchFamily="34" charset="0"/>
                <a:cs typeface="Arial" pitchFamily="34" charset="0"/>
              </a:rPr>
              <a:t> . . men are that they might have </a:t>
            </a:r>
            <a:r>
              <a:rPr lang="en-US" sz="2400" b="1" dirty="0" smtClean="0">
                <a:latin typeface="Arial" pitchFamily="34" charset="0"/>
                <a:cs typeface="Arial" pitchFamily="34" charset="0"/>
              </a:rPr>
              <a:t>joy</a:t>
            </a:r>
            <a:r>
              <a:rPr lang="en-US" sz="2400" b="1" dirty="0" smtClean="0">
                <a:solidFill>
                  <a:schemeClr val="bg1"/>
                </a:solidFill>
                <a:latin typeface="Arial" pitchFamily="34" charset="0"/>
                <a:cs typeface="Arial" pitchFamily="34" charset="0"/>
              </a:rPr>
              <a:t>. </a:t>
            </a:r>
          </a:p>
          <a:p>
            <a:r>
              <a:rPr lang="en-US" sz="2400" b="1" dirty="0" smtClean="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  2 Nephi 1:115  </a:t>
            </a:r>
          </a:p>
          <a:p>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	</a:t>
            </a:r>
          </a:p>
          <a:p>
            <a:endParaRPr lang="en-US" dirty="0"/>
          </a:p>
        </p:txBody>
      </p:sp>
      <p:sp>
        <p:nvSpPr>
          <p:cNvPr id="14" name="TextBox 13"/>
          <p:cNvSpPr txBox="1"/>
          <p:nvPr/>
        </p:nvSpPr>
        <p:spPr>
          <a:xfrm>
            <a:off x="838200" y="2438400"/>
            <a:ext cx="184731" cy="369332"/>
          </a:xfrm>
          <a:prstGeom prst="rect">
            <a:avLst/>
          </a:prstGeom>
          <a:noFill/>
        </p:spPr>
        <p:txBody>
          <a:bodyPr wrap="none" rtlCol="0">
            <a:spAutoFit/>
          </a:bodyPr>
          <a:lstStyle/>
          <a:p>
            <a:endParaRPr lang="en-US" dirty="0"/>
          </a:p>
        </p:txBody>
      </p:sp>
      <p:sp>
        <p:nvSpPr>
          <p:cNvPr id="9" name="Slide Number Placeholder 8"/>
          <p:cNvSpPr>
            <a:spLocks noGrp="1"/>
          </p:cNvSpPr>
          <p:nvPr>
            <p:ph type="sldNum" sz="quarter" idx="12"/>
          </p:nvPr>
        </p:nvSpPr>
        <p:spPr/>
        <p:txBody>
          <a:bodyPr/>
          <a:lstStyle/>
          <a:p>
            <a:fld id="{838D5418-A791-49C9-9A77-67C707A5FAC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40</a:t>
            </a:fld>
            <a:endParaRPr lang="en-US"/>
          </a:p>
        </p:txBody>
      </p:sp>
      <p:pic>
        <p:nvPicPr>
          <p:cNvPr id="3" name="Picture 2" descr="C:\Users\Robert\Dropbox\CHURCH\Go Ye and Teach\PICTURES\Danny Hahlbohm PowerPoint Slides\Complete set\pp 2\prayerwarrio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5" name="Rectangle 1"/>
          <p:cNvSpPr>
            <a:spLocks noChangeArrowheads="1"/>
          </p:cNvSpPr>
          <p:nvPr/>
        </p:nvSpPr>
        <p:spPr bwMode="auto">
          <a:xfrm>
            <a:off x="4648201" y="-5726872"/>
            <a:ext cx="4495799" cy="119109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bg1"/>
              </a:solidFill>
              <a:latin typeface="Arial" pitchFamily="34" charset="0"/>
              <a:ea typeface="Calibri" pitchFamily="34" charset="0"/>
              <a:cs typeface="Times New Roman" pitchFamily="18" charset="0"/>
            </a:endParaRPr>
          </a:p>
          <a:p>
            <a:pPr marL="225425" marR="0" lvl="0" indent="-225425"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Then hath God also to the Gentiles granted repentance </a:t>
            </a:r>
            <a:r>
              <a:rPr lang="en-US" sz="2400" b="1" dirty="0" smtClean="0">
                <a:solidFill>
                  <a:srgbClr val="FF0000"/>
                </a:solidFill>
                <a:latin typeface="Arial" pitchFamily="34" charset="0"/>
                <a:cs typeface="Arial" pitchFamily="34" charset="0"/>
              </a:rPr>
              <a:t>unto life</a:t>
            </a:r>
            <a:r>
              <a:rPr lang="en-US" sz="2400" dirty="0" smtClean="0">
                <a:solidFill>
                  <a:schemeClr val="bg1"/>
                </a:solidFill>
                <a:latin typeface="Arial" pitchFamily="34" charset="0"/>
                <a:cs typeface="Arial" pitchFamily="34" charset="0"/>
              </a:rPr>
              <a:t>.     </a:t>
            </a:r>
          </a:p>
          <a:p>
            <a:r>
              <a:rPr lang="en-US" sz="2400" dirty="0" smtClean="0">
                <a:solidFill>
                  <a:schemeClr val="bg1"/>
                </a:solidFill>
                <a:latin typeface="Arial" pitchFamily="34" charset="0"/>
                <a:cs typeface="Arial" pitchFamily="34" charset="0"/>
              </a:rPr>
              <a:t>		Acts 11:18 </a:t>
            </a:r>
          </a:p>
          <a:p>
            <a:pPr marL="225425" indent="-225425"/>
            <a:r>
              <a:rPr lang="en-US" sz="2400" dirty="0" smtClean="0">
                <a:solidFill>
                  <a:schemeClr val="bg1"/>
                </a:solidFill>
                <a:latin typeface="Arial" pitchFamily="34" charset="0"/>
                <a:cs typeface="Arial" pitchFamily="34" charset="0"/>
              </a:rPr>
              <a:t> </a:t>
            </a:r>
          </a:p>
          <a:p>
            <a:r>
              <a:rPr lang="en-US" sz="2400" dirty="0" smtClean="0">
                <a:solidFill>
                  <a:schemeClr val="bg1"/>
                </a:solidFill>
                <a:latin typeface="Arial" pitchFamily="34" charset="0"/>
                <a:cs typeface="Arial" pitchFamily="34" charset="0"/>
              </a:rPr>
              <a:t>Bring therefore </a:t>
            </a:r>
            <a:r>
              <a:rPr lang="en-US" sz="2400" b="1" dirty="0" smtClean="0">
                <a:solidFill>
                  <a:srgbClr val="FF0000"/>
                </a:solidFill>
                <a:latin typeface="Arial" pitchFamily="34" charset="0"/>
                <a:cs typeface="Arial" pitchFamily="34" charset="0"/>
              </a:rPr>
              <a:t>fruits</a:t>
            </a:r>
            <a:r>
              <a:rPr lang="en-US" sz="2400" dirty="0" smtClean="0">
                <a:solidFill>
                  <a:schemeClr val="bg1"/>
                </a:solidFill>
                <a:latin typeface="Arial" pitchFamily="34" charset="0"/>
                <a:cs typeface="Arial" pitchFamily="34" charset="0"/>
              </a:rPr>
              <a:t> meet for repentance. </a:t>
            </a:r>
          </a:p>
          <a:p>
            <a:r>
              <a:rPr lang="en-US" sz="2400" dirty="0" smtClean="0">
                <a:solidFill>
                  <a:schemeClr val="bg1"/>
                </a:solidFill>
                <a:latin typeface="Arial" pitchFamily="34" charset="0"/>
                <a:cs typeface="Arial" pitchFamily="34" charset="0"/>
              </a:rPr>
              <a:t>		Matthew 3:8</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Bring forth therefore </a:t>
            </a:r>
            <a:r>
              <a:rPr lang="en-US" sz="2400" b="1" dirty="0" smtClean="0">
                <a:solidFill>
                  <a:schemeClr val="accent2"/>
                </a:solidFill>
                <a:latin typeface="Arial" pitchFamily="34" charset="0"/>
                <a:cs typeface="Arial" pitchFamily="34" charset="0"/>
              </a:rPr>
              <a:t>fruits</a:t>
            </a:r>
            <a:r>
              <a:rPr lang="en-US" sz="2400" dirty="0" smtClean="0">
                <a:solidFill>
                  <a:schemeClr val="bg1"/>
                </a:solidFill>
                <a:latin typeface="Arial" pitchFamily="34" charset="0"/>
                <a:cs typeface="Arial" pitchFamily="34" charset="0"/>
              </a:rPr>
              <a:t> worthy of repentance . . . 			Luke 3:8</a:t>
            </a:r>
          </a:p>
          <a:p>
            <a:r>
              <a:rPr lang="en-US" sz="2400" b="1" dirty="0" smtClean="0">
                <a:solidFill>
                  <a:schemeClr val="bg1"/>
                </a:solidFill>
                <a:latin typeface="Arial" pitchFamily="34" charset="0"/>
                <a:cs typeface="Arial" pitchFamily="34" charset="0"/>
              </a:rPr>
              <a:t> </a:t>
            </a:r>
          </a:p>
        </p:txBody>
      </p:sp>
      <p:sp>
        <p:nvSpPr>
          <p:cNvPr id="5" name="Rectangle 4"/>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ea typeface="Calibri" pitchFamily="34" charset="0"/>
                <a:cs typeface="Times New Roman" pitchFamily="18" charset="0"/>
              </a:rPr>
              <a:t>REPENTANCE</a:t>
            </a:r>
            <a:endParaRPr lang="en-US" sz="3200" b="1"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41</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5" name="Rectangle 1"/>
          <p:cNvSpPr>
            <a:spLocks noChangeArrowheads="1"/>
          </p:cNvSpPr>
          <p:nvPr/>
        </p:nvSpPr>
        <p:spPr bwMode="auto">
          <a:xfrm>
            <a:off x="3276600" y="-3326217"/>
            <a:ext cx="58674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God’s grace stirs us to make</a:t>
            </a:r>
            <a:r>
              <a:rPr kumimoji="0" lang="en-US" sz="2400" i="0" u="none" strike="noStrike" cap="none" normalizeH="0" baseline="0" dirty="0" smtClean="0">
                <a:ln>
                  <a:noFill/>
                </a:ln>
                <a:solidFill>
                  <a:schemeClr val="accent2"/>
                </a:solidFill>
                <a:effectLst/>
                <a:latin typeface="Arial" pitchFamily="34" charset="0"/>
                <a:ea typeface="Calibri" pitchFamily="34" charset="0"/>
                <a:cs typeface="Times New Roman" pitchFamily="18" charset="0"/>
              </a:rPr>
              <a:t> </a:t>
            </a:r>
            <a:r>
              <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a public commitment</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 him. By submitting to his will in this way, we become sons and daughters of God. </a:t>
            </a: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This is not a work that we perform; it is God’s grace operating in the life of the believer that causes this to happen.</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42</a:t>
            </a:fld>
            <a:endParaRPr lang="en-US"/>
          </a:p>
        </p:txBody>
      </p:sp>
      <p:sp>
        <p:nvSpPr>
          <p:cNvPr id="4" name="Rectangle 3"/>
          <p:cNvSpPr/>
          <p:nvPr/>
        </p:nvSpPr>
        <p:spPr>
          <a:xfrm>
            <a:off x="9144000" y="1371600"/>
            <a:ext cx="2819400" cy="830997"/>
          </a:xfrm>
          <a:prstGeom prst="rect">
            <a:avLst/>
          </a:prstGeom>
        </p:spPr>
        <p:txBody>
          <a:bodyPr wrap="square">
            <a:spAutoFit/>
          </a:bodyPr>
          <a:lstStyle/>
          <a:p>
            <a:endParaRPr lang="en-US" sz="2400" b="1" dirty="0" smtClean="0">
              <a:latin typeface="Arial" pitchFamily="34" charset="0"/>
              <a:cs typeface="Arial" pitchFamily="34" charset="0"/>
            </a:endParaRPr>
          </a:p>
          <a:p>
            <a:pPr algn="ctr"/>
            <a:endParaRPr lang="en-US" sz="2400" dirty="0" smtClean="0">
              <a:latin typeface="Arial" pitchFamily="34" charset="0"/>
              <a:cs typeface="Arial"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1168400" y="0"/>
            <a:ext cx="10312400" cy="6858000"/>
          </a:xfrm>
          <a:prstGeom prst="rect">
            <a:avLst/>
          </a:prstGeom>
          <a:noFill/>
          <a:ln w="9525">
            <a:noFill/>
            <a:miter lim="800000"/>
            <a:headEnd/>
            <a:tailEnd/>
          </a:ln>
        </p:spPr>
      </p:pic>
      <p:sp>
        <p:nvSpPr>
          <p:cNvPr id="6" name="TextBox 5"/>
          <p:cNvSpPr txBox="1"/>
          <p:nvPr/>
        </p:nvSpPr>
        <p:spPr>
          <a:xfrm>
            <a:off x="5029200" y="0"/>
            <a:ext cx="4114800" cy="2831544"/>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BAPTISM</a:t>
            </a:r>
          </a:p>
          <a:p>
            <a:endParaRPr lang="en-US" sz="1000" b="1" dirty="0" smtClean="0">
              <a:solidFill>
                <a:schemeClr val="bg1"/>
              </a:solidFill>
              <a:latin typeface="Arial" pitchFamily="34" charset="0"/>
              <a:cs typeface="Arial" pitchFamily="34" charset="0"/>
            </a:endParaRPr>
          </a:p>
          <a:p>
            <a:r>
              <a:rPr lang="en-US" sz="2400" b="1" dirty="0" smtClean="0">
                <a:solidFill>
                  <a:schemeClr val="bg1"/>
                </a:solidFill>
                <a:latin typeface="Arial" pitchFamily="34" charset="0"/>
                <a:cs typeface="Arial" pitchFamily="34" charset="0"/>
              </a:rPr>
              <a:t>And he [John the Baptist] came into all the country about Jordan, preaching the baptism of repentance </a:t>
            </a:r>
            <a:r>
              <a:rPr lang="en-US" sz="2400" b="1" dirty="0" smtClean="0">
                <a:solidFill>
                  <a:schemeClr val="accent2"/>
                </a:solidFill>
                <a:latin typeface="Arial" pitchFamily="34" charset="0"/>
                <a:cs typeface="Arial" pitchFamily="34" charset="0"/>
              </a:rPr>
              <a:t>for the remission of sins</a:t>
            </a:r>
            <a:r>
              <a:rPr lang="en-US" sz="2400" b="1" dirty="0" smtClean="0">
                <a:solidFill>
                  <a:schemeClr val="bg1"/>
                </a:solidFill>
                <a:latin typeface="Arial" pitchFamily="34" charset="0"/>
                <a:cs typeface="Arial" pitchFamily="34" charset="0"/>
              </a:rPr>
              <a:t>.</a:t>
            </a:r>
          </a:p>
          <a:p>
            <a:pPr eaLnBrk="0" fontAlgn="base" hangingPunct="0">
              <a:spcBef>
                <a:spcPct val="0"/>
              </a:spcBef>
              <a:spcAft>
                <a:spcPct val="0"/>
              </a:spcAft>
            </a:pPr>
            <a:r>
              <a:rPr lang="en-US" sz="2400" b="1" dirty="0" smtClean="0">
                <a:solidFill>
                  <a:schemeClr val="bg1"/>
                </a:solidFill>
                <a:latin typeface="Arial" pitchFamily="34" charset="0"/>
                <a:cs typeface="Arial" pitchFamily="34" charset="0"/>
              </a:rPr>
              <a:t>		  Luke 3:3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43</a:t>
            </a:fld>
            <a:endParaRPr lang="en-US"/>
          </a:p>
        </p:txBody>
      </p:sp>
      <p:pic>
        <p:nvPicPr>
          <p:cNvPr id="3" name="Picture 2" descr="jesus_nicodemus">
            <a:hlinkClick r:id="rId3"/>
          </p:cNvPr>
          <p:cNvPicPr>
            <a:picLocks noChangeAspect="1" noChangeArrowheads="1"/>
          </p:cNvPicPr>
          <p:nvPr/>
        </p:nvPicPr>
        <p:blipFill>
          <a:blip r:embed="rId4" cstate="print"/>
          <a:srcRect/>
          <a:stretch>
            <a:fillRect/>
          </a:stretch>
        </p:blipFill>
        <p:spPr bwMode="auto">
          <a:xfrm>
            <a:off x="4000501" y="0"/>
            <a:ext cx="5143500" cy="6858000"/>
          </a:xfrm>
          <a:prstGeom prst="rect">
            <a:avLst/>
          </a:prstGeom>
          <a:noFill/>
        </p:spPr>
      </p:pic>
      <p:sp>
        <p:nvSpPr>
          <p:cNvPr id="4" name="Rectangle 3"/>
          <p:cNvSpPr/>
          <p:nvPr/>
        </p:nvSpPr>
        <p:spPr>
          <a:xfrm>
            <a:off x="0" y="533400"/>
            <a:ext cx="3962400" cy="6001643"/>
          </a:xfrm>
          <a:prstGeom prst="rect">
            <a:avLst/>
          </a:prstGeom>
        </p:spPr>
        <p:txBody>
          <a:bodyPr wrap="square">
            <a:spAutoFit/>
          </a:bodyPr>
          <a:lstStyle/>
          <a:p>
            <a:pPr marL="225425" indent="-225425" algn="ctr"/>
            <a:r>
              <a:rPr lang="en-US" sz="2400" b="1" dirty="0" smtClean="0">
                <a:latin typeface="Arial" pitchFamily="34" charset="0"/>
                <a:cs typeface="Arial" pitchFamily="34" charset="0"/>
              </a:rPr>
              <a:t>BAPTISM</a:t>
            </a:r>
          </a:p>
          <a:p>
            <a:pPr marL="225425" indent="-225425"/>
            <a:endParaRPr lang="en-US" sz="2400" dirty="0" smtClean="0">
              <a:latin typeface="Arial" pitchFamily="34" charset="0"/>
              <a:cs typeface="Arial" pitchFamily="34" charset="0"/>
            </a:endParaRPr>
          </a:p>
          <a:p>
            <a:pPr marL="225425" indent="-225425"/>
            <a:r>
              <a:rPr lang="en-US" sz="2400" dirty="0" smtClean="0">
                <a:latin typeface="Arial" pitchFamily="34" charset="0"/>
                <a:cs typeface="Arial" pitchFamily="34" charset="0"/>
              </a:rPr>
              <a:t>3 . . . Except a man be born again, he cannot see the kingdom of God.</a:t>
            </a:r>
          </a:p>
          <a:p>
            <a:pPr marL="225425" indent="-225425"/>
            <a:r>
              <a:rPr lang="en-US" sz="2400" dirty="0" smtClean="0">
                <a:latin typeface="Arial" pitchFamily="34" charset="0"/>
                <a:cs typeface="Arial" pitchFamily="34" charset="0"/>
              </a:rPr>
              <a:t>4  Nicodemus </a:t>
            </a:r>
            <a:r>
              <a:rPr lang="en-US" sz="2400" dirty="0" err="1" smtClean="0">
                <a:latin typeface="Arial" pitchFamily="34" charset="0"/>
                <a:cs typeface="Arial" pitchFamily="34" charset="0"/>
              </a:rPr>
              <a:t>saith</a:t>
            </a:r>
            <a:r>
              <a:rPr lang="en-US" sz="2400" dirty="0" smtClean="0">
                <a:latin typeface="Arial" pitchFamily="34" charset="0"/>
                <a:cs typeface="Arial" pitchFamily="34" charset="0"/>
              </a:rPr>
              <a:t> unto him, How can a man be born when he is old? Can he enter the second time into his mother’s womb, and be born?</a:t>
            </a:r>
          </a:p>
          <a:p>
            <a:pPr marL="225425" indent="-225425"/>
            <a:r>
              <a:rPr lang="en-US" sz="2400" dirty="0" smtClean="0">
                <a:latin typeface="Arial" pitchFamily="34" charset="0"/>
                <a:cs typeface="Arial" pitchFamily="34" charset="0"/>
              </a:rPr>
              <a:t>5 . . . Except a man be </a:t>
            </a:r>
            <a:r>
              <a:rPr lang="en-US" sz="2400" b="1" dirty="0" smtClean="0">
                <a:solidFill>
                  <a:srgbClr val="FF0000"/>
                </a:solidFill>
                <a:latin typeface="Arial" pitchFamily="34" charset="0"/>
                <a:cs typeface="Arial" pitchFamily="34" charset="0"/>
              </a:rPr>
              <a:t>born of water and of the Spirit</a:t>
            </a:r>
            <a:r>
              <a:rPr lang="en-US" sz="2400" dirty="0" smtClean="0">
                <a:latin typeface="Arial" pitchFamily="34" charset="0"/>
                <a:cs typeface="Arial" pitchFamily="34" charset="0"/>
              </a:rPr>
              <a:t>, he cannot enter into the kingdom of God. </a:t>
            </a:r>
          </a:p>
          <a:p>
            <a:r>
              <a:rPr lang="en-US" sz="2400" dirty="0" smtClean="0">
                <a:latin typeface="Arial" pitchFamily="34" charset="0"/>
                <a:cs typeface="Arial" pitchFamily="34" charset="0"/>
              </a:rPr>
              <a:t>	             John 3:3-5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44</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5" name="Rectangle 1"/>
          <p:cNvSpPr>
            <a:spLocks noChangeArrowheads="1"/>
          </p:cNvSpPr>
          <p:nvPr/>
        </p:nvSpPr>
        <p:spPr bwMode="auto">
          <a:xfrm>
            <a:off x="3276600" y="-4249543"/>
            <a:ext cx="5867400"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225425" indent="-225425"/>
            <a:endParaRPr lang="en-US" sz="2400" b="1" dirty="0" smtClean="0">
              <a:latin typeface="Arial" pitchFamily="34" charset="0"/>
              <a:cs typeface="Arial" pitchFamily="34" charset="0"/>
            </a:endParaRPr>
          </a:p>
          <a:p>
            <a:pPr marL="225425" indent="-225425"/>
            <a:endParaRPr lang="en-US" sz="2400" b="1" dirty="0" smtClean="0">
              <a:latin typeface="Arial" pitchFamily="34" charset="0"/>
              <a:cs typeface="Arial" pitchFamily="34" charset="0"/>
            </a:endParaRPr>
          </a:p>
          <a:p>
            <a:pPr marL="225425" indent="-225425"/>
            <a:endParaRPr lang="en-US" sz="2400" b="1" dirty="0" smtClean="0">
              <a:latin typeface="Arial" pitchFamily="34" charset="0"/>
              <a:cs typeface="Arial" pitchFamily="34" charset="0"/>
            </a:endParaRPr>
          </a:p>
          <a:p>
            <a:pPr marL="225425" indent="-225425"/>
            <a:endParaRPr lang="en-US" sz="2400" b="1" dirty="0" smtClean="0">
              <a:latin typeface="Arial" pitchFamily="34" charset="0"/>
              <a:cs typeface="Arial" pitchFamily="34" charset="0"/>
            </a:endParaRPr>
          </a:p>
          <a:p>
            <a:pPr marL="225425" indent="-225425"/>
            <a:r>
              <a:rPr lang="en-US" sz="2400" b="1" dirty="0" smtClean="0">
                <a:latin typeface="Arial" pitchFamily="34" charset="0"/>
                <a:cs typeface="Arial" pitchFamily="34" charset="0"/>
              </a:rPr>
              <a:t>4	</a:t>
            </a:r>
            <a:r>
              <a:rPr lang="en-US" sz="2400" dirty="0" smtClean="0">
                <a:latin typeface="Arial" pitchFamily="34" charset="0"/>
                <a:cs typeface="Arial" pitchFamily="34" charset="0"/>
              </a:rPr>
              <a:t>Therefore we are </a:t>
            </a:r>
            <a:r>
              <a:rPr lang="en-US" sz="2400" b="1" dirty="0" smtClean="0">
                <a:solidFill>
                  <a:schemeClr val="bg1"/>
                </a:solidFill>
                <a:latin typeface="Arial" pitchFamily="34" charset="0"/>
                <a:cs typeface="Arial" pitchFamily="34" charset="0"/>
              </a:rPr>
              <a:t>buried with him by baptism into death</a:t>
            </a:r>
            <a:r>
              <a:rPr lang="en-US" sz="2400" dirty="0" smtClean="0">
                <a:latin typeface="Arial" pitchFamily="34" charset="0"/>
                <a:cs typeface="Arial" pitchFamily="34" charset="0"/>
              </a:rPr>
              <a:t>: that like as Christ was raised up from the dead by the glory of the Father, even so we also should walk in newness of life.</a:t>
            </a:r>
          </a:p>
          <a:p>
            <a:pPr marL="225425" indent="-225425"/>
            <a:r>
              <a:rPr lang="en-US" sz="2400" dirty="0" smtClean="0">
                <a:latin typeface="Arial" pitchFamily="34" charset="0"/>
                <a:cs typeface="Arial" pitchFamily="34" charset="0"/>
              </a:rPr>
              <a:t>5</a:t>
            </a:r>
            <a:r>
              <a:rPr lang="en-US" sz="2400" dirty="0" smtClean="0">
                <a:solidFill>
                  <a:schemeClr val="accent2"/>
                </a:solidFill>
                <a:latin typeface="Arial" pitchFamily="34" charset="0"/>
                <a:cs typeface="Arial" pitchFamily="34" charset="0"/>
              </a:rPr>
              <a:t>	</a:t>
            </a:r>
            <a:r>
              <a:rPr lang="en-US" sz="2400" dirty="0" smtClean="0">
                <a:latin typeface="Arial" pitchFamily="34" charset="0"/>
                <a:cs typeface="Arial" pitchFamily="34" charset="0"/>
              </a:rPr>
              <a:t>For if we have been planted together in the likeness of his </a:t>
            </a:r>
            <a:r>
              <a:rPr lang="en-US" sz="2400" b="1" dirty="0" smtClean="0">
                <a:solidFill>
                  <a:schemeClr val="bg1"/>
                </a:solidFill>
                <a:latin typeface="Arial" pitchFamily="34" charset="0"/>
                <a:cs typeface="Arial" pitchFamily="34" charset="0"/>
              </a:rPr>
              <a:t>death</a:t>
            </a:r>
            <a:r>
              <a:rPr lang="en-US" sz="2400" dirty="0" smtClean="0">
                <a:latin typeface="Arial" pitchFamily="34" charset="0"/>
                <a:cs typeface="Arial" pitchFamily="34" charset="0"/>
              </a:rPr>
              <a:t>, we shall be also in the likeness of his </a:t>
            </a:r>
            <a:r>
              <a:rPr lang="en-US" sz="2400" b="1" dirty="0" smtClean="0">
                <a:solidFill>
                  <a:schemeClr val="bg1"/>
                </a:solidFill>
                <a:latin typeface="Arial" pitchFamily="34" charset="0"/>
                <a:cs typeface="Arial" pitchFamily="34" charset="0"/>
              </a:rPr>
              <a:t>resurrection</a:t>
            </a:r>
            <a:r>
              <a:rPr lang="en-US" sz="2400" dirty="0" smtClean="0">
                <a:solidFill>
                  <a:srgbClr val="FF0000"/>
                </a:solidFill>
                <a:latin typeface="Arial" pitchFamily="34" charset="0"/>
                <a:cs typeface="Arial" pitchFamily="34" charset="0"/>
              </a:rPr>
              <a:t>.</a:t>
            </a:r>
          </a:p>
          <a:p>
            <a:pPr marL="344488" indent="-344488"/>
            <a:r>
              <a:rPr lang="en-US" sz="2400" dirty="0" smtClean="0">
                <a:latin typeface="Arial" pitchFamily="34" charset="0"/>
                <a:cs typeface="Arial" pitchFamily="34" charset="0"/>
              </a:rPr>
              <a:t>			          Romans 6:4-5</a:t>
            </a:r>
          </a:p>
          <a:p>
            <a:pPr marL="344488" indent="-344488"/>
            <a:r>
              <a:rPr lang="en-US" sz="2400" b="1" dirty="0" smtClean="0">
                <a:latin typeface="Arial" pitchFamily="34" charset="0"/>
                <a:cs typeface="Arial" pitchFamily="34" charset="0"/>
              </a:rPr>
              <a:t> </a:t>
            </a:r>
          </a:p>
        </p:txBody>
      </p:sp>
      <p:sp>
        <p:nvSpPr>
          <p:cNvPr id="5" name="Rectangle 4"/>
          <p:cNvSpPr/>
          <p:nvPr/>
        </p:nvSpPr>
        <p:spPr>
          <a:xfrm>
            <a:off x="0" y="0"/>
            <a:ext cx="91440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45</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5" name="Rectangle 1"/>
          <p:cNvSpPr>
            <a:spLocks noChangeArrowheads="1"/>
          </p:cNvSpPr>
          <p:nvPr/>
        </p:nvSpPr>
        <p:spPr bwMode="auto">
          <a:xfrm>
            <a:off x="3276600" y="-4249543"/>
            <a:ext cx="5867400"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225425" indent="-225425"/>
            <a:endParaRPr lang="en-US" sz="2400" b="1" dirty="0" smtClean="0">
              <a:latin typeface="Arial" pitchFamily="34" charset="0"/>
              <a:cs typeface="Times New Roman" pitchFamily="18" charset="0"/>
            </a:endParaRPr>
          </a:p>
          <a:p>
            <a:pPr marL="225425" indent="-225425"/>
            <a:endParaRPr lang="en-US" sz="2400" b="1" dirty="0" smtClean="0">
              <a:latin typeface="Arial" pitchFamily="34" charset="0"/>
              <a:cs typeface="Times New Roman" pitchFamily="18" charset="0"/>
            </a:endParaRPr>
          </a:p>
          <a:p>
            <a:pPr marL="344488" indent="-344488"/>
            <a:r>
              <a:rPr lang="en-US" sz="2400" dirty="0" smtClean="0">
                <a:latin typeface="Arial" pitchFamily="34" charset="0"/>
                <a:cs typeface="Arial" pitchFamily="34" charset="0"/>
              </a:rPr>
              <a:t>48	And he </a:t>
            </a:r>
            <a:r>
              <a:rPr lang="en-US" sz="2400" dirty="0" err="1" smtClean="0">
                <a:latin typeface="Arial" pitchFamily="34" charset="0"/>
                <a:cs typeface="Arial" pitchFamily="34" charset="0"/>
              </a:rPr>
              <a:t>commandeth</a:t>
            </a:r>
            <a:r>
              <a:rPr lang="en-US" sz="2400" dirty="0" smtClean="0">
                <a:latin typeface="Arial" pitchFamily="34" charset="0"/>
                <a:cs typeface="Arial" pitchFamily="34" charset="0"/>
              </a:rPr>
              <a:t> all men that they must repent and be baptized in his name, having perfect faith in the Holy One of Israel, </a:t>
            </a:r>
            <a:r>
              <a:rPr lang="en-US" sz="2400" b="1" dirty="0" smtClean="0">
                <a:solidFill>
                  <a:schemeClr val="bg1"/>
                </a:solidFill>
                <a:latin typeface="Arial" pitchFamily="34" charset="0"/>
                <a:cs typeface="Arial" pitchFamily="34" charset="0"/>
              </a:rPr>
              <a:t>or they cannot be saved in the kingdom of God</a:t>
            </a:r>
            <a:r>
              <a:rPr lang="en-US" sz="2400" dirty="0" smtClean="0">
                <a:solidFill>
                  <a:schemeClr val="bg1"/>
                </a:solidFill>
                <a:latin typeface="Arial" pitchFamily="34" charset="0"/>
                <a:cs typeface="Arial" pitchFamily="34" charset="0"/>
              </a:rPr>
              <a:t>.</a:t>
            </a:r>
          </a:p>
          <a:p>
            <a:pPr marL="344488" indent="-344488"/>
            <a:r>
              <a:rPr lang="en-US" sz="2400" dirty="0" smtClean="0">
                <a:latin typeface="Arial" pitchFamily="34" charset="0"/>
                <a:cs typeface="Arial" pitchFamily="34" charset="0"/>
              </a:rPr>
              <a:t>49 And if they will not repent and believe in his name, and be baptized in his name, and endure to the end, they must be damned.</a:t>
            </a:r>
          </a:p>
          <a:p>
            <a:pPr marL="344488" indent="-344488"/>
            <a:r>
              <a:rPr lang="en-US" sz="2400" dirty="0" smtClean="0">
                <a:latin typeface="Arial" pitchFamily="34" charset="0"/>
                <a:cs typeface="Arial" pitchFamily="34" charset="0"/>
              </a:rPr>
              <a:t>			 	2 Nephi 6:48-49</a:t>
            </a:r>
          </a:p>
        </p:txBody>
      </p:sp>
      <p:sp>
        <p:nvSpPr>
          <p:cNvPr id="5" name="Rectangle 4"/>
          <p:cNvSpPr/>
          <p:nvPr/>
        </p:nvSpPr>
        <p:spPr>
          <a:xfrm>
            <a:off x="0" y="0"/>
            <a:ext cx="91440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46</a:t>
            </a:fld>
            <a:endParaRPr lang="en-US"/>
          </a:p>
        </p:txBody>
      </p:sp>
      <p:sp>
        <p:nvSpPr>
          <p:cNvPr id="47105" name="Rectangle 1"/>
          <p:cNvSpPr>
            <a:spLocks noChangeArrowheads="1"/>
          </p:cNvSpPr>
          <p:nvPr/>
        </p:nvSpPr>
        <p:spPr bwMode="auto">
          <a:xfrm>
            <a:off x="5257800" y="452229"/>
            <a:ext cx="388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indent="-344488" algn="ctr"/>
            <a:r>
              <a:rPr lang="en-US" sz="2400" b="1" dirty="0" smtClean="0">
                <a:latin typeface="Arial" pitchFamily="34" charset="0"/>
                <a:cs typeface="Arial" pitchFamily="34" charset="0"/>
              </a:rPr>
              <a:t>BAPTISM</a:t>
            </a:r>
          </a:p>
          <a:p>
            <a:pPr marL="344488" indent="-344488"/>
            <a:endParaRPr lang="en-US" sz="2400"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32 Whosoever therefore shall </a:t>
            </a:r>
            <a:r>
              <a:rPr lang="en-US" sz="2400" b="1" dirty="0" smtClean="0">
                <a:solidFill>
                  <a:schemeClr val="accent2"/>
                </a:solidFill>
                <a:latin typeface="Arial" pitchFamily="34" charset="0"/>
                <a:cs typeface="Arial" pitchFamily="34" charset="0"/>
              </a:rPr>
              <a:t>confess me before men</a:t>
            </a:r>
            <a:r>
              <a:rPr lang="en-US" sz="2400" dirty="0" smtClean="0">
                <a:latin typeface="Arial" pitchFamily="34" charset="0"/>
                <a:cs typeface="Arial" pitchFamily="34" charset="0"/>
              </a:rPr>
              <a:t>, him will I confess also before my Father which is in heaven.</a:t>
            </a:r>
          </a:p>
          <a:p>
            <a:pPr marL="344488" indent="-344488"/>
            <a:r>
              <a:rPr lang="en-US" sz="2400" dirty="0" smtClean="0">
                <a:latin typeface="Arial" pitchFamily="34" charset="0"/>
                <a:cs typeface="Arial" pitchFamily="34" charset="0"/>
              </a:rPr>
              <a:t>33 But whosoever shall deny me before men, him will I also deny before my Father which is in heaven.</a:t>
            </a:r>
          </a:p>
          <a:p>
            <a:pPr marL="344488" indent="-344488"/>
            <a:r>
              <a:rPr lang="en-US" sz="2400" dirty="0" smtClean="0">
                <a:latin typeface="Arial" pitchFamily="34" charset="0"/>
                <a:cs typeface="Arial" pitchFamily="34" charset="0"/>
              </a:rPr>
              <a:t>		 Matthew 10:32-33</a:t>
            </a:r>
            <a:endParaRPr lang="en-US" sz="2400" dirty="0" smtClean="0"/>
          </a:p>
        </p:txBody>
      </p:sp>
      <p:pic>
        <p:nvPicPr>
          <p:cNvPr id="6" name="Picture 2" descr="C:\Users\Robert\Dropbox\CHURCH\Go Ye and Teach\PICTURES\Heinrich Hofmann - German - died 1911\Jesus - Hofmann 2.jpg"/>
          <p:cNvPicPr>
            <a:picLocks noChangeAspect="1" noChangeArrowheads="1"/>
          </p:cNvPicPr>
          <p:nvPr/>
        </p:nvPicPr>
        <p:blipFill>
          <a:blip r:embed="rId3" cstate="print"/>
          <a:srcRect/>
          <a:stretch>
            <a:fillRect/>
          </a:stretch>
        </p:blipFill>
        <p:spPr bwMode="auto">
          <a:xfrm>
            <a:off x="0" y="0"/>
            <a:ext cx="5129784"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47</a:t>
            </a:fld>
            <a:endParaRPr lang="en-US"/>
          </a:p>
        </p:txBody>
      </p:sp>
      <p:sp>
        <p:nvSpPr>
          <p:cNvPr id="47105" name="Rectangle 1"/>
          <p:cNvSpPr>
            <a:spLocks noChangeArrowheads="1"/>
          </p:cNvSpPr>
          <p:nvPr/>
        </p:nvSpPr>
        <p:spPr bwMode="auto">
          <a:xfrm>
            <a:off x="4572000" y="1198819"/>
            <a:ext cx="4572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latin typeface="Arial" pitchFamily="34" charset="0"/>
                <a:ea typeface="Calibri" pitchFamily="34" charset="0"/>
                <a:cs typeface="Times New Roman" pitchFamily="18" charset="0"/>
              </a:rPr>
              <a:t>BAPTISM</a:t>
            </a: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And now why </a:t>
            </a:r>
            <a:r>
              <a:rPr lang="en-US" sz="2400" dirty="0" err="1" smtClean="0">
                <a:latin typeface="Arial" pitchFamily="34" charset="0"/>
                <a:cs typeface="Arial" pitchFamily="34" charset="0"/>
              </a:rPr>
              <a:t>tarriest</a:t>
            </a:r>
            <a:r>
              <a:rPr lang="en-US" sz="2400" dirty="0" smtClean="0">
                <a:latin typeface="Arial" pitchFamily="34" charset="0"/>
                <a:cs typeface="Arial" pitchFamily="34" charset="0"/>
              </a:rPr>
              <a:t> thou? Arise, and </a:t>
            </a:r>
            <a:r>
              <a:rPr lang="en-US" sz="2400" b="1" dirty="0" smtClean="0">
                <a:solidFill>
                  <a:srgbClr val="FF0000"/>
                </a:solidFill>
                <a:latin typeface="Arial" pitchFamily="34" charset="0"/>
                <a:cs typeface="Arial" pitchFamily="34" charset="0"/>
              </a:rPr>
              <a:t>be baptized, and wash away they sins</a:t>
            </a:r>
            <a:r>
              <a:rPr lang="en-US" sz="2400" dirty="0" smtClean="0">
                <a:latin typeface="Arial" pitchFamily="34" charset="0"/>
                <a:cs typeface="Arial" pitchFamily="34" charset="0"/>
              </a:rPr>
              <a:t>, calling on the name of the Lord.  </a:t>
            </a:r>
          </a:p>
          <a:p>
            <a:r>
              <a:rPr lang="en-US" sz="2400" dirty="0" smtClean="0">
                <a:latin typeface="Arial" pitchFamily="34" charset="0"/>
                <a:cs typeface="Arial" pitchFamily="34" charset="0"/>
              </a:rPr>
              <a:t>	           Acts 22:16 </a:t>
            </a:r>
          </a:p>
          <a:p>
            <a:pPr>
              <a:buAutoNum type="arabicPlain" startAt="16"/>
            </a:pPr>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Arial" pitchFamily="34" charset="0"/>
            </a:endParaRPr>
          </a:p>
        </p:txBody>
      </p:sp>
      <p:pic>
        <p:nvPicPr>
          <p:cNvPr id="5" name="Picture 2" descr="059 Ananias heals Saul"/>
          <p:cNvPicPr>
            <a:picLocks noChangeAspect="1" noChangeArrowheads="1"/>
          </p:cNvPicPr>
          <p:nvPr/>
        </p:nvPicPr>
        <p:blipFill>
          <a:blip r:embed="rId3" cstate="print"/>
          <a:srcRect/>
          <a:stretch>
            <a:fillRect/>
          </a:stretch>
        </p:blipFill>
        <p:spPr bwMode="auto">
          <a:xfrm>
            <a:off x="0" y="0"/>
            <a:ext cx="4338637"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48</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5" name="Rectangle 1"/>
          <p:cNvSpPr>
            <a:spLocks noChangeArrowheads="1"/>
          </p:cNvSpPr>
          <p:nvPr/>
        </p:nvSpPr>
        <p:spPr bwMode="auto">
          <a:xfrm>
            <a:off x="3276600" y="1447612"/>
            <a:ext cx="55626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dirty="0" smtClean="0">
                <a:latin typeface="Arial" pitchFamily="34" charset="0"/>
                <a:ea typeface="Calibri" pitchFamily="34" charset="0"/>
                <a:cs typeface="Times New Roman" pitchFamily="18" charset="0"/>
              </a:rPr>
              <a:t>BAPTISM</a:t>
            </a: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r>
              <a:rPr lang="en-US" sz="2400" dirty="0" smtClean="0">
                <a:latin typeface="Arial" pitchFamily="34" charset="0"/>
                <a:cs typeface="Arial" pitchFamily="34" charset="0"/>
              </a:rPr>
              <a:t>The like figure whereunto even </a:t>
            </a:r>
            <a:r>
              <a:rPr lang="en-US" sz="2400" b="1" dirty="0" smtClean="0">
                <a:solidFill>
                  <a:schemeClr val="bg1"/>
                </a:solidFill>
                <a:latin typeface="Arial" pitchFamily="34" charset="0"/>
                <a:cs typeface="Arial" pitchFamily="34" charset="0"/>
              </a:rPr>
              <a:t>baptism doth also now save us</a:t>
            </a:r>
            <a:r>
              <a:rPr lang="en-US" sz="2400" dirty="0" smtClean="0">
                <a:solidFill>
                  <a:schemeClr val="bg1"/>
                </a:solidFill>
                <a:latin typeface="Arial" pitchFamily="34" charset="0"/>
                <a:cs typeface="Arial" pitchFamily="34" charset="0"/>
              </a:rPr>
              <a:t> </a:t>
            </a:r>
            <a:r>
              <a:rPr lang="en-US" sz="2400" dirty="0" smtClean="0">
                <a:latin typeface="Arial" pitchFamily="34" charset="0"/>
                <a:cs typeface="Arial" pitchFamily="34" charset="0"/>
              </a:rPr>
              <a:t>(not the putting away of the filth of the flesh, but the answer of a good conscience toward God) by the resurrection of Jesus Christ.</a:t>
            </a:r>
          </a:p>
          <a:p>
            <a:pPr eaLnBrk="0" fontAlgn="base" hangingPunct="0">
              <a:spcBef>
                <a:spcPct val="0"/>
              </a:spcBef>
              <a:spcAft>
                <a:spcPct val="0"/>
              </a:spcAft>
            </a:pPr>
            <a:r>
              <a:rPr lang="en-US" sz="2400" dirty="0" smtClean="0">
                <a:latin typeface="Arial" pitchFamily="34" charset="0"/>
                <a:cs typeface="Arial" pitchFamily="34" charset="0"/>
              </a:rPr>
              <a:t>		           1 Peter 3:21</a:t>
            </a:r>
            <a:endParaRPr lang="en-US" sz="2400" dirty="0" smtClean="0"/>
          </a:p>
        </p:txBody>
      </p:sp>
      <p:sp>
        <p:nvSpPr>
          <p:cNvPr id="5" name="Rectangle 4"/>
          <p:cNvSpPr/>
          <p:nvPr/>
        </p:nvSpPr>
        <p:spPr>
          <a:xfrm>
            <a:off x="0" y="0"/>
            <a:ext cx="9144000" cy="584775"/>
          </a:xfrm>
          <a:prstGeom prst="rect">
            <a:avLst/>
          </a:prstGeom>
        </p:spPr>
        <p:txBody>
          <a:bodyPr wrap="square">
            <a:spAutoFit/>
          </a:bodyPr>
          <a:lstStyle/>
          <a:p>
            <a:pPr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49</a:t>
            </a:fld>
            <a:endParaRPr lang="en-US"/>
          </a:p>
        </p:txBody>
      </p:sp>
      <p:pic>
        <p:nvPicPr>
          <p:cNvPr id="3" name="Picture 2" descr="C:\Users\Robert\Dropbox\CHURCH\Go Ye and Teach\PICTURES\Danny Hahlbohm PowerPoint Slides\Complete set\pp 4\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6096000" y="228600"/>
            <a:ext cx="3048000" cy="6740307"/>
          </a:xfrm>
          <a:prstGeom prst="rect">
            <a:avLst/>
          </a:prstGeom>
        </p:spPr>
        <p:txBody>
          <a:bodyPr wrap="square">
            <a:spAutoFit/>
          </a:bodyPr>
          <a:lstStyle/>
          <a:p>
            <a:pPr marL="344488" indent="-344488">
              <a:buFontTx/>
              <a:buAutoNum type="arabicPlain" startAt="13"/>
            </a:pPr>
            <a:endParaRPr lang="en-US" sz="2400" b="1" dirty="0" smtClean="0">
              <a:latin typeface="Arial" pitchFamily="34" charset="0"/>
              <a:cs typeface="Arial" pitchFamily="34" charset="0"/>
            </a:endParaRPr>
          </a:p>
          <a:p>
            <a:pPr marL="344488" indent="-344488">
              <a:buFontTx/>
              <a:buAutoNum type="arabicPlain" startAt="13"/>
            </a:pPr>
            <a:r>
              <a:rPr lang="en-US" sz="2400" dirty="0" smtClean="0">
                <a:latin typeface="Arial" pitchFamily="34" charset="0"/>
                <a:cs typeface="Arial" pitchFamily="34" charset="0"/>
              </a:rPr>
              <a:t>Then cometh Jesus from Galilee to Jordan unto John, to be baptized of him </a:t>
            </a:r>
          </a:p>
          <a:p>
            <a:pPr marL="344488" indent="-344488"/>
            <a:r>
              <a:rPr lang="en-US" sz="2400" dirty="0" smtClean="0">
                <a:latin typeface="Arial" pitchFamily="34" charset="0"/>
                <a:cs typeface="Arial" pitchFamily="34" charset="0"/>
              </a:rPr>
              <a:t>	. . .</a:t>
            </a:r>
          </a:p>
          <a:p>
            <a:pPr marL="344488" indent="-344488"/>
            <a:r>
              <a:rPr lang="en-US" sz="2400" dirty="0" smtClean="0">
                <a:latin typeface="Arial" pitchFamily="34" charset="0"/>
                <a:cs typeface="Arial" pitchFamily="34" charset="0"/>
              </a:rPr>
              <a:t>16 And Jesus, when he was baptized, went up straightway out of the water: and lo, the heavens were opened unto him </a:t>
            </a:r>
          </a:p>
          <a:p>
            <a:pPr marL="344488" indent="-344488"/>
            <a:r>
              <a:rPr lang="en-US" sz="2400" dirty="0" smtClean="0">
                <a:latin typeface="Arial" pitchFamily="34" charset="0"/>
                <a:cs typeface="Arial" pitchFamily="34" charset="0"/>
              </a:rPr>
              <a:t>	. . .</a:t>
            </a:r>
          </a:p>
          <a:p>
            <a:pPr marL="344488" indent="-344488"/>
            <a:endParaRPr lang="en-US" sz="2400" b="1" dirty="0" smtClean="0">
              <a:latin typeface="Arial" pitchFamily="34" charset="0"/>
              <a:cs typeface="Arial" pitchFamily="34" charset="0"/>
            </a:endParaRPr>
          </a:p>
          <a:p>
            <a:pPr marL="344488" indent="-344488"/>
            <a:r>
              <a:rPr lang="en-US" sz="2400" b="1" dirty="0" smtClean="0">
                <a:latin typeface="Arial" pitchFamily="34" charset="0"/>
                <a:cs typeface="Arial" pitchFamily="34" charset="0"/>
              </a:rPr>
              <a:t> </a:t>
            </a:r>
          </a:p>
          <a:p>
            <a:pPr marL="457200" indent="-457200">
              <a:buAutoNum type="arabicPlain" startAt="6"/>
            </a:pPr>
            <a:endParaRPr lang="en-US" sz="2400" b="1" dirty="0" smtClean="0">
              <a:latin typeface="Arial"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 OF WATER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4\gateway.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0"/>
            <a:ext cx="9144000" cy="7263527"/>
          </a:xfrm>
          <a:prstGeom prst="rect">
            <a:avLst/>
          </a:prstGeom>
          <a:noFill/>
        </p:spPr>
        <p:txBody>
          <a:bodyPr wrap="square" rtlCol="0">
            <a:spAutoFit/>
          </a:bodyPr>
          <a:lstStyle/>
          <a:p>
            <a:r>
              <a:rPr lang="en-US" sz="2400" b="1" cap="all" dirty="0" smtClean="0">
                <a:solidFill>
                  <a:schemeClr val="bg1"/>
                </a:solidFill>
                <a:latin typeface="Arial" pitchFamily="34" charset="0"/>
                <a:cs typeface="Arial" pitchFamily="34" charset="0"/>
              </a:rPr>
              <a:t>	</a:t>
            </a:r>
            <a:r>
              <a:rPr lang="en-US" sz="3200" b="1" cap="all" dirty="0" smtClean="0">
                <a:latin typeface="Arial" pitchFamily="34" charset="0"/>
                <a:cs typeface="Arial" pitchFamily="34" charset="0"/>
              </a:rPr>
              <a:t>The </a:t>
            </a:r>
            <a:r>
              <a:rPr lang="en-US" sz="3200" b="1" cap="all" dirty="0">
                <a:latin typeface="Arial" pitchFamily="34" charset="0"/>
                <a:cs typeface="Arial" pitchFamily="34" charset="0"/>
              </a:rPr>
              <a:t>Promise of Eternal </a:t>
            </a:r>
            <a:r>
              <a:rPr lang="en-US" sz="3200" b="1" cap="all" dirty="0" smtClean="0">
                <a:latin typeface="Arial" pitchFamily="34" charset="0"/>
                <a:cs typeface="Arial" pitchFamily="34" charset="0"/>
              </a:rPr>
              <a:t>Life</a:t>
            </a:r>
          </a:p>
          <a:p>
            <a:endParaRPr lang="en-US" sz="2400" b="1" cap="all" dirty="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2400" b="1" cap="all" dirty="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2400" b="1" cap="all" dirty="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2400" b="1" cap="all" dirty="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2400" b="1" cap="all" dirty="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2400" b="1" cap="all" dirty="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2400" b="1" cap="all" dirty="0" smtClean="0">
              <a:latin typeface="Arial" pitchFamily="34" charset="0"/>
              <a:cs typeface="Arial" pitchFamily="34" charset="0"/>
            </a:endParaRPr>
          </a:p>
          <a:p>
            <a:endParaRPr lang="en-US" sz="800" b="1" dirty="0">
              <a:latin typeface="Arial" pitchFamily="34" charset="0"/>
              <a:cs typeface="Arial" pitchFamily="34" charset="0"/>
            </a:endParaRPr>
          </a:p>
          <a:p>
            <a:r>
              <a:rPr lang="en-US" sz="2400" b="1" dirty="0">
                <a:latin typeface="Arial" pitchFamily="34" charset="0"/>
                <a:cs typeface="Arial" pitchFamily="34" charset="0"/>
              </a:rPr>
              <a:t>Atheists say that at death we simply cease to exist, but Jesus </a:t>
            </a:r>
            <a:r>
              <a:rPr lang="en-US" sz="2400" b="1" dirty="0" smtClean="0">
                <a:latin typeface="Arial" pitchFamily="34" charset="0"/>
                <a:cs typeface="Arial" pitchFamily="34" charset="0"/>
              </a:rPr>
              <a:t>tells us there </a:t>
            </a:r>
            <a:r>
              <a:rPr lang="en-US" sz="2400" b="1" dirty="0">
                <a:latin typeface="Arial" pitchFamily="34" charset="0"/>
                <a:cs typeface="Arial" pitchFamily="34" charset="0"/>
              </a:rPr>
              <a:t>is </a:t>
            </a:r>
            <a:r>
              <a:rPr lang="en-US" sz="2400" b="1" dirty="0">
                <a:solidFill>
                  <a:schemeClr val="bg1"/>
                </a:solidFill>
                <a:latin typeface="Arial" pitchFamily="34" charset="0"/>
                <a:cs typeface="Arial" pitchFamily="34" charset="0"/>
              </a:rPr>
              <a:t>a spirit </a:t>
            </a:r>
            <a:r>
              <a:rPr lang="en-US" sz="2400" b="1" dirty="0" smtClean="0">
                <a:solidFill>
                  <a:schemeClr val="bg1"/>
                </a:solidFill>
                <a:latin typeface="Arial" pitchFamily="34" charset="0"/>
                <a:cs typeface="Arial" pitchFamily="34" charset="0"/>
              </a:rPr>
              <a:t>in </a:t>
            </a:r>
            <a:r>
              <a:rPr lang="en-US" sz="2400" b="1" dirty="0">
                <a:solidFill>
                  <a:schemeClr val="bg1"/>
                </a:solidFill>
                <a:latin typeface="Arial" pitchFamily="34" charset="0"/>
                <a:cs typeface="Arial" pitchFamily="34" charset="0"/>
              </a:rPr>
              <a:t>each person </a:t>
            </a:r>
            <a:r>
              <a:rPr lang="en-US" sz="2400" b="1" dirty="0">
                <a:latin typeface="Arial" pitchFamily="34" charset="0"/>
                <a:cs typeface="Arial" pitchFamily="34" charset="0"/>
              </a:rPr>
              <a:t>that will continue after death. The spirit leaves the physical body and goes before the Creator to be judged.</a:t>
            </a:r>
          </a:p>
          <a:p>
            <a:endParaRPr lang="en-US" dirty="0"/>
          </a:p>
        </p:txBody>
      </p:sp>
      <p:sp>
        <p:nvSpPr>
          <p:cNvPr id="1029"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838D5418-A791-49C9-9A77-67C707A5FACA}"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29324CC-910C-4F49-A6D8-909F2D2D8965}" type="slidenum">
              <a:rPr lang="en-US" smtClean="0"/>
              <a:pPr/>
              <a:t>50</a:t>
            </a:fld>
            <a:endParaRPr lang="en-US" smtClean="0"/>
          </a:p>
        </p:txBody>
      </p:sp>
      <p:sp>
        <p:nvSpPr>
          <p:cNvPr id="35843" name="TextBox 5"/>
          <p:cNvSpPr txBox="1">
            <a:spLocks noChangeArrowheads="1"/>
          </p:cNvSpPr>
          <p:nvPr/>
        </p:nvSpPr>
        <p:spPr bwMode="auto">
          <a:xfrm>
            <a:off x="5638800" y="762000"/>
            <a:ext cx="3505200" cy="5262979"/>
          </a:xfrm>
          <a:prstGeom prst="rect">
            <a:avLst/>
          </a:prstGeom>
          <a:noFill/>
          <a:ln w="9525">
            <a:noFill/>
            <a:miter lim="800000"/>
            <a:headEnd/>
            <a:tailEnd/>
          </a:ln>
        </p:spPr>
        <p:txBody>
          <a:bodyPr wrap="square">
            <a:spAutoFit/>
          </a:bodyPr>
          <a:lstStyle/>
          <a:p>
            <a:pPr algn="ctr"/>
            <a:r>
              <a:rPr lang="en-US" sz="3200" b="1" dirty="0" smtClean="0">
                <a:latin typeface="Arial" pitchFamily="34" charset="0"/>
                <a:cs typeface="Arial" pitchFamily="34" charset="0"/>
              </a:rPr>
              <a:t>BAPTISM OF THE HOLY SPIRIT</a:t>
            </a:r>
            <a:endParaRPr lang="en-US" sz="3200" b="1" dirty="0">
              <a:latin typeface="Arial" pitchFamily="34" charset="0"/>
              <a:cs typeface="Arial" pitchFamily="34" charset="0"/>
            </a:endParaRPr>
          </a:p>
          <a:p>
            <a:endParaRPr lang="en-US" sz="2400" dirty="0">
              <a:latin typeface="Arial" pitchFamily="34" charset="0"/>
              <a:cs typeface="Arial" pitchFamily="34" charset="0"/>
            </a:endParaRPr>
          </a:p>
          <a:p>
            <a:r>
              <a:rPr lang="en-US" sz="2400" dirty="0">
                <a:latin typeface="Arial" pitchFamily="34" charset="0"/>
                <a:cs typeface="Arial" pitchFamily="34" charset="0"/>
              </a:rPr>
              <a:t> . . . and he saw the </a:t>
            </a:r>
            <a:r>
              <a:rPr lang="en-US" sz="2400" b="1" dirty="0">
                <a:solidFill>
                  <a:srgbClr val="FF0000"/>
                </a:solidFill>
                <a:latin typeface="Arial" pitchFamily="34" charset="0"/>
                <a:cs typeface="Arial" pitchFamily="34" charset="0"/>
              </a:rPr>
              <a:t>Spirit of God </a:t>
            </a:r>
            <a:r>
              <a:rPr lang="en-US" sz="2400" dirty="0">
                <a:latin typeface="Arial" pitchFamily="34" charset="0"/>
                <a:cs typeface="Arial" pitchFamily="34" charset="0"/>
              </a:rPr>
              <a:t>descending like a dove </a:t>
            </a:r>
          </a:p>
          <a:p>
            <a:r>
              <a:rPr lang="en-US" sz="2400" dirty="0">
                <a:latin typeface="Arial" pitchFamily="34" charset="0"/>
                <a:cs typeface="Arial" pitchFamily="34" charset="0"/>
              </a:rPr>
              <a:t>. . .  and lo a voice from heaven, saying, This is my beloved Son, in whom I am well pleased.</a:t>
            </a:r>
          </a:p>
          <a:p>
            <a:r>
              <a:rPr lang="en-US" sz="2400" dirty="0">
                <a:latin typeface="Arial" pitchFamily="34" charset="0"/>
                <a:cs typeface="Arial" pitchFamily="34" charset="0"/>
              </a:rPr>
              <a:t>         </a:t>
            </a:r>
            <a:r>
              <a:rPr lang="en-US" sz="2400" dirty="0" smtClean="0">
                <a:latin typeface="Arial" pitchFamily="34" charset="0"/>
                <a:cs typeface="Arial" pitchFamily="34" charset="0"/>
              </a:rPr>
              <a:t>Matthew </a:t>
            </a:r>
            <a:r>
              <a:rPr lang="en-US" sz="2400" dirty="0">
                <a:latin typeface="Arial" pitchFamily="34" charset="0"/>
                <a:cs typeface="Arial" pitchFamily="34" charset="0"/>
              </a:rPr>
              <a:t>3:16-17</a:t>
            </a:r>
          </a:p>
        </p:txBody>
      </p:sp>
      <p:pic>
        <p:nvPicPr>
          <p:cNvPr id="35844" name="Picture 8" descr="C:\Users\Robert\Dropbox\CHURCH\Go Ye and Teach\PICTURES\Danny Hahlbohm PowerPoint Slides\Complete set\pp 1\THIS0003[1].jpg"/>
          <p:cNvPicPr>
            <a:picLocks noChangeAspect="1" noChangeArrowheads="1"/>
          </p:cNvPicPr>
          <p:nvPr/>
        </p:nvPicPr>
        <p:blipFill>
          <a:blip r:embed="rId3" cstate="print"/>
          <a:srcRect/>
          <a:stretch>
            <a:fillRect/>
          </a:stretch>
        </p:blipFill>
        <p:spPr bwMode="auto">
          <a:xfrm>
            <a:off x="0" y="0"/>
            <a:ext cx="56388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51</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9153" name="Rectangle 1"/>
          <p:cNvSpPr>
            <a:spLocks noChangeArrowheads="1"/>
          </p:cNvSpPr>
          <p:nvPr/>
        </p:nvSpPr>
        <p:spPr bwMode="auto">
          <a:xfrm>
            <a:off x="2743200" y="-5249821"/>
            <a:ext cx="6400800" cy="10956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WHAT IF I ALREADY MADE A COMMITMENT TO JESUS IN ANOTHER CHURCH?</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Simply being immersed in water is not baptism</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believer must bring faith and a repentant heart and be willing to make a public commitment to Jesus Christ as Lord and Savior of his life (Acts 2:36).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And none were received unto baptism, save they took upon them the name of Christ, having a determination to serve him to the end.</a:t>
            </a:r>
            <a:r>
              <a:rPr lang="en-US" sz="2400" dirty="0" smtClean="0">
                <a:latin typeface="Arial" pitchFamily="34" charset="0"/>
                <a:cs typeface="Arial" pitchFamily="34" charset="0"/>
              </a:rPr>
              <a:t>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Moroni</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6:3</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0"/>
            <a:ext cx="91440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52</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9153" name="Rectangle 1"/>
          <p:cNvSpPr>
            <a:spLocks noChangeArrowheads="1"/>
          </p:cNvSpPr>
          <p:nvPr/>
        </p:nvSpPr>
        <p:spPr bwMode="auto">
          <a:xfrm>
            <a:off x="2362200" y="-5773041"/>
            <a:ext cx="6781800" cy="12003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r>
              <a:rPr lang="en-US" sz="2400" dirty="0" smtClean="0">
                <a:latin typeface="Arial" pitchFamily="34" charset="0"/>
                <a:cs typeface="Arial" pitchFamily="34" charset="0"/>
              </a:rPr>
              <a:t>You may have been baptized in another church but felt that it was ineffective. Baptism, performed properly, represents three things:</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 </a:t>
            </a:r>
          </a:p>
          <a:p>
            <a:pPr marL="225425" lvl="0">
              <a:buFont typeface="Arial" pitchFamily="34" charset="0"/>
              <a:buChar char="•"/>
            </a:pPr>
            <a:r>
              <a:rPr lang="en-US" sz="2400" dirty="0" smtClean="0">
                <a:latin typeface="Arial" pitchFamily="34" charset="0"/>
                <a:cs typeface="Arial" pitchFamily="34" charset="0"/>
              </a:rPr>
              <a:t> </a:t>
            </a:r>
            <a:r>
              <a:rPr lang="en-US" sz="2400" b="1" dirty="0" smtClean="0">
                <a:solidFill>
                  <a:schemeClr val="bg1"/>
                </a:solidFill>
                <a:latin typeface="Arial" pitchFamily="34" charset="0"/>
                <a:cs typeface="Arial" pitchFamily="34" charset="0"/>
              </a:rPr>
              <a:t>Remission of sins </a:t>
            </a:r>
          </a:p>
          <a:p>
            <a:pPr marL="225425" lvl="0"/>
            <a:r>
              <a:rPr lang="en-US" sz="2400" dirty="0" smtClean="0">
                <a:latin typeface="Arial" pitchFamily="34" charset="0"/>
                <a:cs typeface="Arial" pitchFamily="34" charset="0"/>
              </a:rPr>
              <a:t>			(Acts 22:16; </a:t>
            </a:r>
            <a:r>
              <a:rPr lang="en-US" sz="2400" dirty="0" err="1" smtClean="0">
                <a:latin typeface="Arial" pitchFamily="34" charset="0"/>
                <a:cs typeface="Arial" pitchFamily="34" charset="0"/>
              </a:rPr>
              <a:t>Mosiah</a:t>
            </a:r>
            <a:r>
              <a:rPr lang="en-US" sz="2400" dirty="0" smtClean="0">
                <a:latin typeface="Arial" pitchFamily="34" charset="0"/>
                <a:cs typeface="Arial" pitchFamily="34" charset="0"/>
              </a:rPr>
              <a:t> 9:40)</a:t>
            </a:r>
          </a:p>
          <a:p>
            <a:pPr marL="225425" lvl="0">
              <a:buFont typeface="Arial" pitchFamily="34" charset="0"/>
              <a:buChar char="•"/>
            </a:pPr>
            <a:r>
              <a:rPr lang="en-US" sz="2400" dirty="0" smtClean="0">
                <a:latin typeface="Arial" pitchFamily="34" charset="0"/>
                <a:cs typeface="Arial" pitchFamily="34" charset="0"/>
              </a:rPr>
              <a:t> </a:t>
            </a:r>
            <a:r>
              <a:rPr lang="en-US" sz="2400" b="1" dirty="0" smtClean="0">
                <a:solidFill>
                  <a:schemeClr val="bg1"/>
                </a:solidFill>
                <a:latin typeface="Arial" pitchFamily="34" charset="0"/>
                <a:cs typeface="Arial" pitchFamily="34" charset="0"/>
              </a:rPr>
              <a:t>Covenant to obey God’s commandments </a:t>
            </a:r>
            <a:r>
              <a:rPr lang="en-US" sz="2400" dirty="0" smtClean="0">
                <a:latin typeface="Arial" pitchFamily="34" charset="0"/>
                <a:cs typeface="Arial" pitchFamily="34" charset="0"/>
              </a:rPr>
              <a:t>			(Acts 2:42; </a:t>
            </a:r>
            <a:r>
              <a:rPr lang="en-US" sz="2400" dirty="0" err="1" smtClean="0">
                <a:latin typeface="Arial" pitchFamily="34" charset="0"/>
                <a:cs typeface="Arial" pitchFamily="34" charset="0"/>
              </a:rPr>
              <a:t>Mosiah</a:t>
            </a:r>
            <a:r>
              <a:rPr lang="en-US" sz="2400" dirty="0" smtClean="0">
                <a:latin typeface="Arial" pitchFamily="34" charset="0"/>
                <a:cs typeface="Arial" pitchFamily="34" charset="0"/>
              </a:rPr>
              <a:t> 9:41)</a:t>
            </a:r>
          </a:p>
          <a:p>
            <a:pPr marL="225425" lvl="0">
              <a:buFont typeface="Arial" pitchFamily="34" charset="0"/>
              <a:buChar char="•"/>
            </a:pPr>
            <a:r>
              <a:rPr lang="en-US" sz="2400" dirty="0" smtClean="0">
                <a:latin typeface="Arial" pitchFamily="34" charset="0"/>
                <a:cs typeface="Arial" pitchFamily="34" charset="0"/>
              </a:rPr>
              <a:t> </a:t>
            </a:r>
            <a:r>
              <a:rPr lang="en-US" sz="2400" b="1" dirty="0" smtClean="0">
                <a:solidFill>
                  <a:schemeClr val="bg1"/>
                </a:solidFill>
                <a:latin typeface="Arial" pitchFamily="34" charset="0"/>
                <a:cs typeface="Arial" pitchFamily="34" charset="0"/>
              </a:rPr>
              <a:t>Method of entrance into Christ’s church </a:t>
            </a:r>
            <a:r>
              <a:rPr lang="en-US" sz="2400" dirty="0" smtClean="0">
                <a:latin typeface="Arial" pitchFamily="34" charset="0"/>
                <a:cs typeface="Arial" pitchFamily="34" charset="0"/>
              </a:rPr>
              <a:t>				(Acts 2:41; </a:t>
            </a:r>
            <a:r>
              <a:rPr lang="en-US" sz="2400" dirty="0" err="1" smtClean="0">
                <a:latin typeface="Arial" pitchFamily="34" charset="0"/>
                <a:cs typeface="Arial" pitchFamily="34" charset="0"/>
              </a:rPr>
              <a:t>Mosiah</a:t>
            </a:r>
            <a:r>
              <a:rPr lang="en-US" sz="2400" dirty="0" smtClean="0">
                <a:latin typeface="Arial" pitchFamily="34" charset="0"/>
                <a:cs typeface="Arial" pitchFamily="34" charset="0"/>
              </a:rPr>
              <a:t> 9:50)</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 </a:t>
            </a:r>
          </a:p>
          <a:p>
            <a:r>
              <a:rPr lang="en-US" sz="2400" dirty="0" smtClean="0">
                <a:latin typeface="Arial" pitchFamily="34" charset="0"/>
                <a:cs typeface="Arial" pitchFamily="34" charset="0"/>
              </a:rPr>
              <a:t>If you were previously taught incorrectly about the meaning and purpose of baptism, please consider making a baptismal covenant that is in keeping with the gospel that Jesus taught.</a:t>
            </a:r>
          </a:p>
        </p:txBody>
      </p:sp>
      <p:sp>
        <p:nvSpPr>
          <p:cNvPr id="5" name="Rectangle 4"/>
          <p:cNvSpPr/>
          <p:nvPr/>
        </p:nvSpPr>
        <p:spPr>
          <a:xfrm>
            <a:off x="0" y="1"/>
            <a:ext cx="89916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53</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9153" name="Rectangle 1"/>
          <p:cNvSpPr>
            <a:spLocks noChangeArrowheads="1"/>
          </p:cNvSpPr>
          <p:nvPr/>
        </p:nvSpPr>
        <p:spPr bwMode="auto">
          <a:xfrm>
            <a:off x="2133600" y="-5619154"/>
            <a:ext cx="7010400" cy="11695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r>
              <a:rPr lang="en-US" sz="2400" b="1" cap="all" dirty="0" smtClean="0">
                <a:latin typeface="Arial" pitchFamily="34" charset="0"/>
                <a:cs typeface="Arial" pitchFamily="34" charset="0"/>
              </a:rPr>
              <a:t>Little children do not have the capacity to make this kind of commitment.</a:t>
            </a:r>
            <a:endParaRPr lang="en-US" sz="1000" cap="all" dirty="0" smtClean="0">
              <a:latin typeface="Arial" pitchFamily="34" charset="0"/>
              <a:cs typeface="Arial" pitchFamily="34" charset="0"/>
            </a:endParaRPr>
          </a:p>
          <a:p>
            <a:r>
              <a:rPr lang="en-US" sz="1000" dirty="0" smtClean="0">
                <a:latin typeface="Arial" pitchFamily="34" charset="0"/>
                <a:cs typeface="Arial" pitchFamily="34" charset="0"/>
              </a:rPr>
              <a:t> </a:t>
            </a:r>
          </a:p>
          <a:p>
            <a:pPr marL="344488" indent="-344488"/>
            <a:r>
              <a:rPr lang="en-US" sz="2400" dirty="0" smtClean="0">
                <a:latin typeface="Arial" pitchFamily="34" charset="0"/>
                <a:cs typeface="Arial" pitchFamily="34" charset="0"/>
              </a:rPr>
              <a:t>10 . . . I know that it is solemn mockery before God, that ye should baptize little children . . .</a:t>
            </a:r>
          </a:p>
          <a:p>
            <a:pPr marL="344488" indent="-344488"/>
            <a:r>
              <a:rPr lang="en-US" sz="2400" dirty="0" smtClean="0">
                <a:latin typeface="Arial" pitchFamily="34" charset="0"/>
                <a:cs typeface="Arial" pitchFamily="34" charset="0"/>
              </a:rPr>
              <a:t>25 For behold that all little children are alive in Christ, and also all they that are without the law.</a:t>
            </a:r>
          </a:p>
          <a:p>
            <a:pPr marL="344488" indent="-344488"/>
            <a:r>
              <a:rPr lang="en-US" sz="2400" dirty="0" smtClean="0">
                <a:latin typeface="Arial" pitchFamily="34" charset="0"/>
                <a:cs typeface="Arial" pitchFamily="34" charset="0"/>
              </a:rPr>
              <a:t>26 For the power of redemption cometh on all they that have no law; wherefore, he that is not condemned, or he that is under no condemnation, </a:t>
            </a:r>
            <a:r>
              <a:rPr lang="en-US" sz="2400" b="1" dirty="0" smtClean="0">
                <a:solidFill>
                  <a:schemeClr val="bg1"/>
                </a:solidFill>
                <a:latin typeface="Arial" pitchFamily="34" charset="0"/>
                <a:cs typeface="Arial" pitchFamily="34" charset="0"/>
              </a:rPr>
              <a:t>cannot repent</a:t>
            </a:r>
            <a:r>
              <a:rPr lang="en-US" sz="2400" dirty="0" smtClean="0">
                <a:latin typeface="Arial" pitchFamily="34" charset="0"/>
                <a:cs typeface="Arial" pitchFamily="34" charset="0"/>
              </a:rPr>
              <a:t>; and unto such baptism </a:t>
            </a:r>
            <a:r>
              <a:rPr lang="en-US" sz="2400" dirty="0" err="1" smtClean="0">
                <a:latin typeface="Arial" pitchFamily="34" charset="0"/>
                <a:cs typeface="Arial" pitchFamily="34" charset="0"/>
              </a:rPr>
              <a:t>availeth</a:t>
            </a:r>
            <a:r>
              <a:rPr lang="en-US" sz="2400" dirty="0" smtClean="0">
                <a:latin typeface="Arial" pitchFamily="34" charset="0"/>
                <a:cs typeface="Arial" pitchFamily="34" charset="0"/>
              </a:rPr>
              <a:t> nothing.</a:t>
            </a:r>
          </a:p>
          <a:p>
            <a:pPr marL="344488" indent="-344488"/>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Moroni</a:t>
            </a:r>
            <a:r>
              <a:rPr lang="en-US" sz="2400" dirty="0" smtClean="0">
                <a:latin typeface="Arial" pitchFamily="34" charset="0"/>
                <a:cs typeface="Arial" pitchFamily="34" charset="0"/>
              </a:rPr>
              <a:t> 8:10, 25-26</a:t>
            </a:r>
          </a:p>
        </p:txBody>
      </p:sp>
      <p:sp>
        <p:nvSpPr>
          <p:cNvPr id="5" name="Rectangle 4"/>
          <p:cNvSpPr/>
          <p:nvPr/>
        </p:nvSpPr>
        <p:spPr>
          <a:xfrm>
            <a:off x="0" y="0"/>
            <a:ext cx="91440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54</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9153" name="Rectangle 1"/>
          <p:cNvSpPr>
            <a:spLocks noChangeArrowheads="1"/>
          </p:cNvSpPr>
          <p:nvPr/>
        </p:nvSpPr>
        <p:spPr bwMode="auto">
          <a:xfrm>
            <a:off x="2438400" y="-278113"/>
            <a:ext cx="6705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lvl="0" indent="-344488"/>
            <a:endParaRPr lang="en-US" sz="2400" b="1" dirty="0" smtClean="0">
              <a:latin typeface="Arial" pitchFamily="34" charset="0"/>
              <a:cs typeface="Times New Roman" pitchFamily="18" charset="0"/>
            </a:endParaRPr>
          </a:p>
          <a:p>
            <a:pPr marL="344488" lvl="0" indent="-344488"/>
            <a:endParaRPr lang="en-US" sz="2400" b="1" dirty="0" smtClean="0">
              <a:latin typeface="Arial" pitchFamily="34" charset="0"/>
              <a:cs typeface="Arial" pitchFamily="34" charset="0"/>
            </a:endParaRPr>
          </a:p>
          <a:p>
            <a:pPr marL="344488" lvl="0" indent="-344488"/>
            <a:r>
              <a:rPr lang="en-US" sz="2400" b="1" dirty="0" smtClean="0">
                <a:latin typeface="Arial" pitchFamily="34" charset="0"/>
                <a:cs typeface="Arial" pitchFamily="34" charset="0"/>
              </a:rPr>
              <a:t>1</a:t>
            </a:r>
            <a:r>
              <a:rPr lang="en-US" sz="2400" dirty="0" smtClean="0">
                <a:latin typeface="Arial" pitchFamily="34" charset="0"/>
                <a:cs typeface="Arial" pitchFamily="34" charset="0"/>
              </a:rPr>
              <a:t>	Paul . . . came to Ephesus; and finding certain </a:t>
            </a:r>
            <a:r>
              <a:rPr lang="en-US" sz="2400" b="1" dirty="0" smtClean="0">
                <a:solidFill>
                  <a:schemeClr val="bg1"/>
                </a:solidFill>
                <a:latin typeface="Arial" pitchFamily="34" charset="0"/>
                <a:cs typeface="Arial" pitchFamily="34" charset="0"/>
              </a:rPr>
              <a:t>disciples</a:t>
            </a:r>
            <a:r>
              <a:rPr lang="en-US" sz="2400" dirty="0" smtClean="0">
                <a:latin typeface="Arial" pitchFamily="34" charset="0"/>
                <a:cs typeface="Arial" pitchFamily="34" charset="0"/>
              </a:rPr>
              <a:t>,</a:t>
            </a:r>
          </a:p>
          <a:p>
            <a:pPr marL="344488" lvl="0" indent="-344488"/>
            <a:r>
              <a:rPr lang="en-US" sz="2400" dirty="0" smtClean="0">
                <a:latin typeface="Arial" pitchFamily="34" charset="0"/>
                <a:cs typeface="Arial" pitchFamily="34" charset="0"/>
              </a:rPr>
              <a:t>2	He said unto them, </a:t>
            </a:r>
            <a:r>
              <a:rPr lang="en-US" sz="2400" b="1" dirty="0" smtClean="0">
                <a:solidFill>
                  <a:schemeClr val="bg1"/>
                </a:solidFill>
                <a:latin typeface="Arial" pitchFamily="34" charset="0"/>
                <a:cs typeface="Arial" pitchFamily="34" charset="0"/>
              </a:rPr>
              <a:t>Have ye received the Holy Ghost since ye believed? </a:t>
            </a:r>
            <a:r>
              <a:rPr lang="en-US" sz="2400" dirty="0" smtClean="0">
                <a:latin typeface="Arial" pitchFamily="34" charset="0"/>
                <a:cs typeface="Arial" pitchFamily="34" charset="0"/>
              </a:rPr>
              <a:t>And they said unto him, We have not so much as heard whether there be any Holy Ghost.</a:t>
            </a:r>
          </a:p>
          <a:p>
            <a:pPr marL="344488" lvl="0" indent="-344488"/>
            <a:r>
              <a:rPr lang="en-US" sz="2400" dirty="0" smtClean="0">
                <a:latin typeface="Arial" pitchFamily="34" charset="0"/>
                <a:cs typeface="Arial" pitchFamily="34" charset="0"/>
              </a:rPr>
              <a:t>3	And he said unto them, Unto what then were ye baptized? And they said, Unto John’s baptism.</a:t>
            </a:r>
          </a:p>
        </p:txBody>
      </p:sp>
      <p:sp>
        <p:nvSpPr>
          <p:cNvPr id="5" name="Rectangle 4"/>
          <p:cNvSpPr/>
          <p:nvPr/>
        </p:nvSpPr>
        <p:spPr>
          <a:xfrm>
            <a:off x="0" y="3810000"/>
            <a:ext cx="9144000" cy="2677656"/>
          </a:xfrm>
          <a:prstGeom prst="rect">
            <a:avLst/>
          </a:prstGeom>
        </p:spPr>
        <p:txBody>
          <a:bodyPr wrap="square">
            <a:spAutoFit/>
          </a:bodyPr>
          <a:lstStyle/>
          <a:p>
            <a:pPr marL="344488" lvl="0" indent="-344488"/>
            <a:r>
              <a:rPr lang="en-US" sz="2400" dirty="0" smtClean="0">
                <a:latin typeface="Arial" pitchFamily="34" charset="0"/>
                <a:cs typeface="Arial" pitchFamily="34" charset="0"/>
              </a:rPr>
              <a:t>4	Then said Paul, John verily baptized with the baptism of repentance, saying unto the people, that they should believe on him which should come after him, that is, on Christ Jesus.</a:t>
            </a:r>
          </a:p>
          <a:p>
            <a:pPr marL="344488" indent="-344488"/>
            <a:r>
              <a:rPr lang="en-US" sz="2400" dirty="0" smtClean="0">
                <a:latin typeface="Arial" pitchFamily="34" charset="0"/>
                <a:cs typeface="Arial" pitchFamily="34" charset="0"/>
              </a:rPr>
              <a:t>5 	When they heard this, they were</a:t>
            </a:r>
            <a:r>
              <a:rPr lang="en-US" sz="2400" b="1" dirty="0" smtClean="0">
                <a:latin typeface="Arial" pitchFamily="34" charset="0"/>
                <a:cs typeface="Arial" pitchFamily="34" charset="0"/>
              </a:rPr>
              <a:t> </a:t>
            </a:r>
            <a:r>
              <a:rPr lang="en-US" sz="2400" b="1" dirty="0" smtClean="0">
                <a:solidFill>
                  <a:schemeClr val="bg1"/>
                </a:solidFill>
                <a:latin typeface="Arial" pitchFamily="34" charset="0"/>
                <a:cs typeface="Arial" pitchFamily="34" charset="0"/>
              </a:rPr>
              <a:t>baptized</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in the name of the Lord Jesus.</a:t>
            </a:r>
          </a:p>
          <a:p>
            <a:pPr marL="344488" indent="-344488">
              <a:buAutoNum type="arabicPlain" startAt="6"/>
            </a:pPr>
            <a:r>
              <a:rPr lang="en-US" sz="2400" dirty="0" smtClean="0">
                <a:latin typeface="Arial" pitchFamily="34" charset="0"/>
                <a:cs typeface="Arial" pitchFamily="34" charset="0"/>
              </a:rPr>
              <a:t>And when Paul had laid his hands upon them, the </a:t>
            </a:r>
            <a:r>
              <a:rPr lang="en-US" sz="2400" b="1" dirty="0" smtClean="0">
                <a:solidFill>
                  <a:schemeClr val="bg1"/>
                </a:solidFill>
                <a:latin typeface="Arial" pitchFamily="34" charset="0"/>
                <a:cs typeface="Arial" pitchFamily="34" charset="0"/>
              </a:rPr>
              <a:t>Holy Ghost </a:t>
            </a:r>
            <a:r>
              <a:rPr lang="en-US" sz="2400" dirty="0" smtClean="0">
                <a:latin typeface="Arial" pitchFamily="34" charset="0"/>
                <a:cs typeface="Arial" pitchFamily="34" charset="0"/>
              </a:rPr>
              <a:t>came on them . . .                   Acts 19:1-6</a:t>
            </a:r>
          </a:p>
        </p:txBody>
      </p:sp>
      <p:sp>
        <p:nvSpPr>
          <p:cNvPr id="6" name="Rectangle 5"/>
          <p:cNvSpPr/>
          <p:nvPr/>
        </p:nvSpPr>
        <p:spPr>
          <a:xfrm>
            <a:off x="0" y="0"/>
            <a:ext cx="9144000" cy="584775"/>
          </a:xfrm>
          <a:prstGeom prst="rect">
            <a:avLst/>
          </a:prstGeom>
        </p:spPr>
        <p:txBody>
          <a:bodyPr wrap="square">
            <a:spAutoFit/>
          </a:bodyPr>
          <a:lstStyle/>
          <a:p>
            <a:pPr algn="ctr" fontAlgn="base">
              <a:spcBef>
                <a:spcPct val="0"/>
              </a:spcBef>
              <a:spcAft>
                <a:spcPct val="0"/>
              </a:spcAft>
            </a:pPr>
            <a:r>
              <a:rPr lang="en-US" sz="3200" b="1" dirty="0" smtClean="0">
                <a:latin typeface="Arial" pitchFamily="34" charset="0"/>
                <a:ea typeface="Calibri" pitchFamily="34" charset="0"/>
                <a:cs typeface="Times New Roman" pitchFamily="18" charset="0"/>
              </a:rPr>
              <a:t>BAPTISM</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55</a:t>
            </a:fld>
            <a:endParaRPr lang="en-US"/>
          </a:p>
        </p:txBody>
      </p:sp>
      <p:sp>
        <p:nvSpPr>
          <p:cNvPr id="59393" name="Rectangle 1"/>
          <p:cNvSpPr>
            <a:spLocks noChangeArrowheads="1"/>
          </p:cNvSpPr>
          <p:nvPr/>
        </p:nvSpPr>
        <p:spPr bwMode="auto">
          <a:xfrm>
            <a:off x="-3352800" y="-3203106"/>
            <a:ext cx="33528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Robert\Dropbox\CHURCH\Go Ye and Teach\PICTURES\Danny Hahlbohm PowerPoint Slides\Complete set\pp 2\godpromise.jpg"/>
          <p:cNvPicPr>
            <a:picLocks noChangeAspect="1" noChangeArrowheads="1"/>
          </p:cNvPicPr>
          <p:nvPr/>
        </p:nvPicPr>
        <p:blipFill>
          <a:blip r:embed="rId3" cstate="print"/>
          <a:srcRect/>
          <a:stretch>
            <a:fillRect/>
          </a:stretch>
        </p:blipFill>
        <p:spPr bwMode="auto">
          <a:xfrm>
            <a:off x="0" y="0"/>
            <a:ext cx="9145295" cy="6858000"/>
          </a:xfrm>
          <a:prstGeom prst="rect">
            <a:avLst/>
          </a:prstGeom>
          <a:noFill/>
        </p:spPr>
      </p:pic>
      <p:sp>
        <p:nvSpPr>
          <p:cNvPr id="7" name="TextBox 6"/>
          <p:cNvSpPr txBox="1"/>
          <p:nvPr/>
        </p:nvSpPr>
        <p:spPr>
          <a:xfrm>
            <a:off x="-1" y="0"/>
            <a:ext cx="3886201" cy="3539430"/>
          </a:xfrm>
          <a:prstGeom prst="rect">
            <a:avLst/>
          </a:prstGeom>
          <a:noFill/>
        </p:spPr>
        <p:txBody>
          <a:bodyPr wrap="square" rtlCol="0">
            <a:spAutoFit/>
          </a:bodyPr>
          <a:lstStyle/>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THE GIFT OF THE HOLY SPIRIT</a:t>
            </a: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p:txBody>
      </p:sp>
      <p:sp>
        <p:nvSpPr>
          <p:cNvPr id="8" name="TextBox 7"/>
          <p:cNvSpPr txBox="1"/>
          <p:nvPr/>
        </p:nvSpPr>
        <p:spPr>
          <a:xfrm>
            <a:off x="228600" y="1295400"/>
            <a:ext cx="3886200" cy="5262979"/>
          </a:xfrm>
          <a:prstGeom prst="rect">
            <a:avLst/>
          </a:prstGeom>
          <a:noFill/>
        </p:spPr>
        <p:txBody>
          <a:bodyPr wrap="square" rtlCol="0">
            <a:spAutoFit/>
          </a:bodyPr>
          <a:lstStyle/>
          <a:p>
            <a:r>
              <a:rPr lang="en-US" sz="2400" b="1" dirty="0" smtClean="0">
                <a:latin typeface="Arial" pitchFamily="34" charset="0"/>
                <a:ea typeface="Calibri" pitchFamily="34" charset="0"/>
                <a:cs typeface="Times New Roman" pitchFamily="18" charset="0"/>
              </a:rPr>
              <a:t>Faith, repentance and water baptism are all evidences that God is operating in our lives by the power of his spirit. When we surrender to his will in this way, God wishes to bestow upon us a degree of his spirit called “the gift of the Holy Spirit.” This is the Comforter that Jesus promised would guide us throughout our lives.</a:t>
            </a:r>
            <a:endParaRPr lang="en-US" sz="2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56</a:t>
            </a:fld>
            <a:endParaRPr lang="en-US"/>
          </a:p>
        </p:txBody>
      </p:sp>
      <p:sp>
        <p:nvSpPr>
          <p:cNvPr id="59393" name="Rectangle 1"/>
          <p:cNvSpPr>
            <a:spLocks noChangeArrowheads="1"/>
          </p:cNvSpPr>
          <p:nvPr/>
        </p:nvSpPr>
        <p:spPr bwMode="auto">
          <a:xfrm>
            <a:off x="9448800" y="3201062"/>
            <a:ext cx="3657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b="1" dirty="0" smtClean="0">
                <a:latin typeface="Arial" pitchFamily="34" charset="0"/>
                <a:cs typeface="Arial" pitchFamily="34" charset="0"/>
              </a:rPr>
              <a:t> </a:t>
            </a:r>
            <a:endParaRPr lang="en-US" sz="2400" dirty="0" smtClean="0">
              <a:latin typeface="Arial" pitchFamily="34" charset="0"/>
              <a:cs typeface="Arial" pitchFamily="34" charset="0"/>
            </a:endParaRPr>
          </a:p>
        </p:txBody>
      </p:sp>
      <p:pic>
        <p:nvPicPr>
          <p:cNvPr id="2050" name="Picture 2" descr="C:\Users\Robert\Dropbox\CHURCH\Go Ye and Teach\PICTURES\Danny Hahlbohm PowerPoint Slides\Complete set\pp 2\godpromise.jpg"/>
          <p:cNvPicPr>
            <a:picLocks noChangeAspect="1" noChangeArrowheads="1"/>
          </p:cNvPicPr>
          <p:nvPr/>
        </p:nvPicPr>
        <p:blipFill>
          <a:blip r:embed="rId3" cstate="print"/>
          <a:srcRect/>
          <a:stretch>
            <a:fillRect/>
          </a:stretch>
        </p:blipFill>
        <p:spPr bwMode="auto">
          <a:xfrm>
            <a:off x="1" y="0"/>
            <a:ext cx="9145296" cy="6858000"/>
          </a:xfrm>
          <a:prstGeom prst="rect">
            <a:avLst/>
          </a:prstGeom>
          <a:noFill/>
        </p:spPr>
      </p:pic>
      <p:sp>
        <p:nvSpPr>
          <p:cNvPr id="7" name="TextBox 6"/>
          <p:cNvSpPr txBox="1"/>
          <p:nvPr/>
        </p:nvSpPr>
        <p:spPr>
          <a:xfrm>
            <a:off x="228600" y="-457200"/>
            <a:ext cx="3886200" cy="1569660"/>
          </a:xfrm>
          <a:prstGeom prst="rect">
            <a:avLst/>
          </a:prstGeom>
          <a:noFill/>
        </p:spPr>
        <p:txBody>
          <a:bodyPr wrap="square" rtlCol="0">
            <a:spAutoFit/>
          </a:bodyPr>
          <a:lstStyle/>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THE GIFT OF THE HOLY SPIRIT</a:t>
            </a:r>
          </a:p>
        </p:txBody>
      </p:sp>
      <p:sp>
        <p:nvSpPr>
          <p:cNvPr id="8" name="TextBox 7"/>
          <p:cNvSpPr txBox="1"/>
          <p:nvPr/>
        </p:nvSpPr>
        <p:spPr>
          <a:xfrm>
            <a:off x="228600" y="1143000"/>
            <a:ext cx="4419600" cy="5786199"/>
          </a:xfrm>
          <a:prstGeom prst="rect">
            <a:avLst/>
          </a:prstGeom>
          <a:noFill/>
        </p:spPr>
        <p:txBody>
          <a:bodyPr wrap="square" rtlCol="0">
            <a:spAutoFit/>
          </a:bodyPr>
          <a:lstStyle/>
          <a:p>
            <a:r>
              <a:rPr lang="en-US" b="1" dirty="0" smtClean="0">
                <a:latin typeface="Arial" pitchFamily="34" charset="0"/>
                <a:cs typeface="Arial" pitchFamily="34" charset="0"/>
              </a:rPr>
              <a:t> </a:t>
            </a:r>
            <a:r>
              <a:rPr lang="en-US" sz="2400" dirty="0" smtClean="0">
                <a:latin typeface="Arial" pitchFamily="34" charset="0"/>
                <a:cs typeface="Arial" pitchFamily="34" charset="0"/>
              </a:rPr>
              <a:t>But when the Comforter is come, whom </a:t>
            </a:r>
            <a:r>
              <a:rPr lang="en-US" sz="2400" b="1" dirty="0" smtClean="0">
                <a:solidFill>
                  <a:schemeClr val="accent2"/>
                </a:solidFill>
                <a:latin typeface="Arial" pitchFamily="34" charset="0"/>
                <a:cs typeface="Arial" pitchFamily="34" charset="0"/>
              </a:rPr>
              <a:t>I will send </a:t>
            </a:r>
            <a:r>
              <a:rPr lang="en-US" sz="2400" dirty="0" smtClean="0">
                <a:latin typeface="Arial" pitchFamily="34" charset="0"/>
                <a:cs typeface="Arial" pitchFamily="34" charset="0"/>
              </a:rPr>
              <a:t>unto you from the Father, even the Spirit of truth, which </a:t>
            </a:r>
            <a:r>
              <a:rPr lang="en-US" sz="2400" dirty="0" err="1" smtClean="0">
                <a:latin typeface="Arial" pitchFamily="34" charset="0"/>
                <a:cs typeface="Arial" pitchFamily="34" charset="0"/>
              </a:rPr>
              <a:t>proceedeth</a:t>
            </a:r>
            <a:r>
              <a:rPr lang="en-US" sz="2400" dirty="0" smtClean="0">
                <a:latin typeface="Arial" pitchFamily="34" charset="0"/>
                <a:cs typeface="Arial" pitchFamily="34" charset="0"/>
              </a:rPr>
              <a:t> forth from the Father, he shall testify of me.  		John 15:26</a:t>
            </a:r>
          </a:p>
          <a:p>
            <a:pPr marL="344488" indent="-344488"/>
            <a:endParaRPr lang="en-US" sz="1000"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 3	 . . . Except a man be born again, he cannot see the kingdom of God.</a:t>
            </a:r>
          </a:p>
          <a:p>
            <a:pPr marL="344488" indent="-344488">
              <a:buAutoNum type="arabicPlain" startAt="5"/>
            </a:pPr>
            <a:r>
              <a:rPr lang="en-US" sz="2400" dirty="0" smtClean="0">
                <a:latin typeface="Arial" pitchFamily="34" charset="0"/>
                <a:cs typeface="Arial" pitchFamily="34" charset="0"/>
              </a:rPr>
              <a:t>Except a man be </a:t>
            </a:r>
            <a:r>
              <a:rPr lang="en-US" sz="2400" b="1" dirty="0" smtClean="0">
                <a:solidFill>
                  <a:schemeClr val="accent2"/>
                </a:solidFill>
                <a:latin typeface="Arial" pitchFamily="34" charset="0"/>
                <a:cs typeface="Arial" pitchFamily="34" charset="0"/>
              </a:rPr>
              <a:t>born of water and of the Spirit</a:t>
            </a:r>
            <a:r>
              <a:rPr lang="en-US" sz="2400" dirty="0" smtClean="0">
                <a:latin typeface="Arial" pitchFamily="34" charset="0"/>
                <a:cs typeface="Arial" pitchFamily="34" charset="0"/>
              </a:rPr>
              <a:t>, he cannot enter into the kingdom of God.    </a:t>
            </a:r>
          </a:p>
          <a:p>
            <a:pPr marL="457200" indent="-457200"/>
            <a:r>
              <a:rPr lang="en-US" sz="2400" dirty="0" smtClean="0">
                <a:latin typeface="Arial" pitchFamily="34" charset="0"/>
                <a:cs typeface="Arial" pitchFamily="34" charset="0"/>
              </a:rPr>
              <a:t>		    	John 3:3 &amp; 5</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57</a:t>
            </a:fld>
            <a:endParaRPr lang="en-US"/>
          </a:p>
        </p:txBody>
      </p:sp>
      <p:sp>
        <p:nvSpPr>
          <p:cNvPr id="3" name="TextBox 2"/>
          <p:cNvSpPr txBox="1"/>
          <p:nvPr/>
        </p:nvSpPr>
        <p:spPr>
          <a:xfrm>
            <a:off x="7162799" y="838200"/>
            <a:ext cx="1600201" cy="461665"/>
          </a:xfrm>
          <a:prstGeom prst="rect">
            <a:avLst/>
          </a:prstGeom>
          <a:noFill/>
        </p:spPr>
        <p:txBody>
          <a:bodyPr wrap="square" rtlCol="0">
            <a:spAutoFit/>
          </a:bodyPr>
          <a:lstStyle/>
          <a:p>
            <a:pPr algn="ctr"/>
            <a:endParaRPr lang="en-US" sz="2400" dirty="0">
              <a:latin typeface="Arial" pitchFamily="34" charset="0"/>
              <a:cs typeface="Arial" pitchFamily="34" charset="0"/>
            </a:endParaRPr>
          </a:p>
        </p:txBody>
      </p:sp>
      <p:pic>
        <p:nvPicPr>
          <p:cNvPr id="5122" name="Picture 2" descr="C:\Users\Robert\Dropbox\CHURCH\Go Ye and Teach\PICTURES\Danny Hahlbohm PowerPoint Slides\Complete set\pp 2\receiving.jpg"/>
          <p:cNvPicPr>
            <a:picLocks noChangeAspect="1" noChangeArrowheads="1"/>
          </p:cNvPicPr>
          <p:nvPr/>
        </p:nvPicPr>
        <p:blipFill>
          <a:blip r:embed="rId3" cstate="print"/>
          <a:srcRect/>
          <a:stretch>
            <a:fillRect/>
          </a:stretch>
        </p:blipFill>
        <p:spPr bwMode="auto">
          <a:xfrm>
            <a:off x="0" y="0"/>
            <a:ext cx="9145295" cy="6858000"/>
          </a:xfrm>
          <a:prstGeom prst="rect">
            <a:avLst/>
          </a:prstGeom>
          <a:noFill/>
        </p:spPr>
      </p:pic>
      <p:sp>
        <p:nvSpPr>
          <p:cNvPr id="5" name="TextBox 4"/>
          <p:cNvSpPr txBox="1"/>
          <p:nvPr/>
        </p:nvSpPr>
        <p:spPr>
          <a:xfrm>
            <a:off x="3657600" y="0"/>
            <a:ext cx="5486400" cy="7232749"/>
          </a:xfrm>
          <a:prstGeom prst="rect">
            <a:avLst/>
          </a:prstGeom>
          <a:noFill/>
        </p:spPr>
        <p:txBody>
          <a:bodyPr wrap="square" rtlCol="0">
            <a:spAutoFit/>
          </a:bodyPr>
          <a:lstStyle/>
          <a:p>
            <a:pPr algn="ctr"/>
            <a:r>
              <a:rPr lang="en-US" sz="2800" b="1" dirty="0" smtClean="0">
                <a:latin typeface="Arial" pitchFamily="34" charset="0"/>
                <a:cs typeface="Arial" pitchFamily="34" charset="0"/>
              </a:rPr>
              <a:t>THE GIFT OF THE HOLY SPIRIT</a:t>
            </a:r>
          </a:p>
          <a:p>
            <a:pPr algn="ctr"/>
            <a:endParaRPr lang="en-US" sz="800" dirty="0" smtClean="0">
              <a:latin typeface="Arial" pitchFamily="34" charset="0"/>
              <a:cs typeface="Arial" pitchFamily="34" charset="0"/>
            </a:endParaRPr>
          </a:p>
          <a:p>
            <a:r>
              <a:rPr lang="en-US" sz="2400" dirty="0" smtClean="0">
                <a:latin typeface="Arial" pitchFamily="34" charset="0"/>
                <a:cs typeface="Arial" pitchFamily="34" charset="0"/>
              </a:rPr>
              <a:t>But when they </a:t>
            </a:r>
            <a:r>
              <a:rPr lang="en-US" sz="2400" b="1" dirty="0" smtClean="0">
                <a:solidFill>
                  <a:schemeClr val="bg1"/>
                </a:solidFill>
                <a:latin typeface="Arial" pitchFamily="34" charset="0"/>
                <a:cs typeface="Arial" pitchFamily="34" charset="0"/>
              </a:rPr>
              <a:t>believed</a:t>
            </a:r>
            <a:r>
              <a:rPr lang="en-US" sz="2400" dirty="0" smtClean="0">
                <a:latin typeface="Arial" pitchFamily="34" charset="0"/>
                <a:cs typeface="Arial" pitchFamily="34" charset="0"/>
              </a:rPr>
              <a:t> Philip preaching the things concerning the kingdom of God and the name of Jesus Christ, </a:t>
            </a:r>
            <a:r>
              <a:rPr lang="en-US" sz="2400" b="1" dirty="0" smtClean="0">
                <a:solidFill>
                  <a:schemeClr val="bg1"/>
                </a:solidFill>
                <a:latin typeface="Arial" pitchFamily="34" charset="0"/>
                <a:cs typeface="Arial" pitchFamily="34" charset="0"/>
              </a:rPr>
              <a:t>they were baptized</a:t>
            </a:r>
            <a:r>
              <a:rPr lang="en-US" sz="2400" dirty="0" smtClean="0">
                <a:latin typeface="Arial" pitchFamily="34" charset="0"/>
                <a:cs typeface="Arial" pitchFamily="34" charset="0"/>
              </a:rPr>
              <a:t>. . . Now when the apostles which were at Jerusalem heard that Samaria had received the word of God, they sent unto them Peter and John, who when they were come down, prayed for them, that they might receive the Holy Ghost. (For as yet he was fallen upon none of them: only they were baptized in the name of the Lord Jesus.) </a:t>
            </a:r>
            <a:r>
              <a:rPr lang="en-US" sz="2400" b="1" dirty="0" smtClean="0">
                <a:solidFill>
                  <a:schemeClr val="bg1"/>
                </a:solidFill>
                <a:latin typeface="Arial" pitchFamily="34" charset="0"/>
                <a:cs typeface="Arial" pitchFamily="34" charset="0"/>
              </a:rPr>
              <a:t>Then laid they their hands on them, and they received the Holy Ghost</a:t>
            </a:r>
            <a:r>
              <a:rPr lang="en-US" sz="2400" dirty="0" smtClean="0">
                <a:solidFill>
                  <a:schemeClr val="bg1"/>
                </a:solidFill>
                <a:latin typeface="Arial" pitchFamily="34" charset="0"/>
                <a:cs typeface="Arial" pitchFamily="34" charset="0"/>
              </a:rPr>
              <a:t>.  </a:t>
            </a:r>
            <a:r>
              <a:rPr lang="en-US" sz="2400" dirty="0" smtClean="0">
                <a:latin typeface="Arial" pitchFamily="34" charset="0"/>
                <a:cs typeface="Arial" pitchFamily="34" charset="0"/>
              </a:rPr>
              <a:t>				Acts 8:12-17</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58</a:t>
            </a:fld>
            <a:endParaRPr lang="en-US"/>
          </a:p>
        </p:txBody>
      </p:sp>
      <p:sp>
        <p:nvSpPr>
          <p:cNvPr id="3" name="TextBox 2"/>
          <p:cNvSpPr txBox="1"/>
          <p:nvPr/>
        </p:nvSpPr>
        <p:spPr>
          <a:xfrm>
            <a:off x="7162799" y="838200"/>
            <a:ext cx="1600201" cy="461665"/>
          </a:xfrm>
          <a:prstGeom prst="rect">
            <a:avLst/>
          </a:prstGeom>
          <a:noFill/>
        </p:spPr>
        <p:txBody>
          <a:bodyPr wrap="square" rtlCol="0">
            <a:spAutoFit/>
          </a:bodyPr>
          <a:lstStyle/>
          <a:p>
            <a:pPr algn="ctr"/>
            <a:endParaRPr lang="en-US" sz="2400" dirty="0">
              <a:latin typeface="Arial" pitchFamily="34" charset="0"/>
              <a:cs typeface="Arial" pitchFamily="34" charset="0"/>
            </a:endParaRPr>
          </a:p>
        </p:txBody>
      </p:sp>
      <p:pic>
        <p:nvPicPr>
          <p:cNvPr id="5122" name="Picture 2" descr="C:\Users\Robert\Dropbox\CHURCH\Go Ye and Teach\PICTURES\Danny Hahlbohm PowerPoint Slides\Complete set\pp 2\receiving.jpg"/>
          <p:cNvPicPr>
            <a:picLocks noChangeAspect="1" noChangeArrowheads="1"/>
          </p:cNvPicPr>
          <p:nvPr/>
        </p:nvPicPr>
        <p:blipFill>
          <a:blip r:embed="rId3" cstate="print"/>
          <a:srcRect/>
          <a:stretch>
            <a:fillRect/>
          </a:stretch>
        </p:blipFill>
        <p:spPr bwMode="auto">
          <a:xfrm>
            <a:off x="0" y="0"/>
            <a:ext cx="9145295" cy="6858000"/>
          </a:xfrm>
          <a:prstGeom prst="rect">
            <a:avLst/>
          </a:prstGeom>
          <a:noFill/>
        </p:spPr>
      </p:pic>
      <p:sp>
        <p:nvSpPr>
          <p:cNvPr id="5" name="TextBox 4"/>
          <p:cNvSpPr txBox="1"/>
          <p:nvPr/>
        </p:nvSpPr>
        <p:spPr>
          <a:xfrm>
            <a:off x="3657600" y="0"/>
            <a:ext cx="5486400" cy="6986528"/>
          </a:xfrm>
          <a:prstGeom prst="rect">
            <a:avLst/>
          </a:prstGeom>
          <a:noFill/>
        </p:spPr>
        <p:txBody>
          <a:bodyPr wrap="square" rtlCol="0">
            <a:spAutoFit/>
          </a:bodyPr>
          <a:lstStyle/>
          <a:p>
            <a:pPr algn="ctr"/>
            <a:r>
              <a:rPr lang="en-US" sz="3200" b="1" dirty="0" smtClean="0">
                <a:latin typeface="Arial" pitchFamily="34" charset="0"/>
                <a:cs typeface="Arial" pitchFamily="34" charset="0"/>
              </a:rPr>
              <a:t>THE GIFT OF THE HOLY SPIRIT</a:t>
            </a:r>
          </a:p>
          <a:p>
            <a:pPr algn="ctr"/>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And when Paul had laid his hands upon them, the Holy Ghost came on them; and they </a:t>
            </a:r>
            <a:r>
              <a:rPr lang="en-US" sz="2400" dirty="0" err="1" smtClean="0">
                <a:latin typeface="Arial" pitchFamily="34" charset="0"/>
                <a:cs typeface="Arial" pitchFamily="34" charset="0"/>
              </a:rPr>
              <a:t>spake</a:t>
            </a:r>
            <a:r>
              <a:rPr lang="en-US" sz="2400" dirty="0" smtClean="0">
                <a:latin typeface="Arial" pitchFamily="34" charset="0"/>
                <a:cs typeface="Arial" pitchFamily="34" charset="0"/>
              </a:rPr>
              <a:t> with tongues, and prophesied.</a:t>
            </a:r>
          </a:p>
          <a:p>
            <a:r>
              <a:rPr lang="en-US" sz="2400" dirty="0" smtClean="0">
                <a:latin typeface="Arial" pitchFamily="34" charset="0"/>
                <a:cs typeface="Arial" pitchFamily="34" charset="0"/>
              </a:rPr>
              <a:t>		Acts 19:6</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Neglect not the gift that is in thee, which was given thee by prophecy, with the laying on of the hands of the presbytery.	</a:t>
            </a:r>
          </a:p>
          <a:p>
            <a:r>
              <a:rPr lang="en-US" sz="2400" dirty="0" smtClean="0">
                <a:latin typeface="Arial" pitchFamily="34" charset="0"/>
                <a:cs typeface="Arial" pitchFamily="34" charset="0"/>
              </a:rPr>
              <a:t>		1 Timothy 4:14 </a:t>
            </a:r>
          </a:p>
          <a:p>
            <a:pPr lvl="0"/>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 . stir up the gift of God, which is in thee by the putting on of my hands</a:t>
            </a:r>
            <a:r>
              <a:rPr lang="en-US" sz="2400" dirty="0" smtClean="0"/>
              <a:t>.</a:t>
            </a:r>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		2 Timothy 1:6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2940C3-4993-4EE3-B5C7-FE4DE6A32C34}" type="slidenum">
              <a:rPr lang="en-US" smtClean="0"/>
              <a:pPr/>
              <a:t>59</a:t>
            </a:fld>
            <a:endParaRPr lang="en-US"/>
          </a:p>
        </p:txBody>
      </p:sp>
      <p:sp>
        <p:nvSpPr>
          <p:cNvPr id="3" name="TextBox 2"/>
          <p:cNvSpPr txBox="1"/>
          <p:nvPr/>
        </p:nvSpPr>
        <p:spPr>
          <a:xfrm>
            <a:off x="7162799" y="838200"/>
            <a:ext cx="1600201" cy="461665"/>
          </a:xfrm>
          <a:prstGeom prst="rect">
            <a:avLst/>
          </a:prstGeom>
          <a:noFill/>
        </p:spPr>
        <p:txBody>
          <a:bodyPr wrap="square" rtlCol="0">
            <a:spAutoFit/>
          </a:bodyPr>
          <a:lstStyle/>
          <a:p>
            <a:pPr algn="ctr"/>
            <a:endParaRPr lang="en-US" sz="2400" dirty="0">
              <a:latin typeface="Arial" pitchFamily="34" charset="0"/>
              <a:cs typeface="Arial" pitchFamily="34" charset="0"/>
            </a:endParaRPr>
          </a:p>
        </p:txBody>
      </p:sp>
      <p:pic>
        <p:nvPicPr>
          <p:cNvPr id="5122" name="Picture 2" descr="C:\Users\Robert\Dropbox\CHURCH\Go Ye and Teach\PICTURES\Danny Hahlbohm PowerPoint Slides\Complete set\pp 2\receiving.jpg"/>
          <p:cNvPicPr>
            <a:picLocks noChangeAspect="1" noChangeArrowheads="1"/>
          </p:cNvPicPr>
          <p:nvPr/>
        </p:nvPicPr>
        <p:blipFill>
          <a:blip r:embed="rId3" cstate="print"/>
          <a:srcRect/>
          <a:stretch>
            <a:fillRect/>
          </a:stretch>
        </p:blipFill>
        <p:spPr bwMode="auto">
          <a:xfrm>
            <a:off x="0" y="0"/>
            <a:ext cx="9145295" cy="6858000"/>
          </a:xfrm>
          <a:prstGeom prst="rect">
            <a:avLst/>
          </a:prstGeom>
          <a:noFill/>
        </p:spPr>
      </p:pic>
      <p:sp>
        <p:nvSpPr>
          <p:cNvPr id="5" name="TextBox 4"/>
          <p:cNvSpPr txBox="1"/>
          <p:nvPr/>
        </p:nvSpPr>
        <p:spPr>
          <a:xfrm>
            <a:off x="3657600" y="0"/>
            <a:ext cx="5486400" cy="6986528"/>
          </a:xfrm>
          <a:prstGeom prst="rect">
            <a:avLst/>
          </a:prstGeom>
          <a:noFill/>
        </p:spPr>
        <p:txBody>
          <a:bodyPr wrap="square" rtlCol="0">
            <a:spAutoFit/>
          </a:bodyPr>
          <a:lstStyle/>
          <a:p>
            <a:pPr algn="ctr"/>
            <a:r>
              <a:rPr lang="en-US" sz="3200" b="1" dirty="0" smtClean="0">
                <a:latin typeface="Arial" pitchFamily="34" charset="0"/>
                <a:cs typeface="Arial" pitchFamily="34" charset="0"/>
              </a:rPr>
              <a:t>THE GIFT OF THE HOLY SPIRIT</a:t>
            </a:r>
          </a:p>
          <a:p>
            <a:pPr algn="ctr"/>
            <a:endParaRPr lang="en-US" sz="2400"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37</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Now when they heard this, they were pricked in their heart, and said unto Peter and to the rest of the apostles, "Men and brethren, what shall we do?"  </a:t>
            </a:r>
          </a:p>
          <a:p>
            <a:pPr marL="344488" indent="-344488"/>
            <a:r>
              <a:rPr lang="en-US" sz="2400" dirty="0" smtClean="0">
                <a:latin typeface="Arial" pitchFamily="34" charset="0"/>
                <a:cs typeface="Arial" pitchFamily="34" charset="0"/>
              </a:rPr>
              <a:t>38	Then Peter said unto them, "Repent, and be baptized every one of you in the name of Jesus Christ for the remission of sins, </a:t>
            </a:r>
            <a:r>
              <a:rPr lang="en-US" sz="2400" b="1" dirty="0" smtClean="0">
                <a:latin typeface="Arial" pitchFamily="34" charset="0"/>
                <a:cs typeface="Arial" pitchFamily="34" charset="0"/>
              </a:rPr>
              <a:t>and ye </a:t>
            </a:r>
            <a:r>
              <a:rPr lang="en-US" sz="2400" b="1" i="1" dirty="0" smtClean="0">
                <a:latin typeface="Arial" pitchFamily="34" charset="0"/>
                <a:cs typeface="Arial" pitchFamily="34" charset="0"/>
              </a:rPr>
              <a:t>shall</a:t>
            </a:r>
            <a:r>
              <a:rPr lang="en-US" sz="2400" b="1" dirty="0" smtClean="0">
                <a:latin typeface="Arial" pitchFamily="34" charset="0"/>
                <a:cs typeface="Arial" pitchFamily="34" charset="0"/>
              </a:rPr>
              <a:t> receive the gift of the Holy Ghost</a:t>
            </a:r>
            <a:r>
              <a:rPr lang="en-US" sz="2400" dirty="0" smtClean="0">
                <a:latin typeface="Arial" pitchFamily="34" charset="0"/>
                <a:cs typeface="Arial" pitchFamily="34" charset="0"/>
              </a:rPr>
              <a:t>.  </a:t>
            </a:r>
          </a:p>
          <a:p>
            <a:pPr marL="344488" indent="-344488"/>
            <a:r>
              <a:rPr lang="en-US" sz="2400" dirty="0" smtClean="0">
                <a:latin typeface="Arial" pitchFamily="34" charset="0"/>
                <a:cs typeface="Arial" pitchFamily="34" charset="0"/>
              </a:rPr>
              <a:t>				Acts 2:37-38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4\gateway.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5257800"/>
            <a:ext cx="9372600" cy="1569660"/>
          </a:xfrm>
          <a:prstGeom prst="rect">
            <a:avLst/>
          </a:prstGeom>
          <a:noFill/>
        </p:spPr>
        <p:txBody>
          <a:bodyPr wrap="square" rtlCol="0">
            <a:spAutoFit/>
          </a:bodyPr>
          <a:lstStyle/>
          <a:p>
            <a:r>
              <a:rPr lang="en-US" sz="2400" b="1" dirty="0" smtClean="0">
                <a:latin typeface="Arial" pitchFamily="34" charset="0"/>
                <a:cs typeface="Arial" pitchFamily="34" charset="0"/>
              </a:rPr>
              <a:t>Then </a:t>
            </a:r>
            <a:r>
              <a:rPr lang="en-US" sz="2400" b="1" dirty="0">
                <a:latin typeface="Arial" pitchFamily="34" charset="0"/>
                <a:cs typeface="Arial" pitchFamily="34" charset="0"/>
              </a:rPr>
              <a:t>shall the dust return to </a:t>
            </a:r>
            <a:r>
              <a:rPr lang="en-US" sz="2400" b="1" dirty="0" smtClean="0">
                <a:latin typeface="Arial" pitchFamily="34" charset="0"/>
                <a:cs typeface="Arial" pitchFamily="34" charset="0"/>
              </a:rPr>
              <a:t>the earth as </a:t>
            </a:r>
            <a:r>
              <a:rPr lang="en-US" sz="2400" b="1" dirty="0">
                <a:latin typeface="Arial" pitchFamily="34" charset="0"/>
                <a:cs typeface="Arial" pitchFamily="34" charset="0"/>
              </a:rPr>
              <a:t>it was: and</a:t>
            </a:r>
            <a:r>
              <a:rPr lang="en-US" sz="2400" b="1" dirty="0">
                <a:solidFill>
                  <a:schemeClr val="bg1"/>
                </a:solidFill>
                <a:latin typeface="Arial" pitchFamily="34" charset="0"/>
                <a:cs typeface="Arial" pitchFamily="34" charset="0"/>
              </a:rPr>
              <a:t> the spirit shall return unto God</a:t>
            </a:r>
            <a:r>
              <a:rPr lang="en-US" sz="2400" b="1" dirty="0">
                <a:solidFill>
                  <a:srgbClr val="FF0000"/>
                </a:solidFill>
                <a:latin typeface="Arial" pitchFamily="34" charset="0"/>
                <a:cs typeface="Arial" pitchFamily="34" charset="0"/>
              </a:rPr>
              <a:t> </a:t>
            </a:r>
            <a:r>
              <a:rPr lang="en-US" sz="2400" b="1" dirty="0">
                <a:latin typeface="Arial" pitchFamily="34" charset="0"/>
                <a:cs typeface="Arial" pitchFamily="34" charset="0"/>
              </a:rPr>
              <a:t>who gave it</a:t>
            </a:r>
            <a:r>
              <a:rPr lang="en-US" sz="2400" b="1" dirty="0" smtClean="0">
                <a:latin typeface="Arial" pitchFamily="34" charset="0"/>
                <a:cs typeface="Arial" pitchFamily="34" charset="0"/>
              </a:rPr>
              <a:t>.         Ecclesiastes 12:7 </a:t>
            </a:r>
            <a:endParaRPr lang="en-US" sz="2400" b="1" dirty="0">
              <a:latin typeface="Arial" pitchFamily="34" charset="0"/>
              <a:cs typeface="Arial" pitchFamily="34" charset="0"/>
            </a:endParaRPr>
          </a:p>
          <a:p>
            <a:r>
              <a:rPr lang="en-US" sz="2400" b="1" dirty="0" smtClean="0">
                <a:latin typeface="Arial" pitchFamily="34" charset="0"/>
                <a:cs typeface="Arial" pitchFamily="34" charset="0"/>
              </a:rPr>
              <a:t> . . . it </a:t>
            </a:r>
            <a:r>
              <a:rPr lang="en-US" sz="2400" b="1" dirty="0">
                <a:latin typeface="Arial" pitchFamily="34" charset="0"/>
                <a:cs typeface="Arial" pitchFamily="34" charset="0"/>
              </a:rPr>
              <a:t>is appointed unto men once to die, but after this the judgment</a:t>
            </a:r>
            <a:r>
              <a:rPr lang="en-US" sz="2400" b="1" dirty="0" smtClean="0">
                <a:latin typeface="Arial" pitchFamily="34" charset="0"/>
                <a:cs typeface="Arial" pitchFamily="34" charset="0"/>
              </a:rPr>
              <a:t>.				             Hebrews 9:27 </a:t>
            </a:r>
            <a:endParaRPr lang="en-US" sz="2400" b="1" dirty="0">
              <a:latin typeface="Arial" pitchFamily="34" charset="0"/>
              <a:cs typeface="Arial" pitchFamily="34" charset="0"/>
            </a:endParaRPr>
          </a:p>
        </p:txBody>
      </p:sp>
      <p:sp>
        <p:nvSpPr>
          <p:cNvPr id="1029"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90101"/>
            <a:ext cx="27924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838D5418-A791-49C9-9A77-67C707A5FACA}" type="slidenum">
              <a:rPr lang="en-US" smtClean="0"/>
              <a:pPr/>
              <a:t>6</a:t>
            </a:fld>
            <a:endParaRPr lang="en-US"/>
          </a:p>
        </p:txBody>
      </p:sp>
      <p:sp>
        <p:nvSpPr>
          <p:cNvPr id="8" name="Rectangle 7"/>
          <p:cNvSpPr/>
          <p:nvPr/>
        </p:nvSpPr>
        <p:spPr>
          <a:xfrm>
            <a:off x="0" y="0"/>
            <a:ext cx="9143999" cy="584775"/>
          </a:xfrm>
          <a:prstGeom prst="rect">
            <a:avLst/>
          </a:prstGeom>
        </p:spPr>
        <p:txBody>
          <a:bodyPr wrap="square">
            <a:spAutoFit/>
          </a:bodyPr>
          <a:lstStyle/>
          <a:p>
            <a:pPr algn="ctr"/>
            <a:r>
              <a:rPr lang="en-US" sz="3200" b="1" cap="all" dirty="0" smtClean="0">
                <a:latin typeface="Arial" pitchFamily="34" charset="0"/>
                <a:cs typeface="Arial" pitchFamily="34" charset="0"/>
              </a:rPr>
              <a:t>The Promise of Eternal Life</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60</a:t>
            </a:fld>
            <a:endParaRPr lang="en-US"/>
          </a:p>
        </p:txBody>
      </p:sp>
      <p:pic>
        <p:nvPicPr>
          <p:cNvPr id="64514" name="Picture 2"/>
          <p:cNvPicPr>
            <a:picLocks noChangeAspect="1" noChangeArrowheads="1"/>
          </p:cNvPicPr>
          <p:nvPr/>
        </p:nvPicPr>
        <p:blipFill>
          <a:blip r:embed="rId3" cstate="print"/>
          <a:srcRect/>
          <a:stretch>
            <a:fillRect/>
          </a:stretch>
        </p:blipFill>
        <p:spPr bwMode="auto">
          <a:xfrm>
            <a:off x="3581400" y="-26543"/>
            <a:ext cx="5562600" cy="6884543"/>
          </a:xfrm>
          <a:prstGeom prst="rect">
            <a:avLst/>
          </a:prstGeom>
          <a:noFill/>
          <a:ln w="9525">
            <a:noFill/>
            <a:miter lim="800000"/>
            <a:headEnd/>
            <a:tailEnd/>
          </a:ln>
          <a:effectLst/>
        </p:spPr>
      </p:pic>
      <p:sp>
        <p:nvSpPr>
          <p:cNvPr id="64515" name="Rectangle 3"/>
          <p:cNvSpPr>
            <a:spLocks noChangeArrowheads="1"/>
          </p:cNvSpPr>
          <p:nvPr/>
        </p:nvSpPr>
        <p:spPr bwMode="auto">
          <a:xfrm>
            <a:off x="228600" y="-5295987"/>
            <a:ext cx="3352800" cy="110491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ENDURE TO THE END</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God, in his grace, continues to extend the gift of agency to all people, even after we have made a commitment to him. Throughout our lives, we </a:t>
            </a:r>
            <a:r>
              <a:rPr kumimoji="0" lang="en-US" sz="2400" b="1" i="0" u="none" strike="noStrike" cap="none" normalizeH="0" baseline="0" dirty="0" smtClean="0">
                <a:ln>
                  <a:noFill/>
                </a:ln>
                <a:solidFill>
                  <a:schemeClr val="accent2"/>
                </a:solidFill>
                <a:effectLst/>
                <a:latin typeface="Arial" pitchFamily="34" charset="0"/>
                <a:ea typeface="Calibri" pitchFamily="34" charset="0"/>
                <a:cs typeface="Times New Roman" pitchFamily="18" charset="0"/>
              </a:rPr>
              <a:t>must continue to remain faithful </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the testimony of </a:t>
            </a:r>
            <a:r>
              <a:rPr lang="en-US" sz="2400" dirty="0" smtClean="0">
                <a:latin typeface="Arial" pitchFamily="34" charset="0"/>
                <a:ea typeface="Calibri" pitchFamily="34" charset="0"/>
                <a:cs typeface="Times New Roman" pitchFamily="18" charset="0"/>
              </a:rPr>
              <a:t>Christ’s </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gospel.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 y="0"/>
            <a:ext cx="3581400" cy="1077218"/>
          </a:xfrm>
          <a:prstGeom prst="rect">
            <a:avLst/>
          </a:prstGeom>
        </p:spPr>
        <p:txBody>
          <a:bodyPr wrap="square">
            <a:spAutoFit/>
          </a:bodyPr>
          <a:lstStyle/>
          <a:p>
            <a:pPr algn="ctr"/>
            <a:r>
              <a:rPr lang="en-US" sz="3200" b="1" dirty="0" smtClean="0">
                <a:latin typeface="Arial" pitchFamily="34" charset="0"/>
                <a:cs typeface="Arial" pitchFamily="34" charset="0"/>
              </a:rPr>
              <a:t>ENDURE TO THE END</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61</a:t>
            </a:fld>
            <a:endParaRPr lang="en-US"/>
          </a:p>
        </p:txBody>
      </p:sp>
      <p:pic>
        <p:nvPicPr>
          <p:cNvPr id="64514" name="Picture 2"/>
          <p:cNvPicPr>
            <a:picLocks noChangeAspect="1" noChangeArrowheads="1"/>
          </p:cNvPicPr>
          <p:nvPr/>
        </p:nvPicPr>
        <p:blipFill>
          <a:blip r:embed="rId3" cstate="print"/>
          <a:srcRect/>
          <a:stretch>
            <a:fillRect/>
          </a:stretch>
        </p:blipFill>
        <p:spPr bwMode="auto">
          <a:xfrm>
            <a:off x="3581400" y="-26543"/>
            <a:ext cx="5562600" cy="6884543"/>
          </a:xfrm>
          <a:prstGeom prst="rect">
            <a:avLst/>
          </a:prstGeom>
          <a:noFill/>
          <a:ln w="9525">
            <a:noFill/>
            <a:miter lim="800000"/>
            <a:headEnd/>
            <a:tailEnd/>
          </a:ln>
          <a:effectLst/>
        </p:spPr>
      </p:pic>
      <p:sp>
        <p:nvSpPr>
          <p:cNvPr id="64515" name="Rectangle 3"/>
          <p:cNvSpPr>
            <a:spLocks noChangeArrowheads="1"/>
          </p:cNvSpPr>
          <p:nvPr/>
        </p:nvSpPr>
        <p:spPr bwMode="auto">
          <a:xfrm>
            <a:off x="228600" y="2172304"/>
            <a:ext cx="3352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Arial" pitchFamily="34" charset="0"/>
                <a:cs typeface="Arial" pitchFamily="34" charset="0"/>
              </a:rPr>
              <a:t>But he that shall </a:t>
            </a:r>
            <a:r>
              <a:rPr lang="en-US" sz="2400" dirty="0" smtClean="0">
                <a:solidFill>
                  <a:srgbClr val="FF0000"/>
                </a:solidFill>
                <a:latin typeface="Arial" pitchFamily="34" charset="0"/>
                <a:cs typeface="Arial" pitchFamily="34" charset="0"/>
              </a:rPr>
              <a:t>endure unto the end</a:t>
            </a:r>
            <a:r>
              <a:rPr lang="en-US" sz="2400" dirty="0" smtClean="0">
                <a:latin typeface="Arial" pitchFamily="34" charset="0"/>
                <a:cs typeface="Arial" pitchFamily="34" charset="0"/>
              </a:rPr>
              <a:t>, the same shall be </a:t>
            </a:r>
            <a:r>
              <a:rPr lang="en-US" sz="2400" dirty="0" smtClean="0">
                <a:solidFill>
                  <a:schemeClr val="accent2"/>
                </a:solidFill>
                <a:latin typeface="Arial" pitchFamily="34" charset="0"/>
                <a:cs typeface="Arial" pitchFamily="34" charset="0"/>
              </a:rPr>
              <a:t>saved</a:t>
            </a:r>
            <a:r>
              <a:rPr lang="en-US" sz="2400" dirty="0" smtClean="0">
                <a:latin typeface="Arial" pitchFamily="34" charset="0"/>
                <a:cs typeface="Arial" pitchFamily="34" charset="0"/>
              </a:rPr>
              <a:t>.</a:t>
            </a:r>
          </a:p>
          <a:p>
            <a:pPr marL="344488" indent="-344488"/>
            <a:r>
              <a:rPr lang="en-US" sz="2400" dirty="0" smtClean="0">
                <a:latin typeface="Arial" pitchFamily="34" charset="0"/>
                <a:cs typeface="Arial" pitchFamily="34" charset="0"/>
              </a:rPr>
              <a:t>       Matthew 24:13</a:t>
            </a:r>
          </a:p>
          <a:p>
            <a:pPr marL="344488" indent="-344488"/>
            <a:r>
              <a:rPr lang="en-US" sz="2400" b="1" dirty="0" smtClean="0">
                <a:latin typeface="Arial" pitchFamily="34" charset="0"/>
                <a:cs typeface="Arial" pitchFamily="34" charset="0"/>
              </a:rPr>
              <a:t> </a:t>
            </a:r>
          </a:p>
          <a:p>
            <a:pPr marL="344488" indent="-344488"/>
            <a:endParaRPr lang="en-US" sz="2400" b="1" dirty="0" smtClean="0">
              <a:latin typeface="Arial" pitchFamily="34" charset="0"/>
              <a:cs typeface="Arial" pitchFamily="34" charset="0"/>
            </a:endParaRPr>
          </a:p>
          <a:p>
            <a:endParaRPr lang="en-US" sz="2400" dirty="0" smtClean="0"/>
          </a:p>
          <a:p>
            <a:endParaRPr lang="en-US" sz="2400" dirty="0" smtClean="0"/>
          </a:p>
        </p:txBody>
      </p:sp>
      <p:sp>
        <p:nvSpPr>
          <p:cNvPr id="6" name="Rectangle 5"/>
          <p:cNvSpPr/>
          <p:nvPr/>
        </p:nvSpPr>
        <p:spPr>
          <a:xfrm>
            <a:off x="0" y="0"/>
            <a:ext cx="3657600" cy="1077218"/>
          </a:xfrm>
          <a:prstGeom prst="rect">
            <a:avLst/>
          </a:prstGeom>
        </p:spPr>
        <p:txBody>
          <a:bodyPr wrap="square">
            <a:spAutoFit/>
          </a:bodyPr>
          <a:lstStyle/>
          <a:p>
            <a:pPr algn="ctr"/>
            <a:r>
              <a:rPr lang="en-US" sz="3200" b="1" dirty="0" smtClean="0">
                <a:latin typeface="Arial" pitchFamily="34" charset="0"/>
                <a:cs typeface="Arial" pitchFamily="34" charset="0"/>
              </a:rPr>
              <a:t>ENDURE TO THE END</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62</a:t>
            </a:fld>
            <a:endParaRPr lang="en-US"/>
          </a:p>
        </p:txBody>
      </p:sp>
      <p:pic>
        <p:nvPicPr>
          <p:cNvPr id="64514" name="Picture 2"/>
          <p:cNvPicPr>
            <a:picLocks noChangeAspect="1" noChangeArrowheads="1"/>
          </p:cNvPicPr>
          <p:nvPr/>
        </p:nvPicPr>
        <p:blipFill>
          <a:blip r:embed="rId3" cstate="print"/>
          <a:srcRect/>
          <a:stretch>
            <a:fillRect/>
          </a:stretch>
        </p:blipFill>
        <p:spPr bwMode="auto">
          <a:xfrm>
            <a:off x="3581400" y="-26543"/>
            <a:ext cx="5562600" cy="6884543"/>
          </a:xfrm>
          <a:prstGeom prst="rect">
            <a:avLst/>
          </a:prstGeom>
          <a:noFill/>
          <a:ln w="9525">
            <a:noFill/>
            <a:miter lim="800000"/>
            <a:headEnd/>
            <a:tailEnd/>
          </a:ln>
          <a:effectLst/>
        </p:spPr>
      </p:pic>
      <p:sp>
        <p:nvSpPr>
          <p:cNvPr id="64515" name="Rectangle 3"/>
          <p:cNvSpPr>
            <a:spLocks noChangeArrowheads="1"/>
          </p:cNvSpPr>
          <p:nvPr/>
        </p:nvSpPr>
        <p:spPr bwMode="auto">
          <a:xfrm>
            <a:off x="0" y="532155"/>
            <a:ext cx="35814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20 He that </a:t>
            </a:r>
            <a:r>
              <a:rPr lang="en-US" sz="2400" dirty="0" err="1" smtClean="0">
                <a:latin typeface="Arial" pitchFamily="34" charset="0"/>
                <a:cs typeface="Arial" pitchFamily="34" charset="0"/>
              </a:rPr>
              <a:t>endureth</a:t>
            </a:r>
            <a:r>
              <a:rPr lang="en-US" sz="2400" dirty="0" smtClean="0">
                <a:latin typeface="Arial" pitchFamily="34" charset="0"/>
                <a:cs typeface="Arial" pitchFamily="34" charset="0"/>
              </a:rPr>
              <a:t> to the end, the same shall be saved.</a:t>
            </a:r>
          </a:p>
          <a:p>
            <a:pPr marL="344488" indent="-344488"/>
            <a:r>
              <a:rPr lang="en-US" sz="2400" dirty="0" smtClean="0">
                <a:latin typeface="Arial" pitchFamily="34" charset="0"/>
                <a:cs typeface="Arial" pitchFamily="34" charset="0"/>
              </a:rPr>
              <a:t>21 And now, my beloved brethren, I know by this, that </a:t>
            </a:r>
            <a:r>
              <a:rPr lang="en-US" sz="2400" dirty="0" smtClean="0">
                <a:solidFill>
                  <a:srgbClr val="FF0000"/>
                </a:solidFill>
                <a:latin typeface="Arial" pitchFamily="34" charset="0"/>
                <a:cs typeface="Arial" pitchFamily="34" charset="0"/>
              </a:rPr>
              <a:t>unless a man shall endure to the end,</a:t>
            </a:r>
            <a:r>
              <a:rPr lang="en-US" sz="2400" dirty="0" smtClean="0">
                <a:latin typeface="Arial" pitchFamily="34" charset="0"/>
                <a:cs typeface="Arial" pitchFamily="34" charset="0"/>
              </a:rPr>
              <a:t> in following the example of the Son of the living God, he </a:t>
            </a:r>
            <a:r>
              <a:rPr lang="en-US" sz="2400" dirty="0" smtClean="0">
                <a:solidFill>
                  <a:srgbClr val="FF0000"/>
                </a:solidFill>
                <a:latin typeface="Arial" pitchFamily="34" charset="0"/>
                <a:cs typeface="Arial" pitchFamily="34" charset="0"/>
              </a:rPr>
              <a:t>cannot be saved</a:t>
            </a:r>
            <a:r>
              <a:rPr lang="en-US" sz="2400" dirty="0" smtClean="0">
                <a:latin typeface="Arial" pitchFamily="34" charset="0"/>
                <a:cs typeface="Arial" pitchFamily="34" charset="0"/>
              </a:rPr>
              <a:t>. </a:t>
            </a:r>
          </a:p>
          <a:p>
            <a:pPr marL="344488" indent="-344488"/>
            <a:r>
              <a:rPr lang="en-US" sz="2400" dirty="0" smtClean="0">
                <a:latin typeface="Arial" pitchFamily="34" charset="0"/>
                <a:cs typeface="Arial" pitchFamily="34" charset="0"/>
              </a:rPr>
              <a:t>          2 Nephi 13: 20-21</a:t>
            </a:r>
          </a:p>
        </p:txBody>
      </p:sp>
      <p:sp>
        <p:nvSpPr>
          <p:cNvPr id="5" name="Rectangle 4"/>
          <p:cNvSpPr/>
          <p:nvPr/>
        </p:nvSpPr>
        <p:spPr>
          <a:xfrm>
            <a:off x="0" y="0"/>
            <a:ext cx="3581400" cy="1077218"/>
          </a:xfrm>
          <a:prstGeom prst="rect">
            <a:avLst/>
          </a:prstGeom>
        </p:spPr>
        <p:txBody>
          <a:bodyPr wrap="square">
            <a:spAutoFit/>
          </a:bodyPr>
          <a:lstStyle/>
          <a:p>
            <a:pPr algn="ctr"/>
            <a:r>
              <a:rPr lang="en-US" sz="3200" b="1" dirty="0" smtClean="0">
                <a:latin typeface="Arial" pitchFamily="34" charset="0"/>
                <a:cs typeface="Arial" pitchFamily="34" charset="0"/>
              </a:rPr>
              <a:t>ENDURE TO THE END</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63</a:t>
            </a:fld>
            <a:endParaRPr lang="en-US"/>
          </a:p>
        </p:txBody>
      </p:sp>
      <p:pic>
        <p:nvPicPr>
          <p:cNvPr id="64514" name="Picture 2"/>
          <p:cNvPicPr>
            <a:picLocks noChangeAspect="1" noChangeArrowheads="1"/>
          </p:cNvPicPr>
          <p:nvPr/>
        </p:nvPicPr>
        <p:blipFill>
          <a:blip r:embed="rId3" cstate="print"/>
          <a:srcRect/>
          <a:stretch>
            <a:fillRect/>
          </a:stretch>
        </p:blipFill>
        <p:spPr bwMode="auto">
          <a:xfrm>
            <a:off x="3962400" y="-26543"/>
            <a:ext cx="5181600" cy="6884543"/>
          </a:xfrm>
          <a:prstGeom prst="rect">
            <a:avLst/>
          </a:prstGeom>
          <a:noFill/>
          <a:ln w="9525">
            <a:noFill/>
            <a:miter lim="800000"/>
            <a:headEnd/>
            <a:tailEnd/>
          </a:ln>
          <a:effectLst/>
        </p:spPr>
      </p:pic>
      <p:sp>
        <p:nvSpPr>
          <p:cNvPr id="64515" name="Rectangle 3"/>
          <p:cNvSpPr>
            <a:spLocks noChangeArrowheads="1"/>
          </p:cNvSpPr>
          <p:nvPr/>
        </p:nvSpPr>
        <p:spPr bwMode="auto">
          <a:xfrm>
            <a:off x="0" y="-614310"/>
            <a:ext cx="4038600" cy="7555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225425" indent="-225425"/>
            <a:endParaRPr lang="en-US" sz="2300" b="1" dirty="0" smtClean="0">
              <a:latin typeface="Arial" pitchFamily="34" charset="0"/>
              <a:cs typeface="Arial" pitchFamily="34" charset="0"/>
            </a:endParaRPr>
          </a:p>
          <a:p>
            <a:pPr marL="225425" indent="-225425"/>
            <a:endParaRPr lang="en-US" sz="2300" dirty="0" smtClean="0">
              <a:latin typeface="Arial" pitchFamily="34" charset="0"/>
              <a:cs typeface="Arial" pitchFamily="34" charset="0"/>
            </a:endParaRPr>
          </a:p>
          <a:p>
            <a:pPr marL="225425" indent="-225425"/>
            <a:r>
              <a:rPr lang="en-US" sz="2300" dirty="0" smtClean="0">
                <a:latin typeface="Arial" pitchFamily="34" charset="0"/>
                <a:cs typeface="Arial" pitchFamily="34" charset="0"/>
              </a:rPr>
              <a:t>4 For it is impossible for those who were once enlightened, and have tasted of the heavenly gift, and were made </a:t>
            </a:r>
            <a:r>
              <a:rPr lang="en-US" sz="2300" b="1" dirty="0" smtClean="0">
                <a:solidFill>
                  <a:schemeClr val="accent2"/>
                </a:solidFill>
                <a:latin typeface="Arial" pitchFamily="34" charset="0"/>
                <a:cs typeface="Arial" pitchFamily="34" charset="0"/>
              </a:rPr>
              <a:t>partakers of the Holy Ghost</a:t>
            </a:r>
            <a:r>
              <a:rPr lang="en-US" sz="2300" dirty="0" smtClean="0">
                <a:latin typeface="Arial" pitchFamily="34" charset="0"/>
                <a:cs typeface="Arial" pitchFamily="34" charset="0"/>
              </a:rPr>
              <a:t>.</a:t>
            </a:r>
          </a:p>
          <a:p>
            <a:pPr marL="225425" indent="-225425"/>
            <a:r>
              <a:rPr lang="en-US" sz="2300" dirty="0" smtClean="0">
                <a:latin typeface="Arial" pitchFamily="34" charset="0"/>
                <a:cs typeface="Arial" pitchFamily="34" charset="0"/>
              </a:rPr>
              <a:t>5	And have tasted the good word of God, and the powers of the world to come,</a:t>
            </a:r>
          </a:p>
          <a:p>
            <a:pPr marL="225425" lvl="0" indent="-225425"/>
            <a:r>
              <a:rPr lang="en-US" sz="2300" dirty="0" smtClean="0">
                <a:latin typeface="Arial" pitchFamily="34" charset="0"/>
                <a:cs typeface="Arial" pitchFamily="34" charset="0"/>
              </a:rPr>
              <a:t>6	If they shall </a:t>
            </a:r>
            <a:r>
              <a:rPr lang="en-US" sz="2300" b="1" dirty="0" smtClean="0">
                <a:solidFill>
                  <a:srgbClr val="FF0000"/>
                </a:solidFill>
                <a:latin typeface="Arial" pitchFamily="34" charset="0"/>
                <a:cs typeface="Arial" pitchFamily="34" charset="0"/>
              </a:rPr>
              <a:t>fall away</a:t>
            </a:r>
            <a:r>
              <a:rPr lang="en-US" sz="2300" dirty="0" smtClean="0">
                <a:latin typeface="Arial" pitchFamily="34" charset="0"/>
                <a:cs typeface="Arial" pitchFamily="34" charset="0"/>
              </a:rPr>
              <a:t>, to renew them again unto repentance; seeing they crucify to themselves the Son of God afresh, and put him to an open shame.        	       Hebrews 6:4-6</a:t>
            </a:r>
          </a:p>
        </p:txBody>
      </p:sp>
      <p:sp>
        <p:nvSpPr>
          <p:cNvPr id="5" name="Rectangle 4"/>
          <p:cNvSpPr/>
          <p:nvPr/>
        </p:nvSpPr>
        <p:spPr>
          <a:xfrm>
            <a:off x="0" y="0"/>
            <a:ext cx="3962400" cy="523220"/>
          </a:xfrm>
          <a:prstGeom prst="rect">
            <a:avLst/>
          </a:prstGeom>
        </p:spPr>
        <p:txBody>
          <a:bodyPr wrap="square">
            <a:spAutoFit/>
          </a:bodyPr>
          <a:lstStyle/>
          <a:p>
            <a:pPr algn="ctr"/>
            <a:r>
              <a:rPr lang="en-US" sz="2800" b="1" dirty="0" smtClean="0">
                <a:latin typeface="Arial" pitchFamily="34" charset="0"/>
                <a:cs typeface="Arial" pitchFamily="34" charset="0"/>
              </a:rPr>
              <a:t>ENDURE TO THE END</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64</a:t>
            </a:fld>
            <a:endParaRPr lang="en-US"/>
          </a:p>
        </p:txBody>
      </p:sp>
      <p:pic>
        <p:nvPicPr>
          <p:cNvPr id="64514" name="Picture 2"/>
          <p:cNvPicPr>
            <a:picLocks noChangeAspect="1" noChangeArrowheads="1"/>
          </p:cNvPicPr>
          <p:nvPr/>
        </p:nvPicPr>
        <p:blipFill>
          <a:blip r:embed="rId3" cstate="print"/>
          <a:srcRect/>
          <a:stretch>
            <a:fillRect/>
          </a:stretch>
        </p:blipFill>
        <p:spPr bwMode="auto">
          <a:xfrm>
            <a:off x="3581400" y="-26543"/>
            <a:ext cx="5562600" cy="6884543"/>
          </a:xfrm>
          <a:prstGeom prst="rect">
            <a:avLst/>
          </a:prstGeom>
          <a:noFill/>
          <a:ln w="9525">
            <a:noFill/>
            <a:miter lim="800000"/>
            <a:headEnd/>
            <a:tailEnd/>
          </a:ln>
          <a:effectLst/>
        </p:spPr>
      </p:pic>
      <p:sp>
        <p:nvSpPr>
          <p:cNvPr id="64515" name="Rectangle 3"/>
          <p:cNvSpPr>
            <a:spLocks noChangeArrowheads="1"/>
          </p:cNvSpPr>
          <p:nvPr/>
        </p:nvSpPr>
        <p:spPr bwMode="auto">
          <a:xfrm>
            <a:off x="228600" y="1270819"/>
            <a:ext cx="3352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r>
              <a:rPr lang="en-US" sz="2400" dirty="0" smtClean="0">
                <a:latin typeface="Arial" pitchFamily="34" charset="0"/>
                <a:cs typeface="Arial" pitchFamily="34" charset="0"/>
              </a:rPr>
              <a:t>For if we </a:t>
            </a:r>
            <a:r>
              <a:rPr lang="en-US" sz="2400" b="1" dirty="0" smtClean="0">
                <a:solidFill>
                  <a:schemeClr val="accent2"/>
                </a:solidFill>
                <a:latin typeface="Arial" pitchFamily="34" charset="0"/>
                <a:cs typeface="Arial" pitchFamily="34" charset="0"/>
              </a:rPr>
              <a:t>sin willfully after that we have received the knowledge of the truth</a:t>
            </a:r>
            <a:r>
              <a:rPr lang="en-US" sz="2400" dirty="0" smtClean="0">
                <a:latin typeface="Arial" pitchFamily="34" charset="0"/>
                <a:cs typeface="Arial" pitchFamily="34" charset="0"/>
              </a:rPr>
              <a:t>, there </a:t>
            </a:r>
            <a:r>
              <a:rPr lang="en-US" sz="2400" dirty="0" err="1" smtClean="0">
                <a:latin typeface="Arial" pitchFamily="34" charset="0"/>
                <a:cs typeface="Arial" pitchFamily="34" charset="0"/>
              </a:rPr>
              <a:t>remaineth</a:t>
            </a:r>
            <a:r>
              <a:rPr lang="en-US" sz="2400" dirty="0" smtClean="0">
                <a:latin typeface="Arial" pitchFamily="34" charset="0"/>
                <a:cs typeface="Arial" pitchFamily="34" charset="0"/>
              </a:rPr>
              <a:t> no more sacrifice for sins. </a:t>
            </a:r>
          </a:p>
          <a:p>
            <a:r>
              <a:rPr lang="en-US" sz="2400" dirty="0" smtClean="0">
                <a:latin typeface="Arial" pitchFamily="34" charset="0"/>
                <a:cs typeface="Arial" pitchFamily="34" charset="0"/>
              </a:rPr>
              <a:t>    	Hebrews 10:26</a:t>
            </a:r>
            <a:endParaRPr lang="en-US" sz="2400" dirty="0" smtClean="0"/>
          </a:p>
        </p:txBody>
      </p:sp>
      <p:sp>
        <p:nvSpPr>
          <p:cNvPr id="5" name="Rectangle 4"/>
          <p:cNvSpPr/>
          <p:nvPr/>
        </p:nvSpPr>
        <p:spPr>
          <a:xfrm>
            <a:off x="0" y="0"/>
            <a:ext cx="3505200" cy="1077218"/>
          </a:xfrm>
          <a:prstGeom prst="rect">
            <a:avLst/>
          </a:prstGeom>
        </p:spPr>
        <p:txBody>
          <a:bodyPr wrap="square">
            <a:spAutoFit/>
          </a:bodyPr>
          <a:lstStyle/>
          <a:p>
            <a:pPr algn="ctr"/>
            <a:r>
              <a:rPr lang="en-US" sz="3200" b="1" dirty="0" smtClean="0">
                <a:latin typeface="Arial" pitchFamily="34" charset="0"/>
                <a:cs typeface="Arial" pitchFamily="34" charset="0"/>
              </a:rPr>
              <a:t>ENDURE TO THE END</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C558713-38A4-4C57-B188-4115D1551B7A}" type="slidenum">
              <a:rPr lang="en-US" smtClean="0"/>
              <a:pPr/>
              <a:t>65</a:t>
            </a:fld>
            <a:endParaRPr lang="en-US" smtClean="0"/>
          </a:p>
        </p:txBody>
      </p:sp>
      <p:pic>
        <p:nvPicPr>
          <p:cNvPr id="61443" name="Picture 2" descr="http://media.ldscdn.org/images/media-library/gospel-art/new-testament/christ-rich-young-ruler-hofmann-1020802-gallery.jpg"/>
          <p:cNvPicPr>
            <a:picLocks noChangeAspect="1" noChangeArrowheads="1"/>
          </p:cNvPicPr>
          <p:nvPr/>
        </p:nvPicPr>
        <p:blipFill>
          <a:blip r:embed="rId3" cstate="print"/>
          <a:srcRect/>
          <a:stretch>
            <a:fillRect/>
          </a:stretch>
        </p:blipFill>
        <p:spPr bwMode="auto">
          <a:xfrm>
            <a:off x="3305175" y="0"/>
            <a:ext cx="5838825" cy="4257675"/>
          </a:xfrm>
          <a:prstGeom prst="rect">
            <a:avLst/>
          </a:prstGeom>
          <a:noFill/>
          <a:ln w="9525">
            <a:noFill/>
            <a:miter lim="800000"/>
            <a:headEnd/>
            <a:tailEnd/>
          </a:ln>
        </p:spPr>
      </p:pic>
      <p:sp>
        <p:nvSpPr>
          <p:cNvPr id="61444" name="TextBox 3"/>
          <p:cNvSpPr txBox="1">
            <a:spLocks noChangeArrowheads="1"/>
          </p:cNvSpPr>
          <p:nvPr/>
        </p:nvSpPr>
        <p:spPr bwMode="auto">
          <a:xfrm>
            <a:off x="0" y="0"/>
            <a:ext cx="3200400" cy="4524375"/>
          </a:xfrm>
          <a:prstGeom prst="rect">
            <a:avLst/>
          </a:prstGeom>
          <a:noFill/>
          <a:ln w="9525">
            <a:noFill/>
            <a:miter lim="800000"/>
            <a:headEnd/>
            <a:tailEnd/>
          </a:ln>
        </p:spPr>
        <p:txBody>
          <a:bodyPr>
            <a:spAutoFit/>
          </a:bodyPr>
          <a:lstStyle/>
          <a:p>
            <a:r>
              <a:rPr lang="en-US" sz="2400" dirty="0">
                <a:latin typeface="Arial" charset="0"/>
                <a:cs typeface="Arial" charset="0"/>
              </a:rPr>
              <a:t>Good Master, </a:t>
            </a:r>
            <a:r>
              <a:rPr lang="en-US" sz="2400" b="1" dirty="0">
                <a:solidFill>
                  <a:schemeClr val="accent2"/>
                </a:solidFill>
                <a:latin typeface="Arial" charset="0"/>
                <a:cs typeface="Arial" charset="0"/>
              </a:rPr>
              <a:t>what good thing shall I do, that I may have </a:t>
            </a:r>
            <a:r>
              <a:rPr lang="en-US" sz="2400" b="1" dirty="0">
                <a:solidFill>
                  <a:srgbClr val="FF0000"/>
                </a:solidFill>
                <a:latin typeface="Arial" charset="0"/>
                <a:cs typeface="Arial" charset="0"/>
              </a:rPr>
              <a:t>eternal life</a:t>
            </a:r>
            <a:r>
              <a:rPr lang="en-US" sz="2400" b="1" dirty="0">
                <a:solidFill>
                  <a:schemeClr val="accent2"/>
                </a:solidFill>
                <a:latin typeface="Arial" charset="0"/>
                <a:cs typeface="Arial" charset="0"/>
              </a:rPr>
              <a:t>?</a:t>
            </a:r>
            <a:r>
              <a:rPr lang="en-US" sz="2400" dirty="0">
                <a:latin typeface="Arial" charset="0"/>
                <a:cs typeface="Arial" charset="0"/>
              </a:rPr>
              <a:t> . . . </a:t>
            </a:r>
            <a:r>
              <a:rPr lang="en-US" sz="2400" b="1" dirty="0">
                <a:solidFill>
                  <a:schemeClr val="accent2"/>
                </a:solidFill>
                <a:latin typeface="Arial" charset="0"/>
                <a:cs typeface="Arial" charset="0"/>
              </a:rPr>
              <a:t>If  thou wilt enter into life, keep the commandments </a:t>
            </a:r>
            <a:r>
              <a:rPr lang="en-US" sz="2400" dirty="0">
                <a:latin typeface="Arial" charset="0"/>
                <a:cs typeface="Arial" charset="0"/>
              </a:rPr>
              <a:t>. . . </a:t>
            </a:r>
          </a:p>
          <a:p>
            <a:r>
              <a:rPr lang="en-US" sz="2400" dirty="0">
                <a:latin typeface="Arial" charset="0"/>
                <a:cs typeface="Arial" charset="0"/>
              </a:rPr>
              <a:t>If thou wilt be perfect, go and sell that thou hast, and give to the poor, and thou </a:t>
            </a:r>
            <a:r>
              <a:rPr lang="en-US" sz="2400" dirty="0" err="1">
                <a:latin typeface="Arial" charset="0"/>
                <a:cs typeface="Arial" charset="0"/>
              </a:rPr>
              <a:t>shalt</a:t>
            </a:r>
            <a:r>
              <a:rPr lang="en-US" sz="2400" dirty="0">
                <a:latin typeface="Arial" charset="0"/>
                <a:cs typeface="Arial" charset="0"/>
              </a:rPr>
              <a:t> have treasure in</a:t>
            </a:r>
          </a:p>
        </p:txBody>
      </p:sp>
      <p:sp>
        <p:nvSpPr>
          <p:cNvPr id="61445" name="Rectangle 4"/>
          <p:cNvSpPr>
            <a:spLocks noChangeArrowheads="1"/>
          </p:cNvSpPr>
          <p:nvPr/>
        </p:nvSpPr>
        <p:spPr bwMode="auto">
          <a:xfrm>
            <a:off x="0" y="4038600"/>
            <a:ext cx="9144000" cy="2678113"/>
          </a:xfrm>
          <a:prstGeom prst="rect">
            <a:avLst/>
          </a:prstGeom>
          <a:noFill/>
          <a:ln w="9525">
            <a:noFill/>
            <a:miter lim="800000"/>
            <a:headEnd/>
            <a:tailEnd/>
          </a:ln>
        </p:spPr>
        <p:txBody>
          <a:bodyPr>
            <a:spAutoFit/>
          </a:bodyPr>
          <a:lstStyle/>
          <a:p>
            <a:endParaRPr lang="en-US" dirty="0">
              <a:latin typeface="Arial" charset="0"/>
              <a:cs typeface="Arial" charset="0"/>
            </a:endParaRPr>
          </a:p>
          <a:p>
            <a:r>
              <a:rPr lang="en-US" sz="2400" dirty="0">
                <a:latin typeface="Arial" charset="0"/>
                <a:cs typeface="Arial" charset="0"/>
              </a:rPr>
              <a:t>heaven: and come and follow me. But when the young man heard that saying, he went away sorrowful . . . When his disciples heard it, they were exceedingly amazed saying, </a:t>
            </a:r>
            <a:r>
              <a:rPr lang="en-US" sz="2400" b="1" dirty="0">
                <a:solidFill>
                  <a:schemeClr val="accent2"/>
                </a:solidFill>
                <a:latin typeface="Arial" charset="0"/>
                <a:cs typeface="Arial" charset="0"/>
              </a:rPr>
              <a:t>Who then can be saved? But Jesus beheld them, and said unto them, </a:t>
            </a:r>
            <a:r>
              <a:rPr lang="en-US" sz="2400" b="1" dirty="0">
                <a:solidFill>
                  <a:srgbClr val="FF0000"/>
                </a:solidFill>
                <a:latin typeface="Arial" charset="0"/>
                <a:cs typeface="Arial" charset="0"/>
              </a:rPr>
              <a:t>With men this is impossible; but with God all things are possible</a:t>
            </a:r>
            <a:r>
              <a:rPr lang="en-US" sz="2400" dirty="0">
                <a:latin typeface="Arial" charset="0"/>
                <a:cs typeface="Arial" charset="0"/>
              </a:rPr>
              <a:t>.  </a:t>
            </a:r>
          </a:p>
          <a:p>
            <a:r>
              <a:rPr lang="en-US" sz="2400" dirty="0">
                <a:latin typeface="Arial" charset="0"/>
                <a:cs typeface="Arial" charset="0"/>
              </a:rPr>
              <a:t>				</a:t>
            </a:r>
            <a:r>
              <a:rPr lang="en-US" sz="2400" dirty="0" smtClean="0">
                <a:latin typeface="Arial" charset="0"/>
                <a:cs typeface="Arial" charset="0"/>
              </a:rPr>
              <a:t>	Matthew </a:t>
            </a:r>
            <a:r>
              <a:rPr lang="en-US" sz="2400" dirty="0">
                <a:latin typeface="Arial" charset="0"/>
                <a:cs typeface="Arial" charset="0"/>
              </a:rPr>
              <a:t>19:16-26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66</a:t>
            </a:fld>
            <a:endParaRPr lang="en-US"/>
          </a:p>
        </p:txBody>
      </p:sp>
      <p:pic>
        <p:nvPicPr>
          <p:cNvPr id="3" name="Picture 2" descr="C:\Users\Robert\Dropbox\CHURCH\Go Ye and Teach\PICTURES\Danny Hahlbohm PowerPoint Slides\Complete set\pp 2\footprints16x20.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0" y="0"/>
            <a:ext cx="91440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A DAILY WALK WITH THE LORD</a:t>
            </a:r>
            <a:endParaRPr lang="en-US" sz="3200" b="1" dirty="0">
              <a:latin typeface="Arial" pitchFamily="34" charset="0"/>
              <a:cs typeface="Arial" pitchFamily="34" charset="0"/>
            </a:endParaRPr>
          </a:p>
        </p:txBody>
      </p:sp>
      <p:sp>
        <p:nvSpPr>
          <p:cNvPr id="70657" name="Rectangle 1"/>
          <p:cNvSpPr>
            <a:spLocks noChangeArrowheads="1"/>
          </p:cNvSpPr>
          <p:nvPr/>
        </p:nvSpPr>
        <p:spPr bwMode="auto">
          <a:xfrm>
            <a:off x="0" y="-4865100"/>
            <a:ext cx="9144000" cy="101874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endure to the end, we need a daily walk with Jesus as Lord of our lives</a:t>
            </a:r>
            <a:r>
              <a:rPr kumimoji="0" lang="en-US" sz="2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465138" marR="0" lvl="0" indent="-465138"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65138" marR="0" lvl="0" indent="-465138"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465138" marR="0" lvl="0" indent="-465138"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endParaRPr lang="en-US" sz="2400" b="1" dirty="0" smtClean="0">
              <a:latin typeface="Arial" pitchFamily="34" charset="0"/>
              <a:cs typeface="Arial" pitchFamily="34" charset="0"/>
            </a:endParaRPr>
          </a:p>
          <a:p>
            <a:pPr marL="465138" marR="0" lvl="0" indent="-465138"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172200" y="3048000"/>
            <a:ext cx="2971800" cy="3416320"/>
          </a:xfrm>
          <a:prstGeom prst="rect">
            <a:avLst/>
          </a:prstGeom>
        </p:spPr>
        <p:txBody>
          <a:bodyPr wrap="square">
            <a:spAutoFit/>
          </a:bodyPr>
          <a:lstStyle/>
          <a:p>
            <a:pPr lvl="0" eaLnBrk="0" fontAlgn="base" hangingPunct="0">
              <a:spcBef>
                <a:spcPct val="0"/>
              </a:spcBef>
              <a:spcAft>
                <a:spcPct val="0"/>
              </a:spcAft>
            </a:pPr>
            <a:r>
              <a:rPr lang="en-US" sz="2400" dirty="0" smtClean="0">
                <a:latin typeface="Arial" pitchFamily="34" charset="0"/>
                <a:ea typeface="Calibri" pitchFamily="34" charset="0"/>
                <a:cs typeface="Times New Roman" pitchFamily="18" charset="0"/>
              </a:rPr>
              <a:t>For even hereunto were ye called: because Christ also suffered for us, leaving us an example, that ye should </a:t>
            </a:r>
            <a:r>
              <a:rPr lang="en-US" sz="2400" b="1" dirty="0" smtClean="0">
                <a:solidFill>
                  <a:schemeClr val="bg1"/>
                </a:solidFill>
                <a:latin typeface="Arial" pitchFamily="34" charset="0"/>
                <a:ea typeface="Calibri" pitchFamily="34" charset="0"/>
                <a:cs typeface="Times New Roman" pitchFamily="18" charset="0"/>
              </a:rPr>
              <a:t>follow his steps</a:t>
            </a:r>
            <a:r>
              <a:rPr lang="en-US" sz="2400" dirty="0" smtClean="0">
                <a:latin typeface="Arial" pitchFamily="34" charset="0"/>
                <a:ea typeface="Calibri" pitchFamily="34" charset="0"/>
                <a:cs typeface="Times New Roman" pitchFamily="18" charset="0"/>
              </a:rPr>
              <a:t>.</a:t>
            </a:r>
            <a:endParaRPr lang="en-US" sz="2400" dirty="0" smtClean="0">
              <a:latin typeface="Arial" pitchFamily="34" charset="0"/>
              <a:cs typeface="Arial" pitchFamily="34" charset="0"/>
            </a:endParaRPr>
          </a:p>
          <a:p>
            <a:pPr marL="465138" indent="-465138" eaLnBrk="0" fontAlgn="base" hangingPunct="0">
              <a:spcBef>
                <a:spcPct val="0"/>
              </a:spcBef>
              <a:spcAft>
                <a:spcPct val="0"/>
              </a:spcAft>
            </a:pPr>
            <a:r>
              <a:rPr lang="en-US" sz="2400" dirty="0" smtClean="0">
                <a:latin typeface="Arial" pitchFamily="34" charset="0"/>
                <a:ea typeface="Calibri" pitchFamily="34" charset="0"/>
                <a:cs typeface="Times New Roman" pitchFamily="18" charset="0"/>
              </a:rPr>
              <a:t>  	  1 Peter 2:21</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67</a:t>
            </a:fld>
            <a:endParaRPr lang="en-US"/>
          </a:p>
        </p:txBody>
      </p:sp>
      <p:pic>
        <p:nvPicPr>
          <p:cNvPr id="1026" name="Picture 2" descr="C:\Users\Robert\Dropbox\CHURCH\Go Ye and Teach\PICTURES\Danny Hahlbohm PowerPoint Slides\Complete set\pp 3\comingstorm.jpg"/>
          <p:cNvPicPr>
            <a:picLocks noChangeAspect="1" noChangeArrowheads="1"/>
          </p:cNvPicPr>
          <p:nvPr/>
        </p:nvPicPr>
        <p:blipFill>
          <a:blip r:embed="rId3" cstate="print"/>
          <a:srcRect/>
          <a:stretch>
            <a:fillRect/>
          </a:stretch>
        </p:blipFill>
        <p:spPr bwMode="auto">
          <a:xfrm>
            <a:off x="0" y="-679"/>
            <a:ext cx="9143999" cy="6859356"/>
          </a:xfrm>
          <a:prstGeom prst="rect">
            <a:avLst/>
          </a:prstGeom>
          <a:noFill/>
        </p:spPr>
      </p:pic>
      <p:sp>
        <p:nvSpPr>
          <p:cNvPr id="4" name="Rectangle 3"/>
          <p:cNvSpPr/>
          <p:nvPr/>
        </p:nvSpPr>
        <p:spPr>
          <a:xfrm>
            <a:off x="0" y="0"/>
            <a:ext cx="9143999" cy="584775"/>
          </a:xfrm>
          <a:prstGeom prst="rect">
            <a:avLst/>
          </a:prstGeom>
        </p:spPr>
        <p:txBody>
          <a:bodyPr wrap="square">
            <a:spAutoFit/>
          </a:bodyPr>
          <a:lstStyle/>
          <a:p>
            <a:pPr algn="ctr"/>
            <a:r>
              <a:rPr lang="en-US" sz="3200" b="1" dirty="0" smtClean="0">
                <a:solidFill>
                  <a:schemeClr val="bg1"/>
                </a:solidFill>
                <a:latin typeface="Arial" pitchFamily="34" charset="0"/>
                <a:cs typeface="Arial" pitchFamily="34" charset="0"/>
              </a:rPr>
              <a:t>A DAILY WALK WITH THE LORD</a:t>
            </a:r>
            <a:endParaRPr lang="en-US" sz="3200" b="1" dirty="0">
              <a:solidFill>
                <a:schemeClr val="bg1"/>
              </a:solidFill>
              <a:latin typeface="Arial" pitchFamily="34" charset="0"/>
              <a:cs typeface="Arial" pitchFamily="34" charset="0"/>
            </a:endParaRPr>
          </a:p>
        </p:txBody>
      </p:sp>
      <p:sp>
        <p:nvSpPr>
          <p:cNvPr id="5" name="TextBox 4"/>
          <p:cNvSpPr txBox="1"/>
          <p:nvPr/>
        </p:nvSpPr>
        <p:spPr>
          <a:xfrm>
            <a:off x="228600" y="990600"/>
            <a:ext cx="8915401" cy="1384995"/>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To endure to the end, our families, time and possessions must be consecrated to God’s purposes.</a:t>
            </a:r>
            <a:endParaRPr lang="en-US" sz="2800" b="1" dirty="0">
              <a:solidFill>
                <a:schemeClr val="bg1"/>
              </a:solidFill>
              <a:latin typeface="Arial" pitchFamily="34" charset="0"/>
              <a:cs typeface="Arial" pitchFamily="34" charset="0"/>
            </a:endParaRPr>
          </a:p>
        </p:txBody>
      </p:sp>
      <p:sp>
        <p:nvSpPr>
          <p:cNvPr id="6" name="TextBox 5"/>
          <p:cNvSpPr txBox="1"/>
          <p:nvPr/>
        </p:nvSpPr>
        <p:spPr>
          <a:xfrm>
            <a:off x="0" y="1600200"/>
            <a:ext cx="3429000" cy="5262979"/>
          </a:xfrm>
          <a:prstGeom prst="rect">
            <a:avLst/>
          </a:prstGeom>
          <a:noFill/>
        </p:spPr>
        <p:txBody>
          <a:bodyPr wrap="square" rtlCol="0">
            <a:spAutoFit/>
          </a:bodyPr>
          <a:lstStyle/>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endParaRPr lang="en-US" sz="2400" b="1"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 . </a:t>
            </a:r>
            <a:r>
              <a:rPr lang="en-US" sz="2400" b="1" dirty="0" smtClean="0">
                <a:latin typeface="Arial" pitchFamily="34" charset="0"/>
                <a:cs typeface="Arial" pitchFamily="34" charset="0"/>
              </a:rPr>
              <a:t>I count all things but loss </a:t>
            </a:r>
            <a:r>
              <a:rPr lang="en-US" sz="2400" dirty="0" smtClean="0">
                <a:solidFill>
                  <a:schemeClr val="bg1"/>
                </a:solidFill>
                <a:latin typeface="Arial" pitchFamily="34" charset="0"/>
                <a:cs typeface="Arial" pitchFamily="34" charset="0"/>
              </a:rPr>
              <a:t>for the </a:t>
            </a:r>
            <a:r>
              <a:rPr lang="en-US" sz="2400" dirty="0" err="1" smtClean="0">
                <a:solidFill>
                  <a:schemeClr val="bg1"/>
                </a:solidFill>
                <a:latin typeface="Arial" pitchFamily="34" charset="0"/>
                <a:cs typeface="Arial" pitchFamily="34" charset="0"/>
              </a:rPr>
              <a:t>excellency</a:t>
            </a:r>
            <a:r>
              <a:rPr lang="en-US" sz="2400" dirty="0" smtClean="0">
                <a:solidFill>
                  <a:schemeClr val="bg1"/>
                </a:solidFill>
                <a:latin typeface="Arial" pitchFamily="34" charset="0"/>
                <a:cs typeface="Arial" pitchFamily="34" charset="0"/>
              </a:rPr>
              <a:t> of the knowledge of Christ Jesus my Lord: for whom I have suffered the loss of all things, and do count them but dung, that I may win Christ.</a:t>
            </a:r>
          </a:p>
          <a:p>
            <a:r>
              <a:rPr lang="en-US" sz="2400" dirty="0" smtClean="0">
                <a:solidFill>
                  <a:schemeClr val="bg1"/>
                </a:solidFill>
                <a:latin typeface="Arial" pitchFamily="34" charset="0"/>
                <a:cs typeface="Arial" pitchFamily="34" charset="0"/>
              </a:rPr>
              <a:t>    	Philippians 3:8</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68</a:t>
            </a:fld>
            <a:endParaRPr lang="en-US"/>
          </a:p>
        </p:txBody>
      </p:sp>
      <p:pic>
        <p:nvPicPr>
          <p:cNvPr id="80898" name="Picture 2" descr="C:\Users\Robert\Dropbox\CHURCH\Go Ye and Teach\PICTURES\Danny Hahlbohm PowerPoint Slides\Complete set\pp 4\not alone.jpg"/>
          <p:cNvPicPr>
            <a:picLocks noChangeAspect="1" noChangeArrowheads="1"/>
          </p:cNvPicPr>
          <p:nvPr/>
        </p:nvPicPr>
        <p:blipFill>
          <a:blip r:embed="rId3" cstate="print"/>
          <a:srcRect/>
          <a:stretch>
            <a:fillRect/>
          </a:stretch>
        </p:blipFill>
        <p:spPr bwMode="auto">
          <a:xfrm>
            <a:off x="-382" y="0"/>
            <a:ext cx="9145294" cy="6857999"/>
          </a:xfrm>
          <a:prstGeom prst="rect">
            <a:avLst/>
          </a:prstGeom>
          <a:noFill/>
        </p:spPr>
      </p:pic>
      <p:sp>
        <p:nvSpPr>
          <p:cNvPr id="4" name="Rectangle 3"/>
          <p:cNvSpPr/>
          <p:nvPr/>
        </p:nvSpPr>
        <p:spPr>
          <a:xfrm>
            <a:off x="0" y="0"/>
            <a:ext cx="9143999" cy="584775"/>
          </a:xfrm>
          <a:prstGeom prst="rect">
            <a:avLst/>
          </a:prstGeom>
        </p:spPr>
        <p:txBody>
          <a:bodyPr wrap="square">
            <a:spAutoFit/>
          </a:bodyPr>
          <a:lstStyle/>
          <a:p>
            <a:pPr lvl="0" algn="ctr" fontAlgn="base">
              <a:spcBef>
                <a:spcPct val="0"/>
              </a:spcBef>
              <a:spcAft>
                <a:spcPct val="0"/>
              </a:spcAft>
            </a:pPr>
            <a:r>
              <a:rPr lang="en-US" sz="3200" b="1" dirty="0" smtClean="0">
                <a:solidFill>
                  <a:schemeClr val="bg1"/>
                </a:solidFill>
                <a:latin typeface="Arial" pitchFamily="34" charset="0"/>
                <a:cs typeface="Times New Roman" pitchFamily="18" charset="0"/>
              </a:rPr>
              <a:t>A DAILY WALK WITH THE LORD</a:t>
            </a:r>
            <a:endParaRPr lang="en-US" sz="3200" dirty="0" smtClean="0">
              <a:solidFill>
                <a:schemeClr val="bg1"/>
              </a:solidFill>
              <a:latin typeface="Arial" pitchFamily="34" charset="0"/>
              <a:cs typeface="Arial" pitchFamily="34" charset="0"/>
            </a:endParaRPr>
          </a:p>
        </p:txBody>
      </p:sp>
      <p:sp>
        <p:nvSpPr>
          <p:cNvPr id="80899" name="Rectangle 3"/>
          <p:cNvSpPr>
            <a:spLocks noChangeArrowheads="1"/>
          </p:cNvSpPr>
          <p:nvPr/>
        </p:nvSpPr>
        <p:spPr bwMode="auto">
          <a:xfrm>
            <a:off x="4419600" y="-4064881"/>
            <a:ext cx="4724400" cy="858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dirty="0" smtClean="0">
              <a:solidFill>
                <a:schemeClr val="bg1"/>
              </a:solidFill>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lang="en-US" sz="2400" b="1" dirty="0" smtClean="0">
              <a:solidFill>
                <a:schemeClr val="bg1"/>
              </a:solidFill>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lang="en-US" sz="2400" b="1" dirty="0" smtClean="0">
              <a:solidFill>
                <a:schemeClr val="bg1"/>
              </a:solidFill>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lang="en-US" sz="2400" b="1" dirty="0" smtClean="0">
              <a:solidFill>
                <a:schemeClr val="bg1"/>
              </a:solidFill>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lang="en-US" sz="2400" b="1" dirty="0" smtClean="0">
              <a:solidFill>
                <a:schemeClr val="bg1"/>
              </a:solidFill>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lang="en-US" sz="2400" b="1" dirty="0" smtClean="0">
              <a:solidFill>
                <a:schemeClr val="bg1"/>
              </a:solidFill>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lang="en-US" sz="2400" dirty="0" smtClean="0">
              <a:solidFill>
                <a:schemeClr val="bg1"/>
              </a:solidFill>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16"/>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Box 5"/>
          <p:cNvSpPr txBox="1"/>
          <p:nvPr/>
        </p:nvSpPr>
        <p:spPr>
          <a:xfrm>
            <a:off x="4114800" y="685800"/>
            <a:ext cx="5029200" cy="7478970"/>
          </a:xfrm>
          <a:prstGeom prst="rect">
            <a:avLst/>
          </a:prstGeom>
          <a:noFill/>
        </p:spPr>
        <p:txBody>
          <a:bodyPr wrap="square" rtlCol="0">
            <a:spAutoFit/>
          </a:bodyPr>
          <a:lstStyle/>
          <a:p>
            <a:r>
              <a:rPr lang="en-US" sz="2800" b="1" dirty="0" smtClean="0">
                <a:solidFill>
                  <a:schemeClr val="bg1"/>
                </a:solidFill>
                <a:latin typeface="Arial" pitchFamily="34" charset="0"/>
                <a:cs typeface="Arial" pitchFamily="34" charset="0"/>
              </a:rPr>
              <a:t>To endure to the end, we need to be vigilant in our prayer life.</a:t>
            </a:r>
          </a:p>
          <a:p>
            <a:endParaRPr lang="en-US" sz="1000" b="1" dirty="0" smtClean="0">
              <a:solidFill>
                <a:schemeClr val="bg1"/>
              </a:solidFill>
              <a:latin typeface="Arial" pitchFamily="34" charset="0"/>
              <a:cs typeface="Arial" pitchFamily="34" charset="0"/>
            </a:endParaRPr>
          </a:p>
          <a:p>
            <a:endParaRPr lang="en-US" sz="1000" b="1"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But behold I say unto you, that ye must pray always, and not faint: that </a:t>
            </a:r>
            <a:r>
              <a:rPr lang="en-US" sz="2400" b="1" dirty="0" smtClean="0">
                <a:solidFill>
                  <a:srgbClr val="FF0000"/>
                </a:solidFill>
                <a:latin typeface="Arial" pitchFamily="34" charset="0"/>
                <a:cs typeface="Arial" pitchFamily="34" charset="0"/>
              </a:rPr>
              <a:t>ye must not perform anything unto the Lord, save in the first place ye shall pray </a:t>
            </a:r>
            <a:r>
              <a:rPr lang="en-US" sz="2400" dirty="0" smtClean="0">
                <a:solidFill>
                  <a:schemeClr val="bg1"/>
                </a:solidFill>
                <a:latin typeface="Arial" pitchFamily="34" charset="0"/>
                <a:cs typeface="Arial" pitchFamily="34" charset="0"/>
              </a:rPr>
              <a:t>unto the Father in the name of Christ, that he will consecrate thy performance unto thee, that thy performance may be for the welfare of thy soul.</a:t>
            </a:r>
          </a:p>
          <a:p>
            <a:r>
              <a:rPr lang="en-US" sz="2400" dirty="0" smtClean="0">
                <a:solidFill>
                  <a:schemeClr val="bg1"/>
                </a:solidFill>
                <a:latin typeface="Arial" pitchFamily="34" charset="0"/>
                <a:cs typeface="Arial" pitchFamily="34" charset="0"/>
              </a:rPr>
              <a:t>		2 Nephi 14:12</a:t>
            </a:r>
          </a:p>
          <a:p>
            <a:endParaRPr lang="en-US" sz="2800" b="1" dirty="0" smtClean="0">
              <a:solidFill>
                <a:schemeClr val="bg1"/>
              </a:solidFill>
              <a:latin typeface="Arial" pitchFamily="34" charset="0"/>
              <a:cs typeface="Arial" pitchFamily="34" charset="0"/>
            </a:endParaRPr>
          </a:p>
          <a:p>
            <a:endParaRPr lang="en-US" sz="2800" b="1" dirty="0" smtClean="0">
              <a:solidFill>
                <a:schemeClr val="bg1"/>
              </a:solidFill>
              <a:latin typeface="Arial" pitchFamily="34" charset="0"/>
              <a:cs typeface="Arial" pitchFamily="34" charset="0"/>
            </a:endParaRPr>
          </a:p>
          <a:p>
            <a:endParaRPr lang="en-US" sz="2800" b="1" dirty="0" smtClean="0">
              <a:solidFill>
                <a:schemeClr val="bg1"/>
              </a:solidFill>
              <a:latin typeface="Arial" pitchFamily="34" charset="0"/>
              <a:cs typeface="Arial" pitchFamily="34" charset="0"/>
            </a:endParaRPr>
          </a:p>
          <a:p>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69</a:t>
            </a:fld>
            <a:endParaRPr lang="en-US"/>
          </a:p>
        </p:txBody>
      </p:sp>
      <p:pic>
        <p:nvPicPr>
          <p:cNvPr id="76802" name="Picture 2" descr="C:\Users\Robert\Dropbox\CHURCH\Go Ye and Teach\PICTURES\Danny Hahlbohm PowerPoint Slides\Complete set\pp 4\word of God.jpg"/>
          <p:cNvPicPr>
            <a:picLocks noChangeAspect="1" noChangeArrowheads="1"/>
          </p:cNvPicPr>
          <p:nvPr/>
        </p:nvPicPr>
        <p:blipFill>
          <a:blip r:embed="rId3" cstate="print"/>
          <a:srcRect/>
          <a:stretch>
            <a:fillRect/>
          </a:stretch>
        </p:blipFill>
        <p:spPr bwMode="auto">
          <a:xfrm>
            <a:off x="0" y="0"/>
            <a:ext cx="9144000" cy="6860326"/>
          </a:xfrm>
          <a:prstGeom prst="rect">
            <a:avLst/>
          </a:prstGeom>
          <a:noFill/>
        </p:spPr>
      </p:pic>
      <p:sp>
        <p:nvSpPr>
          <p:cNvPr id="4" name="Rectangle 3"/>
          <p:cNvSpPr/>
          <p:nvPr/>
        </p:nvSpPr>
        <p:spPr>
          <a:xfrm>
            <a:off x="1" y="0"/>
            <a:ext cx="9144000" cy="584775"/>
          </a:xfrm>
          <a:prstGeom prst="rect">
            <a:avLst/>
          </a:prstGeom>
        </p:spPr>
        <p:txBody>
          <a:bodyPr wrap="square">
            <a:spAutoFit/>
          </a:bodyPr>
          <a:lstStyle/>
          <a:p>
            <a:pPr algn="ctr"/>
            <a:r>
              <a:rPr lang="en-US" sz="3200" b="1" dirty="0" smtClean="0">
                <a:latin typeface="Arial" pitchFamily="34" charset="0"/>
                <a:cs typeface="Arial" pitchFamily="34" charset="0"/>
              </a:rPr>
              <a:t>A DAILY WALK WITH THE LORD</a:t>
            </a:r>
            <a:endParaRPr lang="en-US" sz="3200" b="1" dirty="0">
              <a:latin typeface="Arial" pitchFamily="34" charset="0"/>
              <a:cs typeface="Arial" pitchFamily="34" charset="0"/>
            </a:endParaRPr>
          </a:p>
        </p:txBody>
      </p:sp>
      <p:sp>
        <p:nvSpPr>
          <p:cNvPr id="5" name="Rectangle 4"/>
          <p:cNvSpPr/>
          <p:nvPr/>
        </p:nvSpPr>
        <p:spPr>
          <a:xfrm>
            <a:off x="2971800" y="3429000"/>
            <a:ext cx="6172200" cy="3416320"/>
          </a:xfrm>
          <a:prstGeom prst="rect">
            <a:avLst/>
          </a:prstGeom>
        </p:spPr>
        <p:txBody>
          <a:bodyPr wrap="square">
            <a:spAutoFit/>
          </a:bodyPr>
          <a:lstStyle/>
          <a:p>
            <a:pPr marL="404813" indent="-404813"/>
            <a:r>
              <a:rPr lang="en-US" sz="2400" b="1" dirty="0" smtClean="0">
                <a:latin typeface="Arial" pitchFamily="34" charset="0"/>
                <a:cs typeface="Arial" pitchFamily="34" charset="0"/>
              </a:rPr>
              <a:t>29 Wherefore, ye must press forward with a steadfastness in Christ, having a perfect brightness of hope, and a love of God and of all men.</a:t>
            </a:r>
          </a:p>
          <a:p>
            <a:pPr marL="465138" indent="-465138"/>
            <a:r>
              <a:rPr lang="en-US" sz="2400" b="1" dirty="0" smtClean="0">
                <a:latin typeface="Arial" pitchFamily="34" charset="0"/>
                <a:cs typeface="Arial" pitchFamily="34" charset="0"/>
              </a:rPr>
              <a:t>30 Wherefore, if ye shall press forward, </a:t>
            </a:r>
            <a:r>
              <a:rPr lang="en-US" sz="2400" b="1" dirty="0" smtClean="0">
                <a:solidFill>
                  <a:schemeClr val="accent2"/>
                </a:solidFill>
                <a:latin typeface="Arial" pitchFamily="34" charset="0"/>
                <a:cs typeface="Arial" pitchFamily="34" charset="0"/>
              </a:rPr>
              <a:t>feasting upon the word of Christ</a:t>
            </a:r>
            <a:r>
              <a:rPr lang="en-US" sz="2400" b="1" dirty="0" smtClean="0">
                <a:latin typeface="Arial" pitchFamily="34" charset="0"/>
                <a:cs typeface="Arial" pitchFamily="34" charset="0"/>
              </a:rPr>
              <a:t>, and endure to the end, behold, thus </a:t>
            </a:r>
            <a:r>
              <a:rPr lang="en-US" sz="2400" b="1" dirty="0" err="1" smtClean="0">
                <a:latin typeface="Arial" pitchFamily="34" charset="0"/>
                <a:cs typeface="Arial" pitchFamily="34" charset="0"/>
              </a:rPr>
              <a:t>saith</a:t>
            </a:r>
            <a:r>
              <a:rPr lang="en-US" sz="2400" b="1" dirty="0" smtClean="0">
                <a:latin typeface="Arial" pitchFamily="34" charset="0"/>
                <a:cs typeface="Arial" pitchFamily="34" charset="0"/>
              </a:rPr>
              <a:t> the Father: Ye shall have eternal life.</a:t>
            </a:r>
          </a:p>
          <a:p>
            <a:pPr marL="465138" indent="-465138"/>
            <a:r>
              <a:rPr lang="en-US" sz="2400" b="1" dirty="0" smtClean="0">
                <a:latin typeface="Arial" pitchFamily="34" charset="0"/>
                <a:cs typeface="Arial" pitchFamily="34" charset="0"/>
              </a:rPr>
              <a:t>				2 Nephi 13:29-30</a:t>
            </a:r>
          </a:p>
        </p:txBody>
      </p:sp>
      <p:sp>
        <p:nvSpPr>
          <p:cNvPr id="6" name="TextBox 5"/>
          <p:cNvSpPr txBox="1"/>
          <p:nvPr/>
        </p:nvSpPr>
        <p:spPr>
          <a:xfrm>
            <a:off x="609600" y="685800"/>
            <a:ext cx="6477000" cy="954107"/>
          </a:xfrm>
          <a:prstGeom prst="rect">
            <a:avLst/>
          </a:prstGeom>
          <a:noFill/>
        </p:spPr>
        <p:txBody>
          <a:bodyPr wrap="square" rtlCol="0">
            <a:spAutoFit/>
          </a:bodyPr>
          <a:lstStyle/>
          <a:p>
            <a:r>
              <a:rPr lang="en-US" sz="2800" b="1" dirty="0" smtClean="0">
                <a:latin typeface="Arial" pitchFamily="34" charset="0"/>
                <a:cs typeface="Arial" pitchFamily="34" charset="0"/>
              </a:rPr>
              <a:t>To endure to the end, we need to be immersed in the word of God.</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4\gateway.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4953000"/>
            <a:ext cx="9144000" cy="2308324"/>
          </a:xfrm>
          <a:prstGeom prst="rect">
            <a:avLst/>
          </a:prstGeom>
          <a:noFill/>
        </p:spPr>
        <p:txBody>
          <a:bodyPr wrap="square" rtlCol="0">
            <a:spAutoFit/>
          </a:bodyPr>
          <a:lstStyle/>
          <a:p>
            <a:endParaRPr lang="en-US" sz="2400" b="1" dirty="0" smtClean="0">
              <a:solidFill>
                <a:schemeClr val="bg1"/>
              </a:solidFill>
              <a:latin typeface="Arial" pitchFamily="34" charset="0"/>
              <a:cs typeface="Arial" pitchFamily="34" charset="0"/>
            </a:endParaRPr>
          </a:p>
          <a:p>
            <a:endParaRPr lang="en-US" sz="2400" b="1" dirty="0">
              <a:solidFill>
                <a:schemeClr val="bg1"/>
              </a:solidFill>
              <a:latin typeface="Arial" pitchFamily="34" charset="0"/>
              <a:cs typeface="Arial" pitchFamily="34" charset="0"/>
            </a:endParaRPr>
          </a:p>
          <a:p>
            <a:r>
              <a:rPr lang="en-US" sz="2400" b="1" dirty="0" smtClean="0">
                <a:latin typeface="Arial" pitchFamily="34" charset="0"/>
                <a:cs typeface="Arial" pitchFamily="34" charset="0"/>
              </a:rPr>
              <a:t>For </a:t>
            </a:r>
            <a:r>
              <a:rPr lang="en-US" sz="2400" b="1" dirty="0">
                <a:latin typeface="Arial" pitchFamily="34" charset="0"/>
                <a:cs typeface="Arial" pitchFamily="34" charset="0"/>
              </a:rPr>
              <a:t>God so loved the world, that he gave his only begotten Son, that whosoever believeth in him </a:t>
            </a:r>
            <a:r>
              <a:rPr lang="en-US" sz="2400" b="1" dirty="0">
                <a:solidFill>
                  <a:schemeClr val="bg1"/>
                </a:solidFill>
                <a:latin typeface="Arial" pitchFamily="34" charset="0"/>
                <a:cs typeface="Arial" pitchFamily="34" charset="0"/>
              </a:rPr>
              <a:t>should not perish</a:t>
            </a:r>
            <a:r>
              <a:rPr lang="en-US" sz="2400" b="1" dirty="0">
                <a:latin typeface="Arial" pitchFamily="34" charset="0"/>
                <a:cs typeface="Arial" pitchFamily="34" charset="0"/>
              </a:rPr>
              <a:t>, but have everlasting life</a:t>
            </a:r>
            <a:r>
              <a:rPr lang="en-US" sz="2400" b="1" dirty="0" smtClean="0">
                <a:latin typeface="Arial" pitchFamily="34" charset="0"/>
                <a:cs typeface="Arial" pitchFamily="34" charset="0"/>
              </a:rPr>
              <a:t>.		      John 3:16</a:t>
            </a:r>
          </a:p>
          <a:p>
            <a:endParaRPr lang="en-US" sz="2400" b="1" dirty="0">
              <a:solidFill>
                <a:schemeClr val="bg1"/>
              </a:solidFill>
              <a:latin typeface="Arial" pitchFamily="34" charset="0"/>
              <a:cs typeface="Arial" pitchFamily="34" charset="0"/>
            </a:endParaRPr>
          </a:p>
        </p:txBody>
      </p:sp>
      <p:sp>
        <p:nvSpPr>
          <p:cNvPr id="1029"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838D5418-A791-49C9-9A77-67C707A5FACA}" type="slidenum">
              <a:rPr lang="en-US" smtClean="0"/>
              <a:pPr/>
              <a:t>7</a:t>
            </a:fld>
            <a:endParaRPr lang="en-US"/>
          </a:p>
        </p:txBody>
      </p:sp>
      <p:sp>
        <p:nvSpPr>
          <p:cNvPr id="8" name="Rectangle 7"/>
          <p:cNvSpPr/>
          <p:nvPr/>
        </p:nvSpPr>
        <p:spPr>
          <a:xfrm>
            <a:off x="0" y="0"/>
            <a:ext cx="9143999" cy="584775"/>
          </a:xfrm>
          <a:prstGeom prst="rect">
            <a:avLst/>
          </a:prstGeom>
        </p:spPr>
        <p:txBody>
          <a:bodyPr wrap="square">
            <a:spAutoFit/>
          </a:bodyPr>
          <a:lstStyle/>
          <a:p>
            <a:pPr algn="ctr"/>
            <a:r>
              <a:rPr lang="en-US" sz="3200" b="1" cap="all" dirty="0" smtClean="0">
                <a:latin typeface="Arial" pitchFamily="34" charset="0"/>
                <a:cs typeface="Arial" pitchFamily="34" charset="0"/>
              </a:rPr>
              <a:t>The Promise of Eternal Life</a:t>
            </a:r>
            <a:endParaRPr lang="en-US" sz="3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70</a:t>
            </a:fld>
            <a:endParaRPr lang="en-US"/>
          </a:p>
        </p:txBody>
      </p:sp>
      <p:pic>
        <p:nvPicPr>
          <p:cNvPr id="77826" name="Picture 2" descr="C:\Users\Robert\Dropbox\CHURCH\Go Ye and Teach\PICTURES\Danny Hahlbohm PowerPoint Slides\Complete set\pp 2\nogreaterlove.jpg"/>
          <p:cNvPicPr>
            <a:picLocks noChangeAspect="1" noChangeArrowheads="1"/>
          </p:cNvPicPr>
          <p:nvPr/>
        </p:nvPicPr>
        <p:blipFill>
          <a:blip r:embed="rId3" cstate="print"/>
          <a:srcRect/>
          <a:stretch>
            <a:fillRect/>
          </a:stretch>
        </p:blipFill>
        <p:spPr bwMode="auto">
          <a:xfrm>
            <a:off x="0" y="-679"/>
            <a:ext cx="9143999" cy="6859356"/>
          </a:xfrm>
          <a:prstGeom prst="rect">
            <a:avLst/>
          </a:prstGeom>
          <a:noFill/>
        </p:spPr>
      </p:pic>
      <p:sp>
        <p:nvSpPr>
          <p:cNvPr id="4" name="Rectangle 3"/>
          <p:cNvSpPr/>
          <p:nvPr/>
        </p:nvSpPr>
        <p:spPr>
          <a:xfrm>
            <a:off x="2743200" y="2286000"/>
            <a:ext cx="6400800" cy="4524315"/>
          </a:xfrm>
          <a:prstGeom prst="rect">
            <a:avLst/>
          </a:prstGeom>
        </p:spPr>
        <p:txBody>
          <a:bodyPr wrap="square">
            <a:spAutoFit/>
          </a:bodyPr>
          <a:lstStyle/>
          <a:p>
            <a:pPr marL="457200" indent="-457200"/>
            <a:r>
              <a:rPr lang="en-US" sz="2400" b="1" dirty="0" smtClean="0">
                <a:latin typeface="Arial" pitchFamily="34" charset="0"/>
                <a:cs typeface="Arial" pitchFamily="34" charset="0"/>
              </a:rPr>
              <a:t>53 	Then said Jesus unto them, Verily, verily, I say unto you, </a:t>
            </a:r>
            <a:r>
              <a:rPr lang="en-US" sz="2400" b="1" dirty="0" smtClean="0">
                <a:solidFill>
                  <a:schemeClr val="bg1"/>
                </a:solidFill>
                <a:latin typeface="Arial" pitchFamily="34" charset="0"/>
                <a:cs typeface="Arial" pitchFamily="34" charset="0"/>
              </a:rPr>
              <a:t>Except ye eat the flesh of the Son of man, and drink his blood, ye have no life in you</a:t>
            </a:r>
            <a:r>
              <a:rPr lang="en-US" sz="2400" b="1" dirty="0" smtClean="0">
                <a:latin typeface="Arial" pitchFamily="34" charset="0"/>
                <a:cs typeface="Arial" pitchFamily="34" charset="0"/>
              </a:rPr>
              <a:t>.</a:t>
            </a:r>
          </a:p>
          <a:p>
            <a:pPr marL="457200" indent="-457200"/>
            <a:r>
              <a:rPr lang="en-US" sz="2400" b="1" dirty="0" smtClean="0">
                <a:latin typeface="Arial" pitchFamily="34" charset="0"/>
                <a:cs typeface="Arial" pitchFamily="34" charset="0"/>
              </a:rPr>
              <a:t>54  </a:t>
            </a:r>
            <a:r>
              <a:rPr lang="en-US" sz="2400" b="1" dirty="0" err="1" smtClean="0">
                <a:latin typeface="Arial" pitchFamily="34" charset="0"/>
                <a:cs typeface="Arial" pitchFamily="34" charset="0"/>
              </a:rPr>
              <a:t>Whosoeateth</a:t>
            </a:r>
            <a:r>
              <a:rPr lang="en-US" sz="2400" b="1" dirty="0" smtClean="0">
                <a:latin typeface="Arial" pitchFamily="34" charset="0"/>
                <a:cs typeface="Arial" pitchFamily="34" charset="0"/>
              </a:rPr>
              <a:t> my flesh, and </a:t>
            </a:r>
            <a:r>
              <a:rPr lang="en-US" sz="2400" b="1" dirty="0" err="1" smtClean="0">
                <a:latin typeface="Arial" pitchFamily="34" charset="0"/>
                <a:cs typeface="Arial" pitchFamily="34" charset="0"/>
              </a:rPr>
              <a:t>drinketh</a:t>
            </a:r>
            <a:r>
              <a:rPr lang="en-US" sz="2400" b="1" dirty="0" smtClean="0">
                <a:latin typeface="Arial" pitchFamily="34" charset="0"/>
                <a:cs typeface="Arial" pitchFamily="34" charset="0"/>
              </a:rPr>
              <a:t> my blood, hath eternal life; and I will raise him up at the last day.</a:t>
            </a:r>
          </a:p>
          <a:p>
            <a:pPr marL="457200" indent="-457200"/>
            <a:r>
              <a:rPr lang="en-US" sz="2400" b="1" dirty="0" smtClean="0">
                <a:latin typeface="Arial" pitchFamily="34" charset="0"/>
                <a:cs typeface="Arial" pitchFamily="34" charset="0"/>
              </a:rPr>
              <a:t>55 	For my flesh is meat indeed, and my blood is drink indeed.</a:t>
            </a:r>
          </a:p>
          <a:p>
            <a:pPr marL="457200" indent="-457200">
              <a:buAutoNum type="arabicPlain" startAt="56"/>
            </a:pPr>
            <a:r>
              <a:rPr lang="en-US" sz="2400" b="1" dirty="0" smtClean="0">
                <a:latin typeface="Arial" pitchFamily="34" charset="0"/>
                <a:cs typeface="Arial" pitchFamily="34" charset="0"/>
              </a:rPr>
              <a:t>He that </a:t>
            </a:r>
            <a:r>
              <a:rPr lang="en-US" sz="2400" b="1" dirty="0" err="1" smtClean="0">
                <a:latin typeface="Arial" pitchFamily="34" charset="0"/>
                <a:cs typeface="Arial" pitchFamily="34" charset="0"/>
              </a:rPr>
              <a:t>eateth</a:t>
            </a:r>
            <a:r>
              <a:rPr lang="en-US" sz="2400" b="1" dirty="0" smtClean="0">
                <a:latin typeface="Arial" pitchFamily="34" charset="0"/>
                <a:cs typeface="Arial" pitchFamily="34" charset="0"/>
              </a:rPr>
              <a:t> my flesh, and </a:t>
            </a:r>
            <a:r>
              <a:rPr lang="en-US" sz="2400" b="1" dirty="0" err="1" smtClean="0">
                <a:latin typeface="Arial" pitchFamily="34" charset="0"/>
                <a:cs typeface="Arial" pitchFamily="34" charset="0"/>
              </a:rPr>
              <a:t>drinketh</a:t>
            </a:r>
            <a:r>
              <a:rPr lang="en-US" sz="2400" b="1" dirty="0" smtClean="0">
                <a:latin typeface="Arial" pitchFamily="34" charset="0"/>
                <a:cs typeface="Arial" pitchFamily="34" charset="0"/>
              </a:rPr>
              <a:t> my blood, </a:t>
            </a:r>
            <a:r>
              <a:rPr lang="en-US" sz="2400" b="1" dirty="0" err="1" smtClean="0">
                <a:latin typeface="Arial" pitchFamily="34" charset="0"/>
                <a:cs typeface="Arial" pitchFamily="34" charset="0"/>
              </a:rPr>
              <a:t>dwelleth</a:t>
            </a:r>
            <a:r>
              <a:rPr lang="en-US" sz="2400" b="1" dirty="0" smtClean="0">
                <a:latin typeface="Arial" pitchFamily="34" charset="0"/>
                <a:cs typeface="Arial" pitchFamily="34" charset="0"/>
              </a:rPr>
              <a:t> in me, and I in him. </a:t>
            </a:r>
          </a:p>
          <a:p>
            <a:pPr marL="457200" indent="-457200"/>
            <a:r>
              <a:rPr lang="en-US" sz="2400" b="1" dirty="0" smtClean="0">
                <a:latin typeface="Arial" pitchFamily="34" charset="0"/>
                <a:cs typeface="Arial" pitchFamily="34" charset="0"/>
              </a:rPr>
              <a:t>					John 6:53-56</a:t>
            </a:r>
          </a:p>
        </p:txBody>
      </p:sp>
      <p:sp>
        <p:nvSpPr>
          <p:cNvPr id="5" name="Rectangle 4"/>
          <p:cNvSpPr/>
          <p:nvPr/>
        </p:nvSpPr>
        <p:spPr>
          <a:xfrm>
            <a:off x="0" y="457200"/>
            <a:ext cx="9144000" cy="2092881"/>
          </a:xfrm>
          <a:prstGeom prst="rect">
            <a:avLst/>
          </a:prstGeom>
        </p:spPr>
        <p:txBody>
          <a:bodyPr wrap="square">
            <a:spAutoFit/>
          </a:bodyPr>
          <a:lstStyle/>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To endure to the end, we need the holy ordinances of Christ’s gospel to help us maintain perspective in relation to the sacrificial life that Christ lived.</a:t>
            </a:r>
            <a:endParaRPr lang="en-US" b="1" dirty="0" smtClean="0">
              <a:latin typeface="Arial" pitchFamily="34" charset="0"/>
              <a:cs typeface="Arial" pitchFamily="34" charset="0"/>
            </a:endParaRPr>
          </a:p>
          <a:p>
            <a:r>
              <a:rPr lang="en-US" b="1" dirty="0" smtClean="0">
                <a:latin typeface="Arial" pitchFamily="34" charset="0"/>
                <a:cs typeface="Arial" pitchFamily="34" charset="0"/>
              </a:rPr>
              <a:t>  </a:t>
            </a:r>
          </a:p>
        </p:txBody>
      </p:sp>
      <p:sp>
        <p:nvSpPr>
          <p:cNvPr id="6" name="Rectangle 5"/>
          <p:cNvSpPr/>
          <p:nvPr/>
        </p:nvSpPr>
        <p:spPr>
          <a:xfrm>
            <a:off x="1" y="0"/>
            <a:ext cx="9144000" cy="584775"/>
          </a:xfrm>
          <a:prstGeom prst="rect">
            <a:avLst/>
          </a:prstGeom>
        </p:spPr>
        <p:txBody>
          <a:bodyPr wrap="square">
            <a:spAutoFit/>
          </a:bodyPr>
          <a:lstStyle/>
          <a:p>
            <a:pPr algn="ctr"/>
            <a:r>
              <a:rPr lang="en-US" sz="3200" b="1" dirty="0" smtClean="0">
                <a:latin typeface="Arial" pitchFamily="34" charset="0"/>
                <a:cs typeface="Arial" pitchFamily="34" charset="0"/>
              </a:rPr>
              <a:t>A DAILY WALK WITH THE LORD</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71</a:t>
            </a:fld>
            <a:endParaRPr lang="en-US"/>
          </a:p>
        </p:txBody>
      </p:sp>
      <p:pic>
        <p:nvPicPr>
          <p:cNvPr id="3" name="Picture 2" descr="C:\Users\Robert\Dropbox\CHURCH\Go Ye and Teach\PICTURES\Danny Hahlbohm PowerPoint Slides\Complete set\pp 3\fathershouse.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78849" name="Rectangle 1"/>
          <p:cNvSpPr>
            <a:spLocks noChangeArrowheads="1"/>
          </p:cNvSpPr>
          <p:nvPr/>
        </p:nvSpPr>
        <p:spPr bwMode="auto">
          <a:xfrm>
            <a:off x="1" y="-6342426"/>
            <a:ext cx="9143999" cy="131420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VALIANT IN TESTIMONY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34" charset="0"/>
                <a:ea typeface="Calibri" pitchFamily="34" charset="0"/>
                <a:cs typeface="Times New Roman" pitchFamily="18" charset="0"/>
              </a:rPr>
              <a:t>We</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want </a:t>
            </a:r>
            <a:r>
              <a:rPr lang="en-US" sz="2400" b="1" dirty="0" smtClean="0">
                <a:latin typeface="Arial" pitchFamily="34" charset="0"/>
                <a:ea typeface="Calibri" pitchFamily="34" charset="0"/>
                <a:cs typeface="Times New Roman" pitchFamily="18" charset="0"/>
              </a:rPr>
              <a:t>the love of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Jesus to be so evident in our lives that others might come unto him.</a:t>
            </a:r>
            <a:r>
              <a:rPr kumimoji="0" lang="en-US" sz="24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Our willingness to </a:t>
            </a:r>
            <a:r>
              <a:rPr kumimoji="0" lang="en-US" sz="2400" b="1" i="0" u="none" strike="noStrike" cap="none" normalizeH="0" dirty="0" smtClean="0">
                <a:ln>
                  <a:noFill/>
                </a:ln>
                <a:solidFill>
                  <a:schemeClr val="accent2"/>
                </a:solidFill>
                <a:effectLst/>
                <a:latin typeface="Arial" pitchFamily="34" charset="0"/>
                <a:ea typeface="Calibri" pitchFamily="34" charset="0"/>
                <a:cs typeface="Times New Roman" pitchFamily="18" charset="0"/>
              </a:rPr>
              <a:t>share the gospel with others</a:t>
            </a:r>
            <a:r>
              <a:rPr kumimoji="0" lang="en-US" sz="24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will directly impact our place in heaven.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72</a:t>
            </a:fld>
            <a:endParaRPr lang="en-US"/>
          </a:p>
        </p:txBody>
      </p:sp>
      <p:pic>
        <p:nvPicPr>
          <p:cNvPr id="3" name="Picture 2" descr="C:\Users\Robert\Dropbox\CHURCH\Go Ye and Teach\PICTURES\Danny Hahlbohm PowerPoint Slides\Complete set\pp 3\fathershouse.jpg"/>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78849" name="Rectangle 1"/>
          <p:cNvSpPr>
            <a:spLocks noChangeArrowheads="1"/>
          </p:cNvSpPr>
          <p:nvPr/>
        </p:nvSpPr>
        <p:spPr bwMode="auto">
          <a:xfrm>
            <a:off x="1" y="-6527091"/>
            <a:ext cx="9143999" cy="135113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VALIANT IN TESTIMONY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630238" marR="0" lvl="0" indent="-630238" algn="l"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34" charset="0"/>
                <a:ea typeface="Calibri" pitchFamily="34" charset="0"/>
                <a:cs typeface="Times New Roman" pitchFamily="18" charset="0"/>
              </a:rPr>
              <a:t>6.a. 	And again, we saw the </a:t>
            </a:r>
            <a:r>
              <a:rPr lang="en-US" sz="2400" b="1" dirty="0" smtClean="0">
                <a:solidFill>
                  <a:schemeClr val="accent2"/>
                </a:solidFill>
                <a:latin typeface="Arial" pitchFamily="34" charset="0"/>
                <a:ea typeface="Calibri" pitchFamily="34" charset="0"/>
                <a:cs typeface="Times New Roman" pitchFamily="18" charset="0"/>
              </a:rPr>
              <a:t>terrestrial</a:t>
            </a:r>
            <a:r>
              <a:rPr lang="en-US" sz="2400" b="1" dirty="0" smtClean="0">
                <a:latin typeface="Arial" pitchFamily="34" charset="0"/>
                <a:ea typeface="Calibri" pitchFamily="34" charset="0"/>
                <a:cs typeface="Times New Roman" pitchFamily="18" charset="0"/>
              </a:rPr>
              <a:t> world . . .</a:t>
            </a:r>
          </a:p>
          <a:p>
            <a:pPr marL="630238" marR="0" lvl="0" indent="-630238" algn="l"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34" charset="0"/>
                <a:ea typeface="Calibri" pitchFamily="34" charset="0"/>
                <a:cs typeface="Times New Roman" pitchFamily="18" charset="0"/>
              </a:rPr>
              <a:t>6.g. 	these are they who receive of the presence of the Son, but not of the fullness of the Father . . .</a:t>
            </a:r>
          </a:p>
          <a:p>
            <a:pPr marL="630238" marR="0" lvl="0" indent="-630238" algn="l"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34" charset="0"/>
                <a:ea typeface="Calibri" pitchFamily="34" charset="0"/>
                <a:cs typeface="Times New Roman" pitchFamily="18" charset="0"/>
              </a:rPr>
              <a:t>6.g. 	these are they who are </a:t>
            </a:r>
            <a:r>
              <a:rPr lang="en-US" sz="2400" b="1" dirty="0" smtClean="0">
                <a:solidFill>
                  <a:schemeClr val="accent2"/>
                </a:solidFill>
                <a:latin typeface="Arial" pitchFamily="34" charset="0"/>
                <a:ea typeface="Calibri" pitchFamily="34" charset="0"/>
                <a:cs typeface="Times New Roman" pitchFamily="18" charset="0"/>
              </a:rPr>
              <a:t>not valiant in the testimony of Jesus</a:t>
            </a:r>
            <a:r>
              <a:rPr lang="en-US" sz="2400" b="1" dirty="0" smtClean="0">
                <a:latin typeface="Arial" pitchFamily="34" charset="0"/>
                <a:ea typeface="Calibri" pitchFamily="34" charset="0"/>
                <a:cs typeface="Times New Roman" pitchFamily="18" charset="0"/>
              </a:rPr>
              <a:t> . . .                 Doctrine &amp; Covenants 76:6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73</a:t>
            </a:fld>
            <a:endParaRPr lang="en-US"/>
          </a:p>
        </p:txBody>
      </p:sp>
      <p:sp>
        <p:nvSpPr>
          <p:cNvPr id="4" name="Rectangle 3"/>
          <p:cNvSpPr/>
          <p:nvPr/>
        </p:nvSpPr>
        <p:spPr>
          <a:xfrm>
            <a:off x="0" y="1371600"/>
            <a:ext cx="4191000" cy="4247317"/>
          </a:xfrm>
          <a:prstGeom prst="rect">
            <a:avLst/>
          </a:prstGeom>
        </p:spPr>
        <p:txBody>
          <a:bodyPr wrap="square">
            <a:spAutoFit/>
          </a:bodyPr>
          <a:lstStyle/>
          <a:p>
            <a:pPr lvl="0" eaLnBrk="0" fontAlgn="base" hangingPunct="0">
              <a:spcBef>
                <a:spcPct val="0"/>
              </a:spcBef>
              <a:spcAft>
                <a:spcPct val="0"/>
              </a:spcAft>
            </a:pPr>
            <a:endParaRPr lang="en-US" sz="2400" b="1"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endParaRPr lang="en-US" sz="2400" b="1"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endParaRPr lang="en-US" sz="2400" b="1"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endParaRPr lang="en-US" sz="2400" b="1"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r>
              <a:rPr lang="en-US" sz="2400" dirty="0" smtClean="0">
                <a:latin typeface="Arial" pitchFamily="34" charset="0"/>
                <a:ea typeface="Calibri" pitchFamily="34" charset="0"/>
                <a:cs typeface="Times New Roman" pitchFamily="18" charset="0"/>
              </a:rPr>
              <a:t>Let your light so shine before men, that they may see your good works, and </a:t>
            </a:r>
            <a:r>
              <a:rPr lang="en-US" sz="2400" b="1" dirty="0" smtClean="0">
                <a:solidFill>
                  <a:schemeClr val="accent2"/>
                </a:solidFill>
                <a:latin typeface="Arial" pitchFamily="34" charset="0"/>
                <a:ea typeface="Calibri" pitchFamily="34" charset="0"/>
                <a:cs typeface="Times New Roman" pitchFamily="18" charset="0"/>
              </a:rPr>
              <a:t>glorify your Father</a:t>
            </a:r>
            <a:r>
              <a:rPr lang="en-US" sz="2400" dirty="0" smtClean="0">
                <a:latin typeface="Arial" pitchFamily="34" charset="0"/>
                <a:ea typeface="Calibri" pitchFamily="34" charset="0"/>
                <a:cs typeface="Times New Roman" pitchFamily="18" charset="0"/>
              </a:rPr>
              <a:t> which is in heaven.</a:t>
            </a:r>
          </a:p>
          <a:p>
            <a:pPr marL="457200" indent="-457200" eaLnBrk="0" fontAlgn="base" hangingPunct="0">
              <a:spcBef>
                <a:spcPct val="0"/>
              </a:spcBef>
              <a:spcAft>
                <a:spcPct val="0"/>
              </a:spcAft>
            </a:pPr>
            <a:r>
              <a:rPr lang="en-US" sz="2400" dirty="0" smtClean="0">
                <a:latin typeface="Arial" pitchFamily="34" charset="0"/>
                <a:ea typeface="Calibri" pitchFamily="34" charset="0"/>
                <a:cs typeface="Times New Roman" pitchFamily="18" charset="0"/>
              </a:rPr>
              <a:t>	        	Matthew 5:16</a:t>
            </a:r>
          </a:p>
          <a:p>
            <a:pPr marL="457200" indent="-457200" eaLnBrk="0" fontAlgn="base" hangingPunct="0">
              <a:spcBef>
                <a:spcPct val="0"/>
              </a:spcBef>
              <a:spcAft>
                <a:spcPct val="0"/>
              </a:spcAft>
            </a:pPr>
            <a:r>
              <a:rPr lang="en-US" dirty="0" smtClean="0">
                <a:solidFill>
                  <a:schemeClr val="bg1"/>
                </a:solidFill>
                <a:latin typeface="Arial" pitchFamily="34" charset="0"/>
                <a:ea typeface="Calibri" pitchFamily="34" charset="0"/>
                <a:cs typeface="Times New Roman" pitchFamily="18" charset="0"/>
              </a:rPr>
              <a:t>	         Matthew 5:16 (KJV) is in heaven.</a:t>
            </a:r>
          </a:p>
          <a:p>
            <a:pPr marL="457200" indent="-457200" eaLnBrk="0" fontAlgn="base" hangingPunct="0">
              <a:spcBef>
                <a:spcPct val="0"/>
              </a:spcBef>
              <a:spcAft>
                <a:spcPct val="0"/>
              </a:spcAft>
            </a:pPr>
            <a:r>
              <a:rPr lang="en-US" dirty="0" smtClean="0">
                <a:solidFill>
                  <a:schemeClr val="bg1"/>
                </a:solidFill>
                <a:latin typeface="Arial" pitchFamily="34" charset="0"/>
                <a:ea typeface="Calibri" pitchFamily="34" charset="0"/>
                <a:cs typeface="Times New Roman" pitchFamily="18" charset="0"/>
              </a:rPr>
              <a:t>	         Matthew 5:16 (KJV)</a:t>
            </a:r>
            <a:endParaRPr lang="en-US" dirty="0" smtClean="0">
              <a:solidFill>
                <a:schemeClr val="bg1"/>
              </a:solidFill>
              <a:latin typeface="Arial" pitchFamily="34" charset="0"/>
              <a:cs typeface="Arial" pitchFamily="34" charset="0"/>
            </a:endParaRPr>
          </a:p>
        </p:txBody>
      </p:sp>
      <p:pic>
        <p:nvPicPr>
          <p:cNvPr id="82947" name="Picture 3"/>
          <p:cNvPicPr>
            <a:picLocks noChangeAspect="1" noChangeArrowheads="1"/>
          </p:cNvPicPr>
          <p:nvPr/>
        </p:nvPicPr>
        <p:blipFill>
          <a:blip r:embed="rId3" cstate="print"/>
          <a:srcRect/>
          <a:stretch>
            <a:fillRect/>
          </a:stretch>
        </p:blipFill>
        <p:spPr bwMode="auto">
          <a:xfrm>
            <a:off x="4191000" y="0"/>
            <a:ext cx="4953000" cy="6929265"/>
          </a:xfrm>
          <a:prstGeom prst="rect">
            <a:avLst/>
          </a:prstGeom>
          <a:noFill/>
          <a:ln w="9525">
            <a:noFill/>
            <a:miter lim="800000"/>
            <a:headEnd/>
            <a:tailEnd/>
          </a:ln>
          <a:effectLst/>
        </p:spPr>
      </p:pic>
      <p:sp>
        <p:nvSpPr>
          <p:cNvPr id="7" name="Rectangle 6"/>
          <p:cNvSpPr/>
          <p:nvPr/>
        </p:nvSpPr>
        <p:spPr>
          <a:xfrm>
            <a:off x="1" y="0"/>
            <a:ext cx="4191000" cy="2554545"/>
          </a:xfrm>
          <a:prstGeom prst="rect">
            <a:avLst/>
          </a:prstGeom>
        </p:spPr>
        <p:txBody>
          <a:bodyPr wrap="square">
            <a:spAutoFit/>
          </a:bodyPr>
          <a:lstStyle/>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endParaRPr lang="en-US" sz="3200" b="1" dirty="0" smtClean="0">
              <a:latin typeface="Arial" pitchFamily="34" charset="0"/>
              <a:ea typeface="Calibri" pitchFamily="34" charset="0"/>
              <a:cs typeface="Times New Roman" pitchFamily="18" charset="0"/>
            </a:endParaRPr>
          </a:p>
          <a:p>
            <a:pPr lvl="0" algn="ctr" fontAlgn="base">
              <a:spcBef>
                <a:spcPct val="0"/>
              </a:spcBef>
              <a:spcAft>
                <a:spcPct val="0"/>
              </a:spcAft>
            </a:pPr>
            <a:r>
              <a:rPr lang="en-US" sz="3200" b="1" dirty="0" smtClean="0">
                <a:latin typeface="Arial" pitchFamily="34" charset="0"/>
                <a:ea typeface="Calibri" pitchFamily="34" charset="0"/>
                <a:cs typeface="Times New Roman" pitchFamily="18" charset="0"/>
              </a:rPr>
              <a:t>VALIANT IN TESTIMONY</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74</a:t>
            </a:fld>
            <a:endParaRPr lang="en-US"/>
          </a:p>
        </p:txBody>
      </p:sp>
      <p:pic>
        <p:nvPicPr>
          <p:cNvPr id="83970" name="Picture 2" descr="C:\Users\Robert\Dropbox\CHURCH\Go Ye and Teach\PICTURES\Danny Hahlbohm PowerPoint Slides\Complete set\pp 2\allthings.jpg"/>
          <p:cNvPicPr>
            <a:picLocks noChangeAspect="1" noChangeArrowheads="1"/>
          </p:cNvPicPr>
          <p:nvPr/>
        </p:nvPicPr>
        <p:blipFill>
          <a:blip r:embed="rId3" cstate="print"/>
          <a:srcRect/>
          <a:stretch>
            <a:fillRect/>
          </a:stretch>
        </p:blipFill>
        <p:spPr bwMode="auto">
          <a:xfrm>
            <a:off x="-382" y="0"/>
            <a:ext cx="9144382" cy="6857315"/>
          </a:xfrm>
          <a:prstGeom prst="rect">
            <a:avLst/>
          </a:prstGeom>
          <a:noFill/>
        </p:spPr>
      </p:pic>
      <p:sp>
        <p:nvSpPr>
          <p:cNvPr id="83971" name="Rectangle 3"/>
          <p:cNvSpPr>
            <a:spLocks noChangeArrowheads="1"/>
          </p:cNvSpPr>
          <p:nvPr/>
        </p:nvSpPr>
        <p:spPr bwMode="auto">
          <a:xfrm>
            <a:off x="1905000" y="-3572439"/>
            <a:ext cx="5486400" cy="7602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lang="en-US" sz="2400" b="1" dirty="0" smtClean="0">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lang="en-US" sz="2400" b="1" dirty="0" smtClean="0">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lang="en-US" sz="2400" b="1" dirty="0" smtClean="0">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lang="en-US" sz="2400" b="1" dirty="0" smtClean="0">
              <a:latin typeface="Arial" pitchFamily="34"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algn="ctr" eaLnBrk="0" fontAlgn="base" hangingPunct="0">
              <a:spcBef>
                <a:spcPct val="0"/>
              </a:spcBef>
              <a:spcAft>
                <a:spcPct val="0"/>
              </a:spcAft>
            </a:pPr>
            <a:r>
              <a:rPr lang="en-US" sz="3200" b="1" dirty="0" smtClean="0">
                <a:latin typeface="Arial" pitchFamily="34" charset="0"/>
                <a:ea typeface="Calibri" pitchFamily="34" charset="0"/>
                <a:cs typeface="Times New Roman" pitchFamily="18" charset="0"/>
              </a:rPr>
              <a:t>VALIANT IN TESTIMONY</a:t>
            </a:r>
            <a:endParaRPr lang="en-US" sz="3200" dirty="0" smtClean="0">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endParaRPr lang="en-US" sz="2400" b="1" dirty="0" smtClean="0">
              <a:latin typeface="Arial" pitchFamily="34" charset="0"/>
              <a:ea typeface="Calibri" pitchFamily="34"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 knew a man in Christ above fourteen years ago, (whether in the body, I cannot tell; or whether out of the body, I cannot tell: God </a:t>
            </a:r>
            <a:r>
              <a:rPr kumimoji="0" lang="en-US" sz="240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knoweth</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such an one caught up to the </a:t>
            </a:r>
            <a:r>
              <a:rPr kumimoji="0" lang="en-US"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third heaven</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457200" indent="-457200" eaLnBrk="0" fontAlgn="base" hangingPunct="0">
              <a:spcBef>
                <a:spcPct val="0"/>
              </a:spcBef>
              <a:spcAft>
                <a:spcPct val="0"/>
              </a:spcAft>
            </a:pPr>
            <a:r>
              <a:rPr lang="en-US" sz="2400" dirty="0" smtClean="0">
                <a:latin typeface="Arial" pitchFamily="34" charset="0"/>
                <a:ea typeface="Calibri" pitchFamily="34" charset="0"/>
                <a:cs typeface="Times New Roman" pitchFamily="18" charset="0"/>
              </a:rPr>
              <a:t>			2 Corinthians 12:2</a:t>
            </a:r>
            <a:endParaRPr lang="en-US" sz="2400" dirty="0" smtClean="0">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lain" startAt="2"/>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75</a:t>
            </a:fld>
            <a:endParaRPr lang="en-US"/>
          </a:p>
        </p:txBody>
      </p:sp>
      <p:pic>
        <p:nvPicPr>
          <p:cNvPr id="3" name="Picture 2" descr="C:\Users\Robert\Dropbox\CHURCH\Go Ye and Teach\PICTURES\Danny Hahlbohm PowerPoint Slides\Complete set\pp 2\allthings.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6017" name="Rectangle 1"/>
          <p:cNvSpPr>
            <a:spLocks noChangeArrowheads="1"/>
          </p:cNvSpPr>
          <p:nvPr/>
        </p:nvSpPr>
        <p:spPr bwMode="auto">
          <a:xfrm>
            <a:off x="1600200" y="-3172327"/>
            <a:ext cx="6096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225425" lvl="0" indent="-225425" fontAlgn="base">
              <a:spcBef>
                <a:spcPct val="0"/>
              </a:spcBef>
              <a:spcAft>
                <a:spcPct val="0"/>
              </a:spcAft>
            </a:pPr>
            <a:endParaRPr lang="en-US" sz="2400" b="1" dirty="0" smtClean="0">
              <a:latin typeface="Arial" pitchFamily="34" charset="0"/>
              <a:ea typeface="Calibri" pitchFamily="34" charset="0"/>
              <a:cs typeface="Times New Roman" pitchFamily="18" charset="0"/>
            </a:endParaRPr>
          </a:p>
          <a:p>
            <a:pPr marL="225425" lvl="0" indent="-225425" fontAlgn="base">
              <a:spcBef>
                <a:spcPct val="0"/>
              </a:spcBef>
              <a:spcAft>
                <a:spcPct val="0"/>
              </a:spcAft>
            </a:pPr>
            <a:endParaRPr lang="en-US" sz="2400" dirty="0" smtClean="0">
              <a:latin typeface="Arial" pitchFamily="34" charset="0"/>
              <a:ea typeface="Calibri" pitchFamily="34" charset="0"/>
              <a:cs typeface="Times New Roman" pitchFamily="18" charset="0"/>
            </a:endParaRPr>
          </a:p>
          <a:p>
            <a:pPr marL="225425" lvl="0" indent="-225425" fontAlgn="base">
              <a:spcBef>
                <a:spcPct val="0"/>
              </a:spcBef>
              <a:spcAft>
                <a:spcPct val="0"/>
              </a:spcAft>
            </a:pPr>
            <a:r>
              <a:rPr lang="en-US" sz="2400" dirty="0" smtClean="0">
                <a:latin typeface="Arial" pitchFamily="34" charset="0"/>
                <a:ea typeface="Calibri" pitchFamily="34" charset="0"/>
                <a:cs typeface="Times New Roman" pitchFamily="18" charset="0"/>
              </a:rPr>
              <a:t>8	Look to yourselves, that we lose not those things which we have wrought, but that we receive a </a:t>
            </a:r>
            <a:r>
              <a:rPr lang="en-US" sz="2400" b="1" dirty="0" smtClean="0">
                <a:solidFill>
                  <a:schemeClr val="bg1"/>
                </a:solidFill>
                <a:latin typeface="Arial" pitchFamily="34" charset="0"/>
                <a:ea typeface="Calibri" pitchFamily="34" charset="0"/>
                <a:cs typeface="Times New Roman" pitchFamily="18" charset="0"/>
              </a:rPr>
              <a:t>full reward</a:t>
            </a:r>
            <a:r>
              <a:rPr lang="en-US" sz="2400" dirty="0" smtClean="0">
                <a:latin typeface="Arial" pitchFamily="34" charset="0"/>
                <a:ea typeface="Calibri" pitchFamily="34" charset="0"/>
                <a:cs typeface="Times New Roman" pitchFamily="18" charset="0"/>
              </a:rPr>
              <a:t>.</a:t>
            </a:r>
            <a:endParaRPr lang="en-US" sz="2400" dirty="0" smtClean="0">
              <a:latin typeface="Arial" pitchFamily="34" charset="0"/>
              <a:cs typeface="Arial" pitchFamily="34" charset="0"/>
            </a:endParaRPr>
          </a:p>
          <a:p>
            <a:pPr marL="225425" indent="-225425" eaLnBrk="0" fontAlgn="base" hangingPunct="0">
              <a:spcBef>
                <a:spcPct val="0"/>
              </a:spcBef>
              <a:spcAft>
                <a:spcPct val="0"/>
              </a:spcAft>
              <a:buFontTx/>
              <a:buAutoNum type="arabicPlain" startAt="9"/>
            </a:pPr>
            <a:r>
              <a:rPr lang="en-US" sz="2400" dirty="0" smtClean="0">
                <a:latin typeface="Arial" pitchFamily="34" charset="0"/>
                <a:ea typeface="Calibri" pitchFamily="34" charset="0"/>
                <a:cs typeface="Times New Roman" pitchFamily="18" charset="0"/>
              </a:rPr>
              <a:t>Whosoever </a:t>
            </a:r>
            <a:r>
              <a:rPr lang="en-US" sz="2400" dirty="0" err="1" smtClean="0">
                <a:latin typeface="Arial" pitchFamily="34" charset="0"/>
                <a:ea typeface="Calibri" pitchFamily="34" charset="0"/>
                <a:cs typeface="Times New Roman" pitchFamily="18" charset="0"/>
              </a:rPr>
              <a:t>transgresseth</a:t>
            </a:r>
            <a:r>
              <a:rPr lang="en-US" sz="2400" dirty="0" smtClean="0">
                <a:latin typeface="Arial" pitchFamily="34" charset="0"/>
                <a:ea typeface="Calibri" pitchFamily="34" charset="0"/>
                <a:cs typeface="Times New Roman" pitchFamily="18" charset="0"/>
              </a:rPr>
              <a:t>, and </a:t>
            </a:r>
            <a:r>
              <a:rPr lang="en-US" sz="2400" dirty="0" err="1" smtClean="0">
                <a:latin typeface="Arial" pitchFamily="34" charset="0"/>
                <a:ea typeface="Calibri" pitchFamily="34" charset="0"/>
                <a:cs typeface="Times New Roman" pitchFamily="18" charset="0"/>
              </a:rPr>
              <a:t>abideth</a:t>
            </a:r>
            <a:r>
              <a:rPr lang="en-US" sz="2400" dirty="0" smtClean="0">
                <a:latin typeface="Arial" pitchFamily="34" charset="0"/>
                <a:ea typeface="Calibri" pitchFamily="34" charset="0"/>
                <a:cs typeface="Times New Roman" pitchFamily="18" charset="0"/>
              </a:rPr>
              <a:t> not in the doctrine of Christ, hath not God. He that </a:t>
            </a:r>
            <a:r>
              <a:rPr lang="en-US" sz="2400" b="1" dirty="0" err="1" smtClean="0">
                <a:solidFill>
                  <a:schemeClr val="bg1"/>
                </a:solidFill>
                <a:latin typeface="Arial" pitchFamily="34" charset="0"/>
                <a:ea typeface="Calibri" pitchFamily="34" charset="0"/>
                <a:cs typeface="Times New Roman" pitchFamily="18" charset="0"/>
              </a:rPr>
              <a:t>abideth</a:t>
            </a:r>
            <a:r>
              <a:rPr lang="en-US" sz="2400" b="1" dirty="0" smtClean="0">
                <a:solidFill>
                  <a:schemeClr val="bg1"/>
                </a:solidFill>
                <a:latin typeface="Arial" pitchFamily="34" charset="0"/>
                <a:ea typeface="Calibri" pitchFamily="34" charset="0"/>
                <a:cs typeface="Times New Roman" pitchFamily="18" charset="0"/>
              </a:rPr>
              <a:t> in the doctrine of Christ</a:t>
            </a:r>
            <a:r>
              <a:rPr lang="en-US" sz="2400" dirty="0" smtClean="0">
                <a:latin typeface="Arial" pitchFamily="34" charset="0"/>
                <a:ea typeface="Calibri" pitchFamily="34" charset="0"/>
                <a:cs typeface="Times New Roman" pitchFamily="18" charset="0"/>
              </a:rPr>
              <a:t>, he hath both the Father and the Son.     	                2 John 1:8-9</a:t>
            </a:r>
          </a:p>
        </p:txBody>
      </p:sp>
      <p:sp>
        <p:nvSpPr>
          <p:cNvPr id="5" name="Rectangle 4"/>
          <p:cNvSpPr/>
          <p:nvPr/>
        </p:nvSpPr>
        <p:spPr>
          <a:xfrm>
            <a:off x="0" y="0"/>
            <a:ext cx="9143999" cy="584775"/>
          </a:xfrm>
          <a:prstGeom prst="rect">
            <a:avLst/>
          </a:prstGeom>
        </p:spPr>
        <p:txBody>
          <a:bodyPr wrap="square">
            <a:spAutoFit/>
          </a:bodyPr>
          <a:lstStyle/>
          <a:p>
            <a:pPr algn="ctr" eaLnBrk="0" fontAlgn="base" hangingPunct="0">
              <a:spcBef>
                <a:spcPct val="0"/>
              </a:spcBef>
              <a:spcAft>
                <a:spcPct val="0"/>
              </a:spcAft>
            </a:pPr>
            <a:r>
              <a:rPr lang="en-US" sz="3200" b="1" dirty="0" smtClean="0">
                <a:latin typeface="Arial" pitchFamily="34" charset="0"/>
                <a:ea typeface="Calibri" pitchFamily="34" charset="0"/>
                <a:cs typeface="Times New Roman" pitchFamily="18" charset="0"/>
              </a:rPr>
              <a:t>VALIANT IN TESTIMONY</a:t>
            </a:r>
            <a:endParaRPr lang="en-US"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76</a:t>
            </a:fld>
            <a:endParaRPr lang="en-US"/>
          </a:p>
        </p:txBody>
      </p:sp>
      <p:pic>
        <p:nvPicPr>
          <p:cNvPr id="3" name="Picture 2" descr="C:\Users\Robert\Dropbox\CHURCH\Go Ye and Teach\PICTURES\Lightstock.com - Faith-based stock photos\Baptis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7105" name="Rectangle 1"/>
          <p:cNvSpPr>
            <a:spLocks noChangeArrowheads="1"/>
          </p:cNvSpPr>
          <p:nvPr/>
        </p:nvSpPr>
        <p:spPr bwMode="auto">
          <a:xfrm>
            <a:off x="3276600" y="-4803540"/>
            <a:ext cx="5867400" cy="10064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400" b="1" dirty="0" smtClean="0">
              <a:latin typeface="Arial" pitchFamily="34" charset="0"/>
              <a:ea typeface="Calibri" pitchFamily="34" charset="0"/>
              <a:cs typeface="Times New Roman" pitchFamily="18" charset="0"/>
            </a:endParaRPr>
          </a:p>
          <a:p>
            <a:pPr marL="225425" indent="-225425"/>
            <a:endParaRPr lang="en-US" sz="2400" b="1" dirty="0" smtClean="0">
              <a:latin typeface="Arial" pitchFamily="34" charset="0"/>
              <a:cs typeface="Times New Roman" pitchFamily="18" charset="0"/>
            </a:endParaRPr>
          </a:p>
          <a:p>
            <a:pPr marL="225425" indent="-225425"/>
            <a:endParaRPr lang="en-US" sz="2400" b="1" dirty="0" smtClean="0">
              <a:latin typeface="Arial" pitchFamily="34" charset="0"/>
              <a:cs typeface="Times New Roman" pitchFamily="18" charset="0"/>
            </a:endParaRPr>
          </a:p>
          <a:p>
            <a:pPr marL="225425" indent="-225425"/>
            <a:endParaRPr lang="en-US" sz="2400" b="1" dirty="0" smtClean="0">
              <a:latin typeface="Arial" pitchFamily="34" charset="0"/>
              <a:cs typeface="Times New Roman" pitchFamily="18" charset="0"/>
            </a:endParaRPr>
          </a:p>
          <a:p>
            <a:pPr marL="225425" indent="-225425"/>
            <a:endParaRPr lang="en-US" sz="2400" b="1" dirty="0" smtClean="0">
              <a:latin typeface="Arial" pitchFamily="34" charset="0"/>
              <a:cs typeface="Times New Roman" pitchFamily="18"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endParaRPr lang="en-US" sz="2400" b="1"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32 Whosoever therefore shall </a:t>
            </a:r>
            <a:r>
              <a:rPr lang="en-US" sz="2400" b="1" dirty="0" smtClean="0">
                <a:solidFill>
                  <a:schemeClr val="bg1"/>
                </a:solidFill>
                <a:latin typeface="Arial" pitchFamily="34" charset="0"/>
                <a:cs typeface="Arial" pitchFamily="34" charset="0"/>
              </a:rPr>
              <a:t>confess me before men</a:t>
            </a:r>
            <a:r>
              <a:rPr lang="en-US" sz="2400" dirty="0" smtClean="0">
                <a:latin typeface="Arial" pitchFamily="34" charset="0"/>
                <a:cs typeface="Arial" pitchFamily="34" charset="0"/>
              </a:rPr>
              <a:t>, him will I confess also before my Father which is in heaven.</a:t>
            </a:r>
          </a:p>
          <a:p>
            <a:pPr marL="344488" indent="-344488"/>
            <a:r>
              <a:rPr lang="en-US" sz="2400" dirty="0" smtClean="0">
                <a:latin typeface="Arial" pitchFamily="34" charset="0"/>
                <a:cs typeface="Arial" pitchFamily="34" charset="0"/>
              </a:rPr>
              <a:t>33 But whosoever shall deny me before men, him will I also deny before my Father which is in heaven.</a:t>
            </a:r>
          </a:p>
          <a:p>
            <a:pPr marL="344488" indent="-344488"/>
            <a:r>
              <a:rPr lang="en-US" sz="2400" dirty="0" smtClean="0">
                <a:latin typeface="Arial" pitchFamily="34" charset="0"/>
                <a:cs typeface="Arial" pitchFamily="34" charset="0"/>
              </a:rPr>
              <a:t>		 	    Matthew 10:32-33</a:t>
            </a:r>
            <a:endParaRPr lang="en-US" sz="2400" dirty="0" smtClean="0"/>
          </a:p>
        </p:txBody>
      </p:sp>
      <p:sp>
        <p:nvSpPr>
          <p:cNvPr id="5" name="Rectangle 4"/>
          <p:cNvSpPr/>
          <p:nvPr/>
        </p:nvSpPr>
        <p:spPr>
          <a:xfrm>
            <a:off x="0" y="0"/>
            <a:ext cx="9144000" cy="584775"/>
          </a:xfrm>
          <a:prstGeom prst="rect">
            <a:avLst/>
          </a:prstGeom>
        </p:spPr>
        <p:txBody>
          <a:bodyPr wrap="square">
            <a:spAutoFit/>
          </a:bodyPr>
          <a:lstStyle/>
          <a:p>
            <a:pPr algn="ctr" eaLnBrk="0" fontAlgn="base" hangingPunct="0">
              <a:spcBef>
                <a:spcPct val="0"/>
              </a:spcBef>
              <a:spcAft>
                <a:spcPct val="0"/>
              </a:spcAft>
            </a:pPr>
            <a:r>
              <a:rPr lang="en-US" sz="3200" b="1" dirty="0" smtClean="0">
                <a:latin typeface="Arial" pitchFamily="34" charset="0"/>
                <a:ea typeface="Calibri" pitchFamily="34" charset="0"/>
                <a:cs typeface="Times New Roman" pitchFamily="18" charset="0"/>
              </a:rPr>
              <a:t>VALIANT IN TESTIMONY</a:t>
            </a:r>
            <a:endParaRPr lang="en-US" sz="3200" dirty="0" smtClean="0">
              <a:latin typeface="Arial" pitchFamily="34" charset="0"/>
              <a:cs typeface="Arial" pitchFamily="34" charset="0"/>
            </a:endParaRPr>
          </a:p>
        </p:txBody>
      </p:sp>
      <p:sp>
        <p:nvSpPr>
          <p:cNvPr id="6" name="TextBox 5"/>
          <p:cNvSpPr txBox="1"/>
          <p:nvPr/>
        </p:nvSpPr>
        <p:spPr>
          <a:xfrm>
            <a:off x="2362200" y="381000"/>
            <a:ext cx="6781801" cy="1384995"/>
          </a:xfrm>
          <a:prstGeom prst="rect">
            <a:avLst/>
          </a:prstGeom>
          <a:noFill/>
        </p:spPr>
        <p:txBody>
          <a:bodyPr wrap="square" rtlCol="0">
            <a:spAutoFit/>
          </a:bodyPr>
          <a:lstStyle/>
          <a:p>
            <a:endParaRPr lang="en-US" sz="2800" b="1" dirty="0" smtClean="0">
              <a:latin typeface="Arial" pitchFamily="34" charset="0"/>
              <a:cs typeface="Arial" pitchFamily="34" charset="0"/>
            </a:endParaRPr>
          </a:p>
          <a:p>
            <a:r>
              <a:rPr lang="en-US" sz="2800" b="1" dirty="0" smtClean="0">
                <a:latin typeface="Arial" pitchFamily="34" charset="0"/>
                <a:cs typeface="Arial" pitchFamily="34" charset="0"/>
              </a:rPr>
              <a:t>Our testimony to others begins with the holy ordinance of water baptism.</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77</a:t>
            </a:fld>
            <a:endParaRPr lang="en-US"/>
          </a:p>
        </p:txBody>
      </p:sp>
      <p:pic>
        <p:nvPicPr>
          <p:cNvPr id="3" name="Picture 2" descr="C:\Users\Robert\Dropbox\CHURCH\Go Ye and Teach\PICTURES\Danny Hahlbohm PowerPoint Slides\Complete set\pp 2\allthings.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6017" name="Rectangle 1"/>
          <p:cNvSpPr>
            <a:spLocks noChangeArrowheads="1"/>
          </p:cNvSpPr>
          <p:nvPr/>
        </p:nvSpPr>
        <p:spPr bwMode="auto">
          <a:xfrm>
            <a:off x="1905000" y="-2909365"/>
            <a:ext cx="56388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b="1"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344488" indent="-344488"/>
            <a:r>
              <a:rPr lang="en-US" sz="2400" dirty="0" smtClean="0">
                <a:latin typeface="Arial" pitchFamily="34" charset="0"/>
                <a:cs typeface="Arial" pitchFamily="34" charset="0"/>
              </a:rPr>
              <a:t>13 Enter ye in at the strait gate: for wide is the gate, and broad is the way, that </a:t>
            </a:r>
            <a:r>
              <a:rPr lang="en-US" sz="2400" dirty="0" err="1" smtClean="0">
                <a:latin typeface="Arial" pitchFamily="34" charset="0"/>
                <a:cs typeface="Arial" pitchFamily="34" charset="0"/>
              </a:rPr>
              <a:t>leadeth</a:t>
            </a:r>
            <a:r>
              <a:rPr lang="en-US" sz="2400" dirty="0" smtClean="0">
                <a:latin typeface="Arial" pitchFamily="34" charset="0"/>
                <a:cs typeface="Arial" pitchFamily="34" charset="0"/>
              </a:rPr>
              <a:t> to </a:t>
            </a:r>
            <a:r>
              <a:rPr lang="en-US" sz="2400" b="1" dirty="0" smtClean="0">
                <a:solidFill>
                  <a:schemeClr val="bg1"/>
                </a:solidFill>
                <a:latin typeface="Arial" pitchFamily="34" charset="0"/>
                <a:cs typeface="Arial" pitchFamily="34" charset="0"/>
              </a:rPr>
              <a:t>destruction</a:t>
            </a:r>
            <a:r>
              <a:rPr lang="en-US" sz="2400" dirty="0" smtClean="0">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many</a:t>
            </a:r>
            <a:r>
              <a:rPr lang="en-US" sz="2400" dirty="0" smtClean="0">
                <a:latin typeface="Arial" pitchFamily="34" charset="0"/>
                <a:cs typeface="Arial" pitchFamily="34" charset="0"/>
              </a:rPr>
              <a:t> there be which go in thereat:</a:t>
            </a:r>
          </a:p>
          <a:p>
            <a:pPr marL="344488" indent="-344488"/>
            <a:r>
              <a:rPr lang="en-US" sz="2400" dirty="0" smtClean="0">
                <a:latin typeface="Arial" pitchFamily="34" charset="0"/>
                <a:cs typeface="Arial" pitchFamily="34" charset="0"/>
              </a:rPr>
              <a:t>14 Because strait is the gate, and narrow is the way, which </a:t>
            </a:r>
            <a:r>
              <a:rPr lang="en-US" sz="2400" dirty="0" err="1" smtClean="0">
                <a:latin typeface="Arial" pitchFamily="34" charset="0"/>
                <a:cs typeface="Arial" pitchFamily="34" charset="0"/>
              </a:rPr>
              <a:t>leadeth</a:t>
            </a:r>
            <a:r>
              <a:rPr lang="en-US" sz="2400" dirty="0" smtClean="0">
                <a:latin typeface="Arial" pitchFamily="34" charset="0"/>
                <a:cs typeface="Arial" pitchFamily="34" charset="0"/>
              </a:rPr>
              <a:t> unto </a:t>
            </a:r>
            <a:r>
              <a:rPr lang="en-US" sz="2400" b="1" dirty="0" smtClean="0">
                <a:solidFill>
                  <a:schemeClr val="bg1"/>
                </a:solidFill>
                <a:latin typeface="Arial" pitchFamily="34" charset="0"/>
                <a:cs typeface="Arial" pitchFamily="34" charset="0"/>
              </a:rPr>
              <a:t>life</a:t>
            </a:r>
            <a:r>
              <a:rPr lang="en-US" sz="2400" dirty="0" smtClean="0">
                <a:latin typeface="Arial" pitchFamily="34" charset="0"/>
                <a:cs typeface="Arial" pitchFamily="34" charset="0"/>
              </a:rPr>
              <a:t>, and </a:t>
            </a:r>
            <a:r>
              <a:rPr lang="en-US" sz="2400" b="1" dirty="0" smtClean="0">
                <a:solidFill>
                  <a:schemeClr val="bg1"/>
                </a:solidFill>
                <a:latin typeface="Arial" pitchFamily="34" charset="0"/>
                <a:cs typeface="Arial" pitchFamily="34" charset="0"/>
              </a:rPr>
              <a:t>few</a:t>
            </a:r>
            <a:r>
              <a:rPr lang="en-US" sz="2400" dirty="0" smtClean="0">
                <a:latin typeface="Arial" pitchFamily="34" charset="0"/>
                <a:cs typeface="Arial" pitchFamily="34" charset="0"/>
              </a:rPr>
              <a:t> there be that find it.  		Matthew 7:13-14</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78</a:t>
            </a:fld>
            <a:endParaRPr lang="en-US"/>
          </a:p>
        </p:txBody>
      </p:sp>
      <p:sp>
        <p:nvSpPr>
          <p:cNvPr id="86017" name="Rectangle 1"/>
          <p:cNvSpPr>
            <a:spLocks noChangeArrowheads="1"/>
          </p:cNvSpPr>
          <p:nvPr/>
        </p:nvSpPr>
        <p:spPr bwMode="auto">
          <a:xfrm>
            <a:off x="304800" y="1293320"/>
            <a:ext cx="8610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gospel of Jesus Christ makes all the difference in the world. </a:t>
            </a:r>
            <a:r>
              <a:rPr kumimoji="0" lang="en-US" sz="2400" b="1"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Our eternal destiny </a:t>
            </a:r>
            <a:r>
              <a:rPr kumimoji="0" lang="en-US" sz="240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will be shaped by the choices that we make in this life. Our journey to heaven begins with a commitment to Jesus and his gospel.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0" y="533400"/>
            <a:ext cx="91440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WHAT DIFFERENCE DOES THE GOSPEL MAKE?</a:t>
            </a:r>
            <a:endParaRPr lang="en-US" sz="3200" b="1"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2895600" y="2895600"/>
            <a:ext cx="3305175"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79</a:t>
            </a:fld>
            <a:endParaRPr lang="en-US"/>
          </a:p>
        </p:txBody>
      </p:sp>
      <p:pic>
        <p:nvPicPr>
          <p:cNvPr id="3" name="Picture 2"/>
          <p:cNvPicPr>
            <a:picLocks noChangeAspect="1" noChangeArrowheads="1"/>
          </p:cNvPicPr>
          <p:nvPr/>
        </p:nvPicPr>
        <p:blipFill>
          <a:blip r:embed="rId2" cstate="print"/>
          <a:srcRect/>
          <a:stretch>
            <a:fillRect/>
          </a:stretch>
        </p:blipFill>
        <p:spPr bwMode="auto">
          <a:xfrm>
            <a:off x="-4233"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3\crossove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8" name="Rectangle 4"/>
          <p:cNvSpPr>
            <a:spLocks noChangeArrowheads="1"/>
          </p:cNvSpPr>
          <p:nvPr/>
        </p:nvSpPr>
        <p:spPr bwMode="auto">
          <a:xfrm>
            <a:off x="0" y="-712589"/>
            <a:ext cx="6248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sz="2400" b="1" cap="all" dirty="0" smtClean="0">
              <a:solidFill>
                <a:schemeClr val="bg1"/>
              </a:solidFill>
              <a:latin typeface="Arial" pitchFamily="34" charset="0"/>
              <a:cs typeface="Arial" pitchFamily="34" charset="0"/>
            </a:endParaRPr>
          </a:p>
          <a:p>
            <a:pPr fontAlgn="base">
              <a:spcBef>
                <a:spcPct val="0"/>
              </a:spcBef>
              <a:spcAft>
                <a:spcPct val="0"/>
              </a:spcAft>
            </a:pPr>
            <a:endParaRPr lang="en-US" sz="1200" dirty="0" smtClean="0">
              <a:solidFill>
                <a:schemeClr val="bg1"/>
              </a:solidFill>
              <a:latin typeface="Arial" pitchFamily="34" charset="0"/>
              <a:cs typeface="Arial" pitchFamily="34" charset="0"/>
            </a:endParaRPr>
          </a:p>
          <a:p>
            <a:pPr fontAlgn="base">
              <a:spcBef>
                <a:spcPct val="0"/>
              </a:spcBef>
              <a:spcAft>
                <a:spcPct val="0"/>
              </a:spcAft>
            </a:pPr>
            <a:endParaRPr lang="en-US" sz="1200" dirty="0" smtClean="0">
              <a:solidFill>
                <a:schemeClr val="bg1"/>
              </a:solidFill>
              <a:latin typeface="Arial" pitchFamily="34" charset="0"/>
              <a:cs typeface="Arial" pitchFamily="34" charset="0"/>
            </a:endParaRPr>
          </a:p>
          <a:p>
            <a:pPr fontAlgn="base">
              <a:spcBef>
                <a:spcPct val="0"/>
              </a:spcBef>
              <a:spcAft>
                <a:spcPct val="0"/>
              </a:spcAft>
            </a:pPr>
            <a:endParaRPr lang="en-US" sz="1200" dirty="0" smtClean="0">
              <a:solidFill>
                <a:schemeClr val="bg1"/>
              </a:solidFill>
              <a:latin typeface="Arial" pitchFamily="34" charset="0"/>
              <a:cs typeface="Arial" pitchFamily="34" charset="0"/>
            </a:endParaRPr>
          </a:p>
          <a:p>
            <a:pPr fontAlgn="base">
              <a:spcBef>
                <a:spcPct val="0"/>
              </a:spcBef>
              <a:spcAft>
                <a:spcPct val="0"/>
              </a:spcAft>
            </a:pPr>
            <a:endParaRPr lang="en-US" sz="1200" dirty="0" smtClean="0">
              <a:solidFill>
                <a:schemeClr val="bg1"/>
              </a:solidFill>
              <a:latin typeface="Arial" pitchFamily="34" charset="0"/>
              <a:cs typeface="Arial" pitchFamily="34" charset="0"/>
            </a:endParaRPr>
          </a:p>
          <a:p>
            <a:pPr fontAlgn="base">
              <a:spcBef>
                <a:spcPct val="0"/>
              </a:spcBef>
              <a:spcAft>
                <a:spcPct val="0"/>
              </a:spcAft>
            </a:pPr>
            <a:endParaRPr lang="en-US" sz="1200" dirty="0" smtClean="0">
              <a:solidFill>
                <a:schemeClr val="bg1"/>
              </a:solidFill>
              <a:latin typeface="Arial" pitchFamily="34" charset="0"/>
              <a:cs typeface="Arial" pitchFamily="34" charset="0"/>
            </a:endParaRPr>
          </a:p>
          <a:p>
            <a:pPr fontAlgn="base">
              <a:spcBef>
                <a:spcPct val="0"/>
              </a:spcBef>
              <a:spcAft>
                <a:spcPct val="0"/>
              </a:spcAft>
            </a:pPr>
            <a:endParaRPr lang="en-US" sz="1200" dirty="0" smtClean="0">
              <a:solidFill>
                <a:schemeClr val="bg1"/>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b="1" dirty="0" smtClean="0">
                <a:solidFill>
                  <a:schemeClr val="bg1"/>
                </a:solidFill>
                <a:latin typeface="Arial" pitchFamily="34" charset="0"/>
                <a:ea typeface="Calibri" pitchFamily="34" charset="0"/>
                <a:cs typeface="Arial" pitchFamily="34" charset="0"/>
              </a:rPr>
              <a:t>A </a:t>
            </a:r>
            <a:r>
              <a:rPr lang="en-US" sz="2400" dirty="0" smtClean="0">
                <a:solidFill>
                  <a:schemeClr val="bg1"/>
                </a:solidFill>
                <a:latin typeface="Arial" pitchFamily="34" charset="0"/>
                <a:ea typeface="Calibri" pitchFamily="34" charset="0"/>
                <a:cs typeface="Arial" pitchFamily="34" charset="0"/>
              </a:rPr>
              <a:t>loving God gives us laws to teach and guide us.</a:t>
            </a:r>
            <a:r>
              <a:rPr kumimoji="0" lang="en-US" sz="2400"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n-US" sz="24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“Sin” occurs when we violate his law.</a:t>
            </a:r>
            <a:r>
              <a:rPr kumimoji="0" lang="en-US" sz="2400" i="0" u="none" strike="noStrike" cap="none" normalizeH="0" baseline="0" dirty="0" smtClean="0">
                <a:ln>
                  <a:noFill/>
                </a:ln>
                <a:solidFill>
                  <a:srgbClr val="FF0000"/>
                </a:solidFill>
                <a:effectLst/>
                <a:latin typeface="Arial" pitchFamily="34" charset="0"/>
                <a:ea typeface="Calibri" pitchFamily="34" charset="0"/>
                <a:cs typeface="Arial" pitchFamily="34" charset="0"/>
              </a:rPr>
              <a:t>  </a:t>
            </a:r>
            <a:r>
              <a:rPr kumimoji="0" lang="en-US" sz="2400" i="0" u="none" strike="noStrike" cap="none" normalizeH="0" baseline="0" dirty="0" smtClean="0">
                <a:ln>
                  <a:noFill/>
                </a:ln>
                <a:solidFill>
                  <a:schemeClr val="bg1"/>
                </a:solidFill>
                <a:effectLst/>
                <a:latin typeface="Arial" pitchFamily="34" charset="0"/>
                <a:ea typeface="Calibri" pitchFamily="34" charset="0"/>
                <a:cs typeface="Arial" pitchFamily="34" charset="0"/>
              </a:rPr>
              <a:t>Sin separates us from him.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Arial" pitchFamily="34" charset="0"/>
              <a:ea typeface="Calibri" pitchFamily="34" charset="0"/>
              <a:cs typeface="Arial" pitchFamily="34" charset="0"/>
            </a:endParaRPr>
          </a:p>
        </p:txBody>
      </p:sp>
      <p:sp>
        <p:nvSpPr>
          <p:cNvPr id="6" name="Slide Number Placeholder 5"/>
          <p:cNvSpPr>
            <a:spLocks noGrp="1"/>
          </p:cNvSpPr>
          <p:nvPr>
            <p:ph type="sldNum" sz="quarter" idx="12"/>
          </p:nvPr>
        </p:nvSpPr>
        <p:spPr/>
        <p:txBody>
          <a:bodyPr/>
          <a:lstStyle/>
          <a:p>
            <a:fld id="{838D5418-A791-49C9-9A77-67C707A5FACA}" type="slidenum">
              <a:rPr lang="en-US" smtClean="0"/>
              <a:pPr/>
              <a:t>8</a:t>
            </a:fld>
            <a:endParaRPr lang="en-US"/>
          </a:p>
        </p:txBody>
      </p:sp>
      <p:sp>
        <p:nvSpPr>
          <p:cNvPr id="5" name="Rectangle 4"/>
          <p:cNvSpPr/>
          <p:nvPr/>
        </p:nvSpPr>
        <p:spPr>
          <a:xfrm>
            <a:off x="0" y="1"/>
            <a:ext cx="9144000" cy="584775"/>
          </a:xfrm>
          <a:prstGeom prst="rect">
            <a:avLst/>
          </a:prstGeom>
        </p:spPr>
        <p:txBody>
          <a:bodyPr wrap="square">
            <a:spAutoFit/>
          </a:bodyPr>
          <a:lstStyle/>
          <a:p>
            <a:pPr algn="ctr" fontAlgn="base">
              <a:spcBef>
                <a:spcPct val="0"/>
              </a:spcBef>
              <a:spcAft>
                <a:spcPct val="0"/>
              </a:spcAft>
            </a:pPr>
            <a:r>
              <a:rPr lang="en-US" sz="3200" b="1" cap="all" dirty="0" smtClean="0">
                <a:solidFill>
                  <a:schemeClr val="bg1"/>
                </a:solidFill>
                <a:latin typeface="Arial" pitchFamily="34" charset="0"/>
                <a:cs typeface="Arial" pitchFamily="34" charset="0"/>
              </a:rPr>
              <a:t>God is a God of justice and mercy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80</a:t>
            </a:fld>
            <a:endParaRPr lang="en-US"/>
          </a:p>
        </p:txBody>
      </p:sp>
      <p:pic>
        <p:nvPicPr>
          <p:cNvPr id="4" name="Picture 7"/>
          <p:cNvPicPr>
            <a:picLocks noChangeAspect="1" noChangeArrowheads="1"/>
          </p:cNvPicPr>
          <p:nvPr/>
        </p:nvPicPr>
        <p:blipFill>
          <a:blip r:embed="rId2" cstate="print"/>
          <a:srcRect/>
          <a:stretch>
            <a:fillRect/>
          </a:stretch>
        </p:blipFill>
        <p:spPr bwMode="auto">
          <a:xfrm>
            <a:off x="3733800" y="838200"/>
            <a:ext cx="5124367" cy="5334000"/>
          </a:xfrm>
          <a:prstGeom prst="rect">
            <a:avLst/>
          </a:prstGeom>
          <a:noFill/>
          <a:ln w="9525">
            <a:noFill/>
            <a:miter lim="800000"/>
            <a:headEnd/>
            <a:tailEnd/>
          </a:ln>
          <a:effectLst/>
        </p:spPr>
      </p:pic>
      <p:sp>
        <p:nvSpPr>
          <p:cNvPr id="5" name="TextBox 4"/>
          <p:cNvSpPr txBox="1"/>
          <p:nvPr/>
        </p:nvSpPr>
        <p:spPr>
          <a:xfrm>
            <a:off x="304799" y="1981200"/>
            <a:ext cx="3352801" cy="3046988"/>
          </a:xfrm>
          <a:prstGeom prst="rect">
            <a:avLst/>
          </a:prstGeom>
          <a:noFill/>
        </p:spPr>
        <p:txBody>
          <a:bodyPr wrap="square" rtlCol="0">
            <a:spAutoFit/>
          </a:bodyPr>
          <a:lstStyle/>
          <a:p>
            <a:r>
              <a:rPr lang="en-US" sz="2400" dirty="0" smtClean="0">
                <a:latin typeface="Arial" pitchFamily="34" charset="0"/>
                <a:cs typeface="Arial" pitchFamily="34" charset="0"/>
              </a:rPr>
              <a:t>Behold, I stand at the door, and knock: if any man hear my voice, and open the door, I will come in to him, and will sup with him, and he with me.</a:t>
            </a:r>
          </a:p>
          <a:p>
            <a:r>
              <a:rPr lang="en-US" sz="2400" dirty="0" smtClean="0">
                <a:latin typeface="Arial" pitchFamily="34" charset="0"/>
                <a:cs typeface="Arial" pitchFamily="34" charset="0"/>
              </a:rPr>
              <a:t>	Revelation 3:20</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82</a:t>
            </a:fld>
            <a:endParaRPr lang="en-US"/>
          </a:p>
        </p:txBody>
      </p:sp>
      <p:sp>
        <p:nvSpPr>
          <p:cNvPr id="3" name="TextBox 2"/>
          <p:cNvSpPr txBox="1"/>
          <p:nvPr/>
        </p:nvSpPr>
        <p:spPr>
          <a:xfrm>
            <a:off x="990600" y="2133600"/>
            <a:ext cx="7315200" cy="1754326"/>
          </a:xfrm>
          <a:prstGeom prst="rect">
            <a:avLst/>
          </a:prstGeom>
          <a:noFill/>
        </p:spPr>
        <p:txBody>
          <a:bodyPr wrap="square" rtlCol="0">
            <a:spAutoFit/>
          </a:bodyPr>
          <a:lstStyle/>
          <a:p>
            <a:pPr algn="ctr"/>
            <a:endParaRPr lang="en-US" sz="5400" b="1" dirty="0" smtClean="0">
              <a:latin typeface="Arial" pitchFamily="34" charset="0"/>
              <a:cs typeface="Arial" pitchFamily="34" charset="0"/>
            </a:endParaRPr>
          </a:p>
          <a:p>
            <a:pPr algn="ctr"/>
            <a:r>
              <a:rPr lang="en-US" sz="5400" b="1" dirty="0" smtClean="0">
                <a:latin typeface="Arial" pitchFamily="34" charset="0"/>
                <a:cs typeface="Arial" pitchFamily="34" charset="0"/>
              </a:rPr>
              <a:t>APPENDIX</a:t>
            </a:r>
            <a:endParaRPr lang="en-US" sz="54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83</a:t>
            </a:fld>
            <a:endParaRPr lang="en-US"/>
          </a:p>
        </p:txBody>
      </p:sp>
      <p:sp>
        <p:nvSpPr>
          <p:cNvPr id="3" name="TextBox 2"/>
          <p:cNvSpPr txBox="1"/>
          <p:nvPr/>
        </p:nvSpPr>
        <p:spPr>
          <a:xfrm>
            <a:off x="990600" y="1981200"/>
            <a:ext cx="7315200" cy="2123658"/>
          </a:xfrm>
          <a:prstGeom prst="rect">
            <a:avLst/>
          </a:prstGeom>
          <a:noFill/>
        </p:spPr>
        <p:txBody>
          <a:bodyPr wrap="square" rtlCol="0">
            <a:spAutoFit/>
          </a:bodyPr>
          <a:lstStyle/>
          <a:p>
            <a:pPr algn="ctr"/>
            <a:r>
              <a:rPr lang="en-US" sz="4400" b="1" dirty="0" smtClean="0">
                <a:latin typeface="Arial" pitchFamily="34" charset="0"/>
                <a:cs typeface="Arial" pitchFamily="34" charset="0"/>
              </a:rPr>
              <a:t>What Happens to Those Who Have Never Heard the Gospel</a:t>
            </a:r>
            <a:r>
              <a:rPr lang="en-US" sz="4400" b="1" dirty="0" smtClean="0"/>
              <a:t>?</a:t>
            </a:r>
            <a:endParaRPr lang="en-US" sz="44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84</a:t>
            </a:fld>
            <a:endParaRPr lang="en-US"/>
          </a:p>
        </p:txBody>
      </p:sp>
      <p:sp>
        <p:nvSpPr>
          <p:cNvPr id="3" name="Rectangle 2"/>
          <p:cNvSpPr/>
          <p:nvPr/>
        </p:nvSpPr>
        <p:spPr>
          <a:xfrm>
            <a:off x="228600" y="0"/>
            <a:ext cx="8686800" cy="6093976"/>
          </a:xfrm>
          <a:prstGeom prst="rect">
            <a:avLst/>
          </a:prstGeom>
        </p:spPr>
        <p:txBody>
          <a:bodyPr wrap="square">
            <a:spAutoFit/>
          </a:bodyPr>
          <a:lstStyle/>
          <a:p>
            <a:r>
              <a:rPr lang="en-US" sz="2400" b="1" dirty="0" smtClean="0">
                <a:latin typeface="Arial" pitchFamily="34" charset="0"/>
                <a:cs typeface="Arial" pitchFamily="34" charset="0"/>
              </a:rPr>
              <a:t>Other faiths say that those who have never heard the gospel are condemned to hell for eternity based on the following two scriptures:</a:t>
            </a:r>
          </a:p>
          <a:p>
            <a:pPr algn="ctr"/>
            <a:endParaRPr lang="en-US" sz="1000" b="1" dirty="0" smtClean="0">
              <a:latin typeface="Arial" pitchFamily="34" charset="0"/>
              <a:cs typeface="Arial" pitchFamily="34" charset="0"/>
            </a:endParaRPr>
          </a:p>
          <a:p>
            <a:pPr marL="344488"/>
            <a:r>
              <a:rPr lang="en-US" sz="2400" b="1" i="1" dirty="0" smtClean="0">
                <a:latin typeface="Arial" pitchFamily="34" charset="0"/>
                <a:cs typeface="Arial" pitchFamily="34" charset="0"/>
              </a:rPr>
              <a:t>They have the light of creation as a witness </a:t>
            </a:r>
          </a:p>
          <a:p>
            <a:pPr marL="344488"/>
            <a:r>
              <a:rPr lang="en-US" sz="2400" dirty="0" smtClean="0">
                <a:latin typeface="Arial" pitchFamily="34" charset="0"/>
                <a:cs typeface="Arial" pitchFamily="34" charset="0"/>
              </a:rPr>
              <a:t>For the invisible things of him from the creation of the world are clearly seen, being understood by the things that are made, even his eternal power and Godhead; so that they are without excuse.		</a:t>
            </a:r>
            <a:r>
              <a:rPr lang="en-US" sz="2400" i="1" dirty="0" smtClean="0">
                <a:latin typeface="Arial" pitchFamily="34" charset="0"/>
                <a:cs typeface="Arial" pitchFamily="34" charset="0"/>
              </a:rPr>
              <a:t>Romans 1:20</a:t>
            </a:r>
          </a:p>
          <a:p>
            <a:pPr marL="344488"/>
            <a:endParaRPr lang="en-US" sz="1000" i="1" dirty="0" smtClean="0">
              <a:latin typeface="Arial" pitchFamily="34" charset="0"/>
              <a:cs typeface="Arial" pitchFamily="34" charset="0"/>
            </a:endParaRPr>
          </a:p>
          <a:p>
            <a:pPr marL="344488"/>
            <a:r>
              <a:rPr lang="en-US" sz="2400" b="1" i="1" dirty="0" smtClean="0">
                <a:latin typeface="Arial" pitchFamily="34" charset="0"/>
                <a:cs typeface="Arial" pitchFamily="34" charset="0"/>
              </a:rPr>
              <a:t>They have the light of their conscience as a witness</a:t>
            </a:r>
          </a:p>
          <a:p>
            <a:pPr marL="344488"/>
            <a:r>
              <a:rPr lang="en-US" sz="2400" dirty="0" smtClean="0">
                <a:latin typeface="Arial" pitchFamily="34" charset="0"/>
                <a:cs typeface="Arial" pitchFamily="34" charset="0"/>
              </a:rPr>
              <a:t>.... their conscience also bearing witness...</a:t>
            </a:r>
          </a:p>
          <a:p>
            <a:pPr marL="344488"/>
            <a:r>
              <a:rPr lang="en-US" sz="2400" dirty="0" smtClean="0">
                <a:latin typeface="Arial" pitchFamily="34" charset="0"/>
                <a:cs typeface="Arial" pitchFamily="34" charset="0"/>
              </a:rPr>
              <a:t>					</a:t>
            </a:r>
            <a:r>
              <a:rPr lang="en-US" sz="2400" i="1" dirty="0" smtClean="0">
                <a:latin typeface="Arial" pitchFamily="34" charset="0"/>
                <a:cs typeface="Arial" pitchFamily="34" charset="0"/>
              </a:rPr>
              <a:t>Romans 2:15</a:t>
            </a:r>
          </a:p>
          <a:p>
            <a:pPr marL="225425"/>
            <a:endParaRPr lang="en-US" sz="1000" i="1" dirty="0" smtClean="0">
              <a:latin typeface="Arial" pitchFamily="34" charset="0"/>
              <a:cs typeface="Arial" pitchFamily="34" charset="0"/>
            </a:endParaRPr>
          </a:p>
          <a:p>
            <a:r>
              <a:rPr lang="en-US" sz="2400" dirty="0" smtClean="0">
                <a:latin typeface="Arial" pitchFamily="34" charset="0"/>
                <a:cs typeface="Arial" pitchFamily="34" charset="0"/>
              </a:rPr>
              <a:t>It is true that in Romans 1:20 we are held accountable for </a:t>
            </a:r>
            <a:r>
              <a:rPr lang="en-US" sz="2400" b="1" dirty="0" smtClean="0">
                <a:solidFill>
                  <a:srgbClr val="FF0000"/>
                </a:solidFill>
                <a:latin typeface="Arial" pitchFamily="34" charset="0"/>
                <a:cs typeface="Arial" pitchFamily="34" charset="0"/>
              </a:rPr>
              <a:t>the</a:t>
            </a:r>
            <a:r>
              <a:rPr lang="en-US" sz="2400" dirty="0" smtClean="0">
                <a:latin typeface="Arial" pitchFamily="34" charset="0"/>
                <a:cs typeface="Arial" pitchFamily="34" charset="0"/>
              </a:rPr>
              <a:t> </a:t>
            </a:r>
            <a:r>
              <a:rPr lang="en-US" sz="2400" b="1" dirty="0" smtClean="0">
                <a:solidFill>
                  <a:schemeClr val="accent2"/>
                </a:solidFill>
                <a:latin typeface="Arial" pitchFamily="34" charset="0"/>
                <a:cs typeface="Arial" pitchFamily="34" charset="0"/>
              </a:rPr>
              <a:t>witness of creation </a:t>
            </a:r>
            <a:r>
              <a:rPr lang="en-US" sz="2400" dirty="0" smtClean="0">
                <a:latin typeface="Arial" pitchFamily="34" charset="0"/>
                <a:cs typeface="Arial" pitchFamily="34" charset="0"/>
              </a:rPr>
              <a:t>and in Romans 2:15 for </a:t>
            </a:r>
            <a:r>
              <a:rPr lang="en-US" sz="2400" b="1" dirty="0" smtClean="0">
                <a:solidFill>
                  <a:srgbClr val="FF0000"/>
                </a:solidFill>
                <a:latin typeface="Arial" pitchFamily="34" charset="0"/>
                <a:cs typeface="Arial" pitchFamily="34" charset="0"/>
              </a:rPr>
              <a:t>the witness of our own conscience</a:t>
            </a:r>
            <a:r>
              <a:rPr lang="en-US" sz="2400" dirty="0" smtClean="0">
                <a:latin typeface="Arial" pitchFamily="34" charset="0"/>
                <a:cs typeface="Arial" pitchFamily="34" charset="0"/>
              </a:rPr>
              <a:t>, but neither of these are sufficient to condemn a person to hell for eternity.</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85</a:t>
            </a:fld>
            <a:endParaRPr lang="en-US"/>
          </a:p>
        </p:txBody>
      </p:sp>
      <p:sp>
        <p:nvSpPr>
          <p:cNvPr id="3" name="Rectangle 2"/>
          <p:cNvSpPr/>
          <p:nvPr/>
        </p:nvSpPr>
        <p:spPr>
          <a:xfrm>
            <a:off x="685800" y="1676400"/>
            <a:ext cx="8001000" cy="3046988"/>
          </a:xfrm>
          <a:prstGeom prst="rect">
            <a:avLst/>
          </a:prstGeom>
        </p:spPr>
        <p:txBody>
          <a:bodyPr wrap="square">
            <a:spAutoFit/>
          </a:bodyPr>
          <a:lstStyle/>
          <a:p>
            <a:r>
              <a:rPr lang="en-US" sz="2400" b="1" i="1" dirty="0" smtClean="0">
                <a:latin typeface="Arial" pitchFamily="34" charset="0"/>
                <a:cs typeface="Arial" pitchFamily="34" charset="0"/>
              </a:rPr>
              <a:t>The perspective of other faiths:</a:t>
            </a:r>
          </a:p>
          <a:p>
            <a:endParaRPr lang="en-US" sz="2400" b="1" i="1" dirty="0" smtClean="0">
              <a:latin typeface="Arial" pitchFamily="34" charset="0"/>
              <a:cs typeface="Arial" pitchFamily="34" charset="0"/>
            </a:endParaRPr>
          </a:p>
          <a:p>
            <a:r>
              <a:rPr lang="en-US" sz="2400" dirty="0" smtClean="0">
                <a:latin typeface="Arial" pitchFamily="34" charset="0"/>
                <a:cs typeface="Arial" pitchFamily="34" charset="0"/>
              </a:rPr>
              <a:t>“Therefore, the aborigine isolated in the jungle, who has never heard the gospel, will be condemned. Having had the witness of </a:t>
            </a:r>
            <a:r>
              <a:rPr lang="en-US" sz="2400" b="1" dirty="0" smtClean="0">
                <a:solidFill>
                  <a:schemeClr val="accent2"/>
                </a:solidFill>
                <a:latin typeface="Arial" pitchFamily="34" charset="0"/>
                <a:cs typeface="Arial" pitchFamily="34" charset="0"/>
              </a:rPr>
              <a:t>creation</a:t>
            </a:r>
            <a:r>
              <a:rPr lang="en-US" sz="2400" dirty="0" smtClean="0">
                <a:latin typeface="Arial" pitchFamily="34" charset="0"/>
                <a:cs typeface="Arial" pitchFamily="34" charset="0"/>
              </a:rPr>
              <a:t> and </a:t>
            </a:r>
            <a:r>
              <a:rPr lang="en-US" sz="2400" b="1" dirty="0" smtClean="0">
                <a:solidFill>
                  <a:srgbClr val="FF0000"/>
                </a:solidFill>
                <a:latin typeface="Arial" pitchFamily="34" charset="0"/>
                <a:cs typeface="Arial" pitchFamily="34" charset="0"/>
              </a:rPr>
              <a:t>conscience</a:t>
            </a:r>
            <a:r>
              <a:rPr lang="en-US" sz="2400" dirty="0" smtClean="0">
                <a:latin typeface="Arial" pitchFamily="34" charset="0"/>
                <a:cs typeface="Arial" pitchFamily="34" charset="0"/>
              </a:rPr>
              <a:t>, he was given the ability to respond. We all rightly deserve hell. It is a gracious and sovereign God who, in mercy, chooses to save any of us.”</a:t>
            </a:r>
            <a:endParaRPr lang="en-US" sz="2400" b="1" i="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86</a:t>
            </a:fld>
            <a:endParaRPr lang="en-US"/>
          </a:p>
        </p:txBody>
      </p:sp>
      <p:sp>
        <p:nvSpPr>
          <p:cNvPr id="3" name="Rectangle 2"/>
          <p:cNvSpPr/>
          <p:nvPr/>
        </p:nvSpPr>
        <p:spPr>
          <a:xfrm>
            <a:off x="304800" y="381000"/>
            <a:ext cx="8382000" cy="4893647"/>
          </a:xfrm>
          <a:prstGeom prst="rect">
            <a:avLst/>
          </a:prstGeom>
        </p:spPr>
        <p:txBody>
          <a:bodyPr wrap="square">
            <a:spAutoFit/>
          </a:bodyPr>
          <a:lstStyle/>
          <a:p>
            <a:r>
              <a:rPr lang="en-US" sz="2400" b="1" dirty="0" smtClean="0">
                <a:latin typeface="Arial" pitchFamily="34" charset="0"/>
                <a:cs typeface="Arial" pitchFamily="34" charset="0"/>
              </a:rPr>
              <a:t>Based on the following scriptures, Christ’s restored gospel tells us that those who have never been taught the gospel will not necessarily be condemned for eternity:</a:t>
            </a:r>
          </a:p>
          <a:p>
            <a:endParaRPr lang="en-US" sz="2400" b="1" i="1" dirty="0" smtClean="0">
              <a:latin typeface="Arial" pitchFamily="34" charset="0"/>
              <a:cs typeface="Arial" pitchFamily="34" charset="0"/>
            </a:endParaRPr>
          </a:p>
          <a:p>
            <a:pPr>
              <a:lnSpc>
                <a:spcPct val="80000"/>
              </a:lnSpc>
            </a:pPr>
            <a:endParaRPr lang="en-US" sz="2400" dirty="0" smtClean="0">
              <a:latin typeface="Arial" pitchFamily="34" charset="0"/>
              <a:cs typeface="Arial" pitchFamily="34" charset="0"/>
            </a:endParaRPr>
          </a:p>
          <a:p>
            <a:pPr marL="225425">
              <a:lnSpc>
                <a:spcPct val="80000"/>
              </a:lnSpc>
            </a:pPr>
            <a:r>
              <a:rPr lang="en-US" sz="2400" dirty="0" smtClean="0">
                <a:latin typeface="Arial" pitchFamily="34" charset="0"/>
                <a:cs typeface="Arial" pitchFamily="34" charset="0"/>
              </a:rPr>
              <a:t>Therefore to him that </a:t>
            </a:r>
            <a:r>
              <a:rPr lang="en-US" sz="2400" i="1" dirty="0" err="1" smtClean="0">
                <a:latin typeface="Arial" pitchFamily="34" charset="0"/>
                <a:cs typeface="Arial" pitchFamily="34" charset="0"/>
              </a:rPr>
              <a:t>knoweth</a:t>
            </a:r>
            <a:r>
              <a:rPr lang="en-US" sz="2400" dirty="0" smtClean="0">
                <a:latin typeface="Arial" pitchFamily="34" charset="0"/>
                <a:cs typeface="Arial" pitchFamily="34" charset="0"/>
              </a:rPr>
              <a:t> to do good, and doeth it not, to him it is sin. 		</a:t>
            </a:r>
            <a:r>
              <a:rPr lang="en-US" sz="2400" i="1" dirty="0" smtClean="0">
                <a:latin typeface="Arial" pitchFamily="34" charset="0"/>
                <a:cs typeface="Arial" pitchFamily="34" charset="0"/>
              </a:rPr>
              <a:t>James 4:17</a:t>
            </a:r>
          </a:p>
          <a:p>
            <a:pPr marL="225425">
              <a:lnSpc>
                <a:spcPct val="80000"/>
              </a:lnSpc>
            </a:pPr>
            <a:endParaRPr lang="en-US" sz="2400" i="1" dirty="0" smtClean="0">
              <a:latin typeface="Arial" pitchFamily="34" charset="0"/>
              <a:cs typeface="Arial" pitchFamily="34" charset="0"/>
            </a:endParaRPr>
          </a:p>
          <a:p>
            <a:pPr marL="225425">
              <a:lnSpc>
                <a:spcPct val="80000"/>
              </a:lnSpc>
            </a:pPr>
            <a:r>
              <a:rPr lang="en-US" sz="2400" dirty="0" smtClean="0">
                <a:latin typeface="Arial" pitchFamily="34" charset="0"/>
                <a:cs typeface="Arial" pitchFamily="34" charset="0"/>
              </a:rPr>
              <a:t>....for where no law is, there is no transgression.					</a:t>
            </a:r>
            <a:r>
              <a:rPr lang="en-US" sz="2400" i="1" dirty="0" smtClean="0">
                <a:latin typeface="Arial" pitchFamily="34" charset="0"/>
                <a:cs typeface="Arial" pitchFamily="34" charset="0"/>
              </a:rPr>
              <a:t>Romans 4:15</a:t>
            </a:r>
          </a:p>
          <a:p>
            <a:pPr marL="225425">
              <a:lnSpc>
                <a:spcPct val="80000"/>
              </a:lnSpc>
            </a:pPr>
            <a:endParaRPr lang="en-US" sz="2400" i="1" dirty="0" smtClean="0">
              <a:latin typeface="Arial" pitchFamily="34" charset="0"/>
              <a:cs typeface="Arial" pitchFamily="34" charset="0"/>
            </a:endParaRPr>
          </a:p>
          <a:p>
            <a:pPr marL="225425">
              <a:lnSpc>
                <a:spcPct val="80000"/>
              </a:lnSpc>
            </a:pPr>
            <a:r>
              <a:rPr lang="en-US" sz="2400" dirty="0" smtClean="0">
                <a:latin typeface="Arial" pitchFamily="34" charset="0"/>
                <a:cs typeface="Arial" pitchFamily="34" charset="0"/>
              </a:rPr>
              <a:t>But sin is not taken into account when there is no law.				</a:t>
            </a:r>
            <a:r>
              <a:rPr lang="en-US" sz="2400" i="1" dirty="0" smtClean="0">
                <a:latin typeface="Arial" pitchFamily="34" charset="0"/>
                <a:cs typeface="Arial" pitchFamily="34" charset="0"/>
              </a:rPr>
              <a:t>Romans 5:13</a:t>
            </a:r>
            <a:r>
              <a:rPr lang="en-US" sz="2400" dirty="0" smtClean="0">
                <a:latin typeface="Arial" pitchFamily="34" charset="0"/>
                <a:cs typeface="Arial" pitchFamily="34" charset="0"/>
              </a:rPr>
              <a:t> </a:t>
            </a:r>
          </a:p>
          <a:p>
            <a:pPr>
              <a:lnSpc>
                <a:spcPct val="80000"/>
              </a:lnSpc>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87</a:t>
            </a:fld>
            <a:endParaRPr lang="en-US"/>
          </a:p>
        </p:txBody>
      </p:sp>
      <p:sp>
        <p:nvSpPr>
          <p:cNvPr id="3" name="Rectangle 2"/>
          <p:cNvSpPr/>
          <p:nvPr/>
        </p:nvSpPr>
        <p:spPr>
          <a:xfrm>
            <a:off x="304800" y="381000"/>
            <a:ext cx="8382000" cy="5780044"/>
          </a:xfrm>
          <a:prstGeom prst="rect">
            <a:avLst/>
          </a:prstGeom>
        </p:spPr>
        <p:txBody>
          <a:bodyPr wrap="square">
            <a:spAutoFit/>
          </a:bodyPr>
          <a:lstStyle/>
          <a:p>
            <a:endParaRPr lang="en-US" sz="2400" b="1" i="1" dirty="0" smtClean="0">
              <a:latin typeface="Arial" pitchFamily="34" charset="0"/>
              <a:cs typeface="Arial" pitchFamily="34" charset="0"/>
            </a:endParaRPr>
          </a:p>
          <a:p>
            <a:r>
              <a:rPr lang="en-US" sz="2400" dirty="0" smtClean="0">
                <a:latin typeface="Arial" pitchFamily="34" charset="0"/>
                <a:cs typeface="Arial" pitchFamily="34" charset="0"/>
              </a:rPr>
              <a:t>But to him that knew not, and did commit things worthy of stripes, shall be beaten with few stripes. For unto whomsoever much is given, of him shall be much required.</a:t>
            </a:r>
          </a:p>
          <a:p>
            <a:r>
              <a:rPr lang="en-US" sz="2400" dirty="0" smtClean="0">
                <a:latin typeface="Arial" pitchFamily="34" charset="0"/>
                <a:cs typeface="Arial" pitchFamily="34" charset="0"/>
              </a:rPr>
              <a:t>					Luke 12:48</a:t>
            </a:r>
          </a:p>
          <a:p>
            <a:pPr marL="465138" indent="-465138">
              <a:lnSpc>
                <a:spcPct val="80000"/>
              </a:lnSpc>
              <a:defRPr/>
            </a:pPr>
            <a:endParaRPr lang="en-US" sz="2400" dirty="0" smtClean="0">
              <a:latin typeface="Arial" pitchFamily="34" charset="0"/>
              <a:cs typeface="Arial" pitchFamily="34" charset="0"/>
            </a:endParaRPr>
          </a:p>
          <a:p>
            <a:pPr>
              <a:lnSpc>
                <a:spcPct val="80000"/>
              </a:lnSpc>
              <a:defRPr/>
            </a:pPr>
            <a:r>
              <a:rPr lang="en-US" sz="2400" dirty="0" smtClean="0">
                <a:latin typeface="Arial" pitchFamily="34" charset="0"/>
                <a:cs typeface="Arial" pitchFamily="34" charset="0"/>
              </a:rPr>
              <a:t>Even though I was once a blasphemer and a persecutor and a violent man, I was shown mercy because I acted in ignorance and unbelief.		1 Timothy 1:13 </a:t>
            </a:r>
          </a:p>
          <a:p>
            <a:pPr marL="465138" indent="-465138">
              <a:lnSpc>
                <a:spcPct val="80000"/>
              </a:lnSpc>
              <a:defRPr/>
            </a:pPr>
            <a:endParaRPr lang="en-US" sz="2400" dirty="0" smtClean="0">
              <a:latin typeface="Arial" pitchFamily="34" charset="0"/>
              <a:cs typeface="Arial" pitchFamily="34" charset="0"/>
            </a:endParaRPr>
          </a:p>
          <a:p>
            <a:pPr marL="465138" indent="-465138">
              <a:lnSpc>
                <a:spcPct val="80000"/>
              </a:lnSpc>
              <a:defRPr/>
            </a:pPr>
            <a:r>
              <a:rPr lang="en-US" sz="2400" dirty="0" smtClean="0">
                <a:latin typeface="Arial" pitchFamily="34" charset="0"/>
                <a:cs typeface="Arial" pitchFamily="34" charset="0"/>
              </a:rPr>
              <a:t>51 Wherefore he hath given a law; and where there is no law given there is no punishment;</a:t>
            </a:r>
          </a:p>
          <a:p>
            <a:pPr marL="465138" indent="-465138">
              <a:lnSpc>
                <a:spcPct val="80000"/>
              </a:lnSpc>
              <a:defRPr/>
            </a:pPr>
            <a:r>
              <a:rPr lang="en-US" sz="2400" dirty="0" smtClean="0">
                <a:latin typeface="Arial" pitchFamily="34" charset="0"/>
                <a:cs typeface="Arial" pitchFamily="34" charset="0"/>
              </a:rPr>
              <a:t>52 And where there is no punishment, there is no condemnation;</a:t>
            </a:r>
          </a:p>
          <a:p>
            <a:pPr marL="465138" indent="-465138">
              <a:lnSpc>
                <a:spcPct val="80000"/>
              </a:lnSpc>
              <a:defRPr/>
            </a:pPr>
            <a:r>
              <a:rPr lang="en-US" sz="2400" dirty="0" smtClean="0">
                <a:latin typeface="Arial" pitchFamily="34" charset="0"/>
                <a:cs typeface="Arial" pitchFamily="34" charset="0"/>
              </a:rPr>
              <a:t>53 And where there is no condemnation, the mercies of the Holy One of Israel have claim upon them, because of the atonement.			2 Nephi 6:51-53</a:t>
            </a:r>
          </a:p>
          <a:p>
            <a:pPr marL="465138" indent="-465138">
              <a:lnSpc>
                <a:spcPct val="80000"/>
              </a:lnSpc>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88</a:t>
            </a:fld>
            <a:endParaRPr lang="en-US"/>
          </a:p>
        </p:txBody>
      </p:sp>
      <p:sp>
        <p:nvSpPr>
          <p:cNvPr id="3" name="Rectangle 2"/>
          <p:cNvSpPr/>
          <p:nvPr/>
        </p:nvSpPr>
        <p:spPr>
          <a:xfrm>
            <a:off x="838200" y="838200"/>
            <a:ext cx="7772400" cy="4524315"/>
          </a:xfrm>
          <a:prstGeom prst="rect">
            <a:avLst/>
          </a:prstGeom>
        </p:spPr>
        <p:txBody>
          <a:bodyPr wrap="square">
            <a:spAutoFit/>
          </a:bodyPr>
          <a:lstStyle/>
          <a:p>
            <a:pPr marL="344488" indent="-344488"/>
            <a:endParaRPr lang="en-US" sz="2400" dirty="0" smtClean="0">
              <a:latin typeface="Arial" pitchFamily="34" charset="0"/>
              <a:cs typeface="Arial" pitchFamily="34" charset="0"/>
            </a:endParaRPr>
          </a:p>
          <a:p>
            <a:pPr marL="344488" indent="-344488"/>
            <a:endParaRPr lang="en-US" sz="2400" dirty="0" smtClean="0">
              <a:latin typeface="Arial" pitchFamily="34" charset="0"/>
              <a:cs typeface="Arial" pitchFamily="34" charset="0"/>
            </a:endParaRPr>
          </a:p>
          <a:p>
            <a:pPr marL="344488" indent="-344488"/>
            <a:r>
              <a:rPr lang="en-US" sz="2400" dirty="0" smtClean="0">
                <a:latin typeface="Arial" pitchFamily="34" charset="0"/>
                <a:cs typeface="Arial" pitchFamily="34" charset="0"/>
              </a:rPr>
              <a:t>10 . . . I know that it is solemn mockery before God, that ye should baptize little children . . .</a:t>
            </a:r>
          </a:p>
          <a:p>
            <a:pPr marL="344488" indent="-344488"/>
            <a:r>
              <a:rPr lang="en-US" sz="2400" dirty="0" smtClean="0">
                <a:latin typeface="Arial" pitchFamily="34" charset="0"/>
                <a:cs typeface="Arial" pitchFamily="34" charset="0"/>
              </a:rPr>
              <a:t>25 For behold that all little children are alive in Christ, and also all they that are without the law.</a:t>
            </a:r>
          </a:p>
          <a:p>
            <a:pPr marL="344488" indent="-344488"/>
            <a:r>
              <a:rPr lang="en-US" sz="2400" dirty="0" smtClean="0">
                <a:latin typeface="Arial" pitchFamily="34" charset="0"/>
                <a:cs typeface="Arial" pitchFamily="34" charset="0"/>
              </a:rPr>
              <a:t>26 </a:t>
            </a:r>
            <a:r>
              <a:rPr lang="en-US" sz="2400" b="1" dirty="0" smtClean="0">
                <a:latin typeface="Arial" pitchFamily="34" charset="0"/>
                <a:cs typeface="Arial" pitchFamily="34" charset="0"/>
              </a:rPr>
              <a:t>For the power of redemption cometh on all they that have no law</a:t>
            </a:r>
            <a:r>
              <a:rPr lang="en-US" sz="2400" dirty="0" smtClean="0">
                <a:latin typeface="Arial" pitchFamily="34" charset="0"/>
                <a:cs typeface="Arial" pitchFamily="34" charset="0"/>
              </a:rPr>
              <a:t>; wherefore, he that is not condemned, or he that is under no condemnation, cannot repent; and unto such baptism </a:t>
            </a:r>
            <a:r>
              <a:rPr lang="en-US" sz="2400" dirty="0" err="1" smtClean="0">
                <a:latin typeface="Arial" pitchFamily="34" charset="0"/>
                <a:cs typeface="Arial" pitchFamily="34" charset="0"/>
              </a:rPr>
              <a:t>availeth</a:t>
            </a:r>
            <a:r>
              <a:rPr lang="en-US" sz="2400" dirty="0" smtClean="0">
                <a:latin typeface="Arial" pitchFamily="34" charset="0"/>
                <a:cs typeface="Arial" pitchFamily="34" charset="0"/>
              </a:rPr>
              <a:t> nothing.</a:t>
            </a:r>
          </a:p>
          <a:p>
            <a:pPr marL="344488" indent="-344488"/>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Moroni</a:t>
            </a:r>
            <a:r>
              <a:rPr lang="en-US" sz="2400" dirty="0" smtClean="0">
                <a:latin typeface="Arial" pitchFamily="34" charset="0"/>
                <a:cs typeface="Arial" pitchFamily="34" charset="0"/>
              </a:rPr>
              <a:t> 8:10, 25-26</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89</a:t>
            </a:fld>
            <a:endParaRPr lang="en-US"/>
          </a:p>
        </p:txBody>
      </p:sp>
      <p:sp>
        <p:nvSpPr>
          <p:cNvPr id="3" name="Rectangle 2"/>
          <p:cNvSpPr/>
          <p:nvPr/>
        </p:nvSpPr>
        <p:spPr>
          <a:xfrm>
            <a:off x="304800" y="381000"/>
            <a:ext cx="8382000" cy="4672048"/>
          </a:xfrm>
          <a:prstGeom prst="rect">
            <a:avLst/>
          </a:prstGeom>
        </p:spPr>
        <p:txBody>
          <a:bodyPr wrap="square">
            <a:spAutoFit/>
          </a:bodyPr>
          <a:lstStyle/>
          <a:p>
            <a:endParaRPr lang="en-US" sz="2400" b="1" i="1" dirty="0" smtClean="0">
              <a:latin typeface="Arial" pitchFamily="34" charset="0"/>
              <a:cs typeface="Arial" pitchFamily="34" charset="0"/>
            </a:endParaRPr>
          </a:p>
          <a:p>
            <a:endParaRPr lang="en-US" sz="2400" b="1" i="1" dirty="0" smtClean="0">
              <a:latin typeface="Arial" pitchFamily="34" charset="0"/>
              <a:cs typeface="Arial" pitchFamily="34" charset="0"/>
            </a:endParaRPr>
          </a:p>
          <a:p>
            <a:endParaRPr lang="en-US" sz="2400" b="1" i="1" dirty="0" smtClean="0">
              <a:latin typeface="Arial" pitchFamily="34" charset="0"/>
              <a:cs typeface="Arial" pitchFamily="34" charset="0"/>
            </a:endParaRPr>
          </a:p>
          <a:p>
            <a:r>
              <a:rPr lang="en-US" sz="2400" b="1" dirty="0" smtClean="0">
                <a:latin typeface="Arial" pitchFamily="34" charset="0"/>
                <a:cs typeface="Arial" pitchFamily="34" charset="0"/>
              </a:rPr>
              <a:t>Every person must be given an opportunity to hear and reject Christ’s gospel:</a:t>
            </a:r>
          </a:p>
          <a:p>
            <a:pPr>
              <a:lnSpc>
                <a:spcPct val="80000"/>
              </a:lnSpc>
              <a:defRPr/>
            </a:pPr>
            <a:endParaRPr lang="en-US" sz="2400" b="1" dirty="0" smtClean="0">
              <a:latin typeface="Arial" pitchFamily="34" charset="0"/>
              <a:cs typeface="Arial" pitchFamily="34" charset="0"/>
            </a:endParaRPr>
          </a:p>
          <a:p>
            <a:pPr marL="225425"/>
            <a:r>
              <a:rPr lang="en-US" sz="2400" dirty="0" smtClean="0">
                <a:latin typeface="Arial" pitchFamily="34" charset="0"/>
                <a:cs typeface="Arial" pitchFamily="34" charset="0"/>
              </a:rPr>
              <a:t>How, then, shall they call on him in whom they have not believed? And how shall they believe in him of whom they have not heard? And how shall they hear without a preacher?			</a:t>
            </a:r>
          </a:p>
          <a:p>
            <a:pPr marL="225425"/>
            <a:r>
              <a:rPr lang="en-US" sz="2400" dirty="0" smtClean="0">
                <a:latin typeface="Arial" pitchFamily="34" charset="0"/>
                <a:cs typeface="Arial" pitchFamily="34" charset="0"/>
              </a:rPr>
              <a:t>					Romans 10:14</a:t>
            </a:r>
          </a:p>
          <a:p>
            <a:pPr marL="225425">
              <a:lnSpc>
                <a:spcPct val="80000"/>
              </a:lnSpc>
              <a:defRPr/>
            </a:pPr>
            <a:endParaRPr lang="en-US" sz="2400" dirty="0" smtClean="0">
              <a:latin typeface="Arial" pitchFamily="34" charset="0"/>
              <a:cs typeface="Arial" pitchFamily="34" charset="0"/>
            </a:endParaRPr>
          </a:p>
          <a:p>
            <a:pPr marL="465138" indent="-465138">
              <a:lnSpc>
                <a:spcPct val="80000"/>
              </a:lnSpc>
              <a:defRPr/>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Robert\Dropbox\CHURCH\Go Ye and Teach\PICTURES\Danny Hahlbohm PowerPoint Slides\Complete set\pp 3\crossover.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8" name="Rectangle 4"/>
          <p:cNvSpPr>
            <a:spLocks noChangeArrowheads="1"/>
          </p:cNvSpPr>
          <p:nvPr/>
        </p:nvSpPr>
        <p:spPr bwMode="auto">
          <a:xfrm>
            <a:off x="0" y="-786662"/>
            <a:ext cx="5715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lang="en-US" sz="2400" b="1" dirty="0" smtClean="0">
              <a:solidFill>
                <a:schemeClr val="bg1"/>
              </a:solidFill>
              <a:latin typeface="Arial" pitchFamily="34" charset="0"/>
              <a:ea typeface="Calibri" pitchFamily="34" charset="0"/>
              <a:cs typeface="Times New Roman" pitchFamily="18" charset="0"/>
            </a:endParaRPr>
          </a:p>
          <a:p>
            <a:pPr lvl="0" fontAlgn="base">
              <a:spcBef>
                <a:spcPct val="0"/>
              </a:spcBef>
              <a:spcAft>
                <a:spcPct val="0"/>
              </a:spcAft>
            </a:pPr>
            <a:endParaRPr lang="en-US" sz="2400" b="1" dirty="0" smtClean="0">
              <a:solidFill>
                <a:schemeClr val="bg1"/>
              </a:solidFill>
              <a:latin typeface="Arial" pitchFamily="34" charset="0"/>
              <a:ea typeface="Calibri" pitchFamily="34" charset="0"/>
              <a:cs typeface="Times New Roman" pitchFamily="18" charset="0"/>
            </a:endParaRPr>
          </a:p>
          <a:p>
            <a:pPr lvl="0" fontAlgn="base">
              <a:spcBef>
                <a:spcPct val="0"/>
              </a:spcBef>
              <a:spcAft>
                <a:spcPct val="0"/>
              </a:spcAft>
            </a:pPr>
            <a:endParaRPr lang="en-US" sz="2400" b="1" dirty="0" smtClean="0">
              <a:solidFill>
                <a:schemeClr val="bg1"/>
              </a:solidFill>
              <a:latin typeface="Arial" pitchFamily="34" charset="0"/>
              <a:ea typeface="Calibri" pitchFamily="34" charset="0"/>
              <a:cs typeface="Times New Roman" pitchFamily="18" charset="0"/>
            </a:endParaRPr>
          </a:p>
          <a:p>
            <a:pPr lvl="0" fontAlgn="base">
              <a:spcBef>
                <a:spcPct val="0"/>
              </a:spcBef>
              <a:spcAft>
                <a:spcPct val="0"/>
              </a:spcAft>
            </a:pPr>
            <a:endParaRPr lang="en-US" sz="2400" b="1" dirty="0" smtClean="0">
              <a:solidFill>
                <a:schemeClr val="bg1"/>
              </a:solidFill>
              <a:latin typeface="Arial" pitchFamily="34" charset="0"/>
              <a:ea typeface="Calibri" pitchFamily="34" charset="0"/>
              <a:cs typeface="Times New Roman" pitchFamily="18" charset="0"/>
            </a:endParaRPr>
          </a:p>
          <a:p>
            <a:pPr lvl="0" fontAlgn="base">
              <a:spcBef>
                <a:spcPct val="0"/>
              </a:spcBef>
              <a:spcAft>
                <a:spcPct val="0"/>
              </a:spcAft>
            </a:pPr>
            <a:r>
              <a:rPr lang="en-US" sz="2400" dirty="0" smtClean="0">
                <a:solidFill>
                  <a:schemeClr val="bg1"/>
                </a:solidFill>
                <a:latin typeface="Arial" pitchFamily="34" charset="0"/>
                <a:ea typeface="Calibri" pitchFamily="34" charset="0"/>
                <a:cs typeface="Times New Roman" pitchFamily="18" charset="0"/>
              </a:rPr>
              <a:t>The consequence for sin is </a:t>
            </a:r>
            <a:r>
              <a:rPr lang="en-US" sz="2400" b="1" dirty="0" smtClean="0">
                <a:solidFill>
                  <a:srgbClr val="FF0000"/>
                </a:solidFill>
                <a:latin typeface="Arial" pitchFamily="34" charset="0"/>
                <a:ea typeface="Calibri" pitchFamily="34" charset="0"/>
                <a:cs typeface="Times New Roman" pitchFamily="18" charset="0"/>
              </a:rPr>
              <a:t>eternal separation from God</a:t>
            </a:r>
            <a:r>
              <a:rPr lang="en-US" sz="2400" dirty="0" smtClean="0">
                <a:solidFill>
                  <a:schemeClr val="bg1"/>
                </a:solidFill>
                <a:latin typeface="Arial" pitchFamily="34" charset="0"/>
                <a:ea typeface="Calibri" pitchFamily="34" charset="0"/>
                <a:cs typeface="Times New Roman" pitchFamily="18" charset="0"/>
              </a:rPr>
              <a:t> – a spiritual death. But God is merciful and can forgive our sin.</a:t>
            </a:r>
            <a:r>
              <a:rPr kumimoji="0" lang="en-US" sz="240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 </a:t>
            </a:r>
            <a:endParaRPr kumimoji="0" lang="en-US" sz="240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838D5418-A791-49C9-9A77-67C707A5FACA}" type="slidenum">
              <a:rPr lang="en-US" smtClean="0"/>
              <a:pPr/>
              <a:t>9</a:t>
            </a:fld>
            <a:endParaRPr lang="en-US"/>
          </a:p>
        </p:txBody>
      </p:sp>
      <p:sp>
        <p:nvSpPr>
          <p:cNvPr id="5" name="Rectangle 4"/>
          <p:cNvSpPr/>
          <p:nvPr/>
        </p:nvSpPr>
        <p:spPr>
          <a:xfrm>
            <a:off x="0" y="1"/>
            <a:ext cx="9144000" cy="584775"/>
          </a:xfrm>
          <a:prstGeom prst="rect">
            <a:avLst/>
          </a:prstGeom>
        </p:spPr>
        <p:txBody>
          <a:bodyPr wrap="square">
            <a:spAutoFit/>
          </a:bodyPr>
          <a:lstStyle/>
          <a:p>
            <a:pPr algn="ctr" fontAlgn="base">
              <a:spcBef>
                <a:spcPct val="0"/>
              </a:spcBef>
              <a:spcAft>
                <a:spcPct val="0"/>
              </a:spcAft>
            </a:pPr>
            <a:r>
              <a:rPr lang="en-US" sz="3200" b="1" cap="all" dirty="0" smtClean="0">
                <a:solidFill>
                  <a:schemeClr val="bg1"/>
                </a:solidFill>
                <a:latin typeface="Arial" pitchFamily="34" charset="0"/>
                <a:cs typeface="Arial" pitchFamily="34" charset="0"/>
              </a:rPr>
              <a:t>God is a God of justice and mercy</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38D5418-A791-49C9-9A77-67C707A5FACA}" type="slidenum">
              <a:rPr lang="en-US" smtClean="0"/>
              <a:pPr/>
              <a:t>90</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5858</TotalTime>
  <Words>8012</Words>
  <Application>Microsoft Office PowerPoint</Application>
  <PresentationFormat>On-screen Show (4:3)</PresentationFormat>
  <Paragraphs>1205</Paragraphs>
  <Slides>90</Slides>
  <Notes>78</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Concourse</vt:lpstr>
      <vt:lpstr>What  Difference  Does  the Gospel  Make? </vt:lpstr>
      <vt:lpstr> Why Am I Here?  Philosophers say that life is meaningless, but Jesus tells us that we were created and placed here for a divine purpose.     </vt:lpstr>
      <vt:lpstr>Slide 3</vt:lpstr>
      <vt:lpstr>   Philosophers say that life is meaningless, but Jesus tells us that we were created and placed here for a divine purpose.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Difference  Does  the Gospel  Make?</dc:title>
  <dc:creator>Robert</dc:creator>
  <cp:lastModifiedBy>Robert</cp:lastModifiedBy>
  <cp:revision>61</cp:revision>
  <dcterms:created xsi:type="dcterms:W3CDTF">2013-06-04T12:42:43Z</dcterms:created>
  <dcterms:modified xsi:type="dcterms:W3CDTF">2013-09-20T17:38:40Z</dcterms:modified>
</cp:coreProperties>
</file>