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0" r:id="rId2"/>
  </p:sldMasterIdLst>
  <p:notesMasterIdLst>
    <p:notesMasterId r:id="rId48"/>
  </p:notesMasterIdLst>
  <p:sldIdLst>
    <p:sldId id="256" r:id="rId3"/>
    <p:sldId id="258" r:id="rId4"/>
    <p:sldId id="259" r:id="rId5"/>
    <p:sldId id="260" r:id="rId6"/>
    <p:sldId id="261" r:id="rId7"/>
    <p:sldId id="263" r:id="rId8"/>
    <p:sldId id="281" r:id="rId9"/>
    <p:sldId id="274" r:id="rId10"/>
    <p:sldId id="275" r:id="rId11"/>
    <p:sldId id="308" r:id="rId12"/>
    <p:sldId id="276" r:id="rId13"/>
    <p:sldId id="314" r:id="rId14"/>
    <p:sldId id="313" r:id="rId15"/>
    <p:sldId id="265" r:id="rId16"/>
    <p:sldId id="267" r:id="rId17"/>
    <p:sldId id="268" r:id="rId18"/>
    <p:sldId id="269" r:id="rId19"/>
    <p:sldId id="270" r:id="rId20"/>
    <p:sldId id="271" r:id="rId21"/>
    <p:sldId id="272" r:id="rId22"/>
    <p:sldId id="284" r:id="rId23"/>
    <p:sldId id="278" r:id="rId24"/>
    <p:sldId id="277" r:id="rId25"/>
    <p:sldId id="279" r:id="rId26"/>
    <p:sldId id="280" r:id="rId27"/>
    <p:sldId id="282" r:id="rId28"/>
    <p:sldId id="286" r:id="rId29"/>
    <p:sldId id="306" r:id="rId30"/>
    <p:sldId id="307" r:id="rId31"/>
    <p:sldId id="299" r:id="rId32"/>
    <p:sldId id="290" r:id="rId33"/>
    <p:sldId id="288" r:id="rId34"/>
    <p:sldId id="292" r:id="rId35"/>
    <p:sldId id="295" r:id="rId36"/>
    <p:sldId id="293" r:id="rId37"/>
    <p:sldId id="309" r:id="rId38"/>
    <p:sldId id="294" r:id="rId39"/>
    <p:sldId id="291" r:id="rId40"/>
    <p:sldId id="310" r:id="rId41"/>
    <p:sldId id="296" r:id="rId42"/>
    <p:sldId id="297" r:id="rId43"/>
    <p:sldId id="311" r:id="rId44"/>
    <p:sldId id="304" r:id="rId45"/>
    <p:sldId id="315" r:id="rId46"/>
    <p:sldId id="31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56" autoAdjust="0"/>
  </p:normalViewPr>
  <p:slideViewPr>
    <p:cSldViewPr>
      <p:cViewPr varScale="1">
        <p:scale>
          <a:sx n="49" d="100"/>
          <a:sy n="49" d="100"/>
        </p:scale>
        <p:origin x="-19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7D1C9-CF97-49C3-81E9-72D5A690AE99}"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9710A-330F-4C0C-86F6-07951B4257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resurrection of Jesus is the </a:t>
            </a:r>
            <a:r>
              <a:rPr lang="en-US" baseline="0" dirty="0" smtClean="0"/>
              <a:t>capstone in the arch of Christianity.  In this presentation, we will attempt to go back in time and examine the witnesses to reconstruct the most probable course of events. What really happened? Was Jesus’ body stolen from the tomb? Did witnesses who claimed to see the resurrected Jesus simultaneously experience group hallucinations? With each retelling of the story, were embellishments gradually added to the narrative over a period of years? Can the eyewitness accounts be trusted? Can the narrative of supernatural resurrection be trusted? We will explore these issues.</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surprising</a:t>
            </a:r>
            <a:r>
              <a:rPr lang="en-US" baseline="0" dirty="0" smtClean="0"/>
              <a:t> how many scholars are agnostic or atheist.</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 Dominic </a:t>
            </a:r>
            <a:r>
              <a:rPr lang="en-US" dirty="0" err="1" smtClean="0"/>
              <a:t>Crossan</a:t>
            </a:r>
            <a:r>
              <a:rPr lang="en-US" dirty="0" smtClean="0"/>
              <a:t> is one of the most famous skeptics in</a:t>
            </a:r>
            <a:r>
              <a:rPr lang="en-US" baseline="0" dirty="0" smtClean="0"/>
              <a:t> the world regarding the burial and resurrection of Jesus, but he does affirm that Jesus was an actual historical figure and that he was crucified.</a:t>
            </a:r>
            <a:endParaRPr lang="en-US" dirty="0" smtClean="0"/>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1 Corinthians 15 </a:t>
            </a:r>
            <a:r>
              <a:rPr lang="en-US" dirty="0" smtClean="0"/>
              <a:t>is based on a narrative that was being told in Jerusalem within</a:t>
            </a:r>
            <a:r>
              <a:rPr lang="en-US" baseline="0" dirty="0" smtClean="0"/>
              <a:t> two years of Jesus’ death.</a:t>
            </a:r>
          </a:p>
          <a:p>
            <a:pPr>
              <a:buFont typeface="Arial" pitchFamily="34" charset="0"/>
              <a:buChar char="•"/>
            </a:pPr>
            <a:r>
              <a:rPr lang="en-US" b="1" baseline="0" dirty="0" smtClean="0"/>
              <a:t>Mark’s gospel </a:t>
            </a:r>
            <a:r>
              <a:rPr lang="en-US" baseline="0" dirty="0" smtClean="0"/>
              <a:t>is the next oldest source in the New Testament.</a:t>
            </a:r>
          </a:p>
          <a:p>
            <a:pPr>
              <a:buFont typeface="Arial" pitchFamily="34" charset="0"/>
              <a:buChar char="•"/>
            </a:pPr>
            <a:r>
              <a:rPr lang="en-US" baseline="0" dirty="0" smtClean="0"/>
              <a:t>Acts was written prior to 62 A.D. according to more conservative Bible scholars.</a:t>
            </a:r>
          </a:p>
          <a:p>
            <a:pPr>
              <a:buFont typeface="Arial" pitchFamily="34" charset="0"/>
              <a:buChar char="•"/>
            </a:pPr>
            <a:r>
              <a:rPr lang="en-US" baseline="0" dirty="0" smtClean="0"/>
              <a:t> These are three independent sources that each attest to Jesus’ crucifixion and death.</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in mind that we are looking for multiple, independent sources who can establish that Jesus was actually buried.</a:t>
            </a:r>
          </a:p>
          <a:p>
            <a:endParaRPr lang="en-US" dirty="0" smtClean="0"/>
          </a:p>
          <a:p>
            <a:r>
              <a:rPr lang="en-US" b="1" dirty="0" smtClean="0"/>
              <a:t>The majority of Bible scholars agree that Jesus was buried in Joseph of </a:t>
            </a:r>
            <a:r>
              <a:rPr lang="en-US" b="1" dirty="0" err="1" smtClean="0"/>
              <a:t>Arimathea’s</a:t>
            </a:r>
            <a:r>
              <a:rPr lang="en-US" b="1" dirty="0" smtClean="0"/>
              <a:t> tomb because of the following:</a:t>
            </a:r>
          </a:p>
          <a:p>
            <a:pPr>
              <a:buFont typeface="Arial" pitchFamily="34" charset="0"/>
              <a:buChar char="•"/>
            </a:pPr>
            <a:r>
              <a:rPr lang="en-US" dirty="0" smtClean="0"/>
              <a:t> Jesus’ burial</a:t>
            </a:r>
            <a:r>
              <a:rPr lang="en-US" baseline="0" dirty="0" smtClean="0"/>
              <a:t> is described in very old information handed down by Paul in his first letter to the Corinthians (1 Cor. 15:3-5).</a:t>
            </a:r>
          </a:p>
          <a:p>
            <a:pPr>
              <a:buFont typeface="Arial" pitchFamily="34" charset="0"/>
              <a:buChar char="•"/>
            </a:pPr>
            <a:r>
              <a:rPr lang="en-US" baseline="0" dirty="0" smtClean="0"/>
              <a:t> Jesus’ burial is part of very old source material used by Mark in writing his gospel.</a:t>
            </a:r>
          </a:p>
          <a:p>
            <a:pPr>
              <a:buFont typeface="Arial" pitchFamily="34" charset="0"/>
              <a:buChar char="•"/>
            </a:pPr>
            <a:r>
              <a:rPr lang="en-US" baseline="0" dirty="0" smtClean="0"/>
              <a:t> It is unlikely that Joseph of </a:t>
            </a:r>
            <a:r>
              <a:rPr lang="en-US" baseline="0" dirty="0" err="1" smtClean="0"/>
              <a:t>Arimathea</a:t>
            </a:r>
            <a:r>
              <a:rPr lang="en-US" baseline="0" dirty="0" smtClean="0"/>
              <a:t> was a fictional character since he was a member of the Jewish court that condemned Jesus.</a:t>
            </a:r>
          </a:p>
          <a:p>
            <a:pPr>
              <a:buFont typeface="Arial" pitchFamily="34" charset="0"/>
              <a:buChar char="•"/>
            </a:pPr>
            <a:r>
              <a:rPr lang="en-US" baseline="0" dirty="0" smtClean="0"/>
              <a:t> The burial story itself lacks any traces of legendary development.</a:t>
            </a:r>
          </a:p>
          <a:p>
            <a:pPr>
              <a:buFont typeface="Arial" pitchFamily="34" charset="0"/>
              <a:buChar char="•"/>
            </a:pPr>
            <a:r>
              <a:rPr lang="en-US" baseline="0" dirty="0" smtClean="0"/>
              <a:t> No other competing burial story exists. </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William</a:t>
            </a:r>
            <a:r>
              <a:rPr lang="en-US" sz="1200" kern="1200" baseline="0" dirty="0" smtClean="0">
                <a:solidFill>
                  <a:schemeClr val="tx1"/>
                </a:solidFill>
                <a:latin typeface="+mn-lt"/>
                <a:ea typeface="+mn-ea"/>
                <a:cs typeface="+mn-cs"/>
              </a:rPr>
              <a:t> Lane </a:t>
            </a:r>
            <a:r>
              <a:rPr lang="en-US" sz="1200" kern="1200" dirty="0" smtClean="0">
                <a:solidFill>
                  <a:schemeClr val="tx1"/>
                </a:solidFill>
                <a:latin typeface="+mn-lt"/>
                <a:ea typeface="+mn-ea"/>
                <a:cs typeface="+mn-cs"/>
              </a:rPr>
              <a:t>Craig,</a:t>
            </a:r>
            <a:r>
              <a:rPr lang="en-US" sz="1200" kern="1200" baseline="0" dirty="0" smtClean="0">
                <a:solidFill>
                  <a:schemeClr val="tx1"/>
                </a:solidFill>
                <a:latin typeface="+mn-lt"/>
                <a:ea typeface="+mn-ea"/>
                <a:cs typeface="+mn-cs"/>
              </a:rPr>
              <a:t> a conservative Bible scholar, </a:t>
            </a:r>
            <a:r>
              <a:rPr lang="en-US" sz="1200" kern="1200" dirty="0" smtClean="0">
                <a:solidFill>
                  <a:schemeClr val="tx1"/>
                </a:solidFill>
                <a:latin typeface="+mn-lt"/>
                <a:ea typeface="+mn-ea"/>
                <a:cs typeface="+mn-cs"/>
              </a:rPr>
              <a:t>says </a:t>
            </a:r>
            <a:r>
              <a:rPr lang="en-US" sz="1200" b="1" kern="1200" dirty="0" smtClean="0">
                <a:solidFill>
                  <a:schemeClr val="tx1"/>
                </a:solidFill>
                <a:latin typeface="+mn-lt"/>
                <a:ea typeface="+mn-ea"/>
                <a:cs typeface="+mn-cs"/>
              </a:rPr>
              <a:t>Acts</a:t>
            </a:r>
            <a:r>
              <a:rPr lang="en-US" sz="1200" kern="1200" dirty="0" smtClean="0">
                <a:solidFill>
                  <a:schemeClr val="tx1"/>
                </a:solidFill>
                <a:latin typeface="+mn-lt"/>
                <a:ea typeface="+mn-ea"/>
                <a:cs typeface="+mn-cs"/>
              </a:rPr>
              <a:t> was written </a:t>
            </a:r>
            <a:r>
              <a:rPr lang="en-US" sz="1200" b="1" kern="1200" dirty="0" smtClean="0">
                <a:solidFill>
                  <a:schemeClr val="tx1"/>
                </a:solidFill>
                <a:latin typeface="+mn-lt"/>
                <a:ea typeface="+mn-ea"/>
                <a:cs typeface="+mn-cs"/>
              </a:rPr>
              <a:t>prior to 62 A.D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Luke’s gospel </a:t>
            </a:r>
            <a:r>
              <a:rPr lang="en-US" sz="1200" kern="1200" dirty="0" smtClean="0">
                <a:solidFill>
                  <a:schemeClr val="tx1"/>
                </a:solidFill>
                <a:latin typeface="+mn-lt"/>
                <a:ea typeface="+mn-ea"/>
                <a:cs typeface="+mn-cs"/>
              </a:rPr>
              <a:t>had</a:t>
            </a:r>
            <a:r>
              <a:rPr lang="en-US" sz="1200" kern="1200" baseline="0" dirty="0" smtClean="0">
                <a:solidFill>
                  <a:schemeClr val="tx1"/>
                </a:solidFill>
                <a:latin typeface="+mn-lt"/>
                <a:ea typeface="+mn-ea"/>
                <a:cs typeface="+mn-cs"/>
              </a:rPr>
              <a:t> to be </a:t>
            </a:r>
            <a:r>
              <a:rPr lang="en-US" sz="1200" kern="1200" dirty="0" smtClean="0">
                <a:solidFill>
                  <a:schemeClr val="tx1"/>
                </a:solidFill>
                <a:latin typeface="+mn-lt"/>
                <a:ea typeface="+mn-ea"/>
                <a:cs typeface="+mn-cs"/>
              </a:rPr>
              <a:t>written before Acts. And Luke had to have</a:t>
            </a:r>
            <a:r>
              <a:rPr lang="en-US" sz="1200" kern="1200" baseline="0" dirty="0" smtClean="0">
                <a:solidFill>
                  <a:schemeClr val="tx1"/>
                </a:solidFill>
                <a:latin typeface="+mn-lt"/>
                <a:ea typeface="+mn-ea"/>
                <a:cs typeface="+mn-cs"/>
              </a:rPr>
              <a:t> used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Mark’s gospel </a:t>
            </a:r>
            <a:r>
              <a:rPr lang="en-US" sz="1200" kern="1200" dirty="0" smtClean="0">
                <a:solidFill>
                  <a:schemeClr val="tx1"/>
                </a:solidFill>
                <a:latin typeface="+mn-lt"/>
                <a:ea typeface="+mn-ea"/>
                <a:cs typeface="+mn-cs"/>
              </a:rPr>
              <a:t>as one source to write the gospel of Luke. So Mark’s gospel was written</a:t>
            </a:r>
            <a:r>
              <a:rPr lang="en-US" sz="1200" kern="1200" baseline="0" dirty="0" smtClean="0">
                <a:solidFill>
                  <a:schemeClr val="tx1"/>
                </a:solidFill>
                <a:latin typeface="+mn-lt"/>
                <a:ea typeface="+mn-ea"/>
                <a:cs typeface="+mn-cs"/>
              </a:rPr>
              <a:t> within about 25 to 30 years of Jesus’ death. </a:t>
            </a:r>
            <a:r>
              <a:rPr lang="en-US" sz="1200" kern="1200" dirty="0" smtClean="0">
                <a:solidFill>
                  <a:schemeClr val="tx1"/>
                </a:solidFill>
                <a:latin typeface="+mn-lt"/>
                <a:ea typeface="+mn-ea"/>
                <a:cs typeface="+mn-cs"/>
              </a:rPr>
              <a:t>He</a:t>
            </a:r>
            <a:r>
              <a:rPr lang="en-US" sz="1200" kern="1200" baseline="0" dirty="0" smtClean="0">
                <a:solidFill>
                  <a:schemeClr val="tx1"/>
                </a:solidFill>
                <a:latin typeface="+mn-lt"/>
                <a:ea typeface="+mn-ea"/>
                <a:cs typeface="+mn-cs"/>
              </a:rPr>
              <a:t> also thinks that </a:t>
            </a:r>
            <a:r>
              <a:rPr lang="en-US" sz="1200" b="1" kern="1200" baseline="0" dirty="0" smtClean="0">
                <a:solidFill>
                  <a:schemeClr val="tx1"/>
                </a:solidFill>
                <a:latin typeface="+mn-lt"/>
                <a:ea typeface="+mn-ea"/>
                <a:cs typeface="+mn-cs"/>
              </a:rPr>
              <a:t>Mark, as the earliest gospel written</a:t>
            </a:r>
            <a:r>
              <a:rPr lang="en-US" sz="1200" kern="1200" baseline="0" dirty="0" smtClean="0">
                <a:solidFill>
                  <a:schemeClr val="tx1"/>
                </a:solidFill>
                <a:latin typeface="+mn-lt"/>
                <a:ea typeface="+mn-ea"/>
                <a:cs typeface="+mn-cs"/>
              </a:rPr>
              <a:t>, was using </a:t>
            </a:r>
            <a:r>
              <a:rPr lang="en-US" sz="1200" b="1" kern="1200" baseline="0" dirty="0" smtClean="0">
                <a:solidFill>
                  <a:schemeClr val="tx1"/>
                </a:solidFill>
                <a:latin typeface="+mn-lt"/>
                <a:ea typeface="+mn-ea"/>
                <a:cs typeface="+mn-cs"/>
              </a:rPr>
              <a:t>very old source material </a:t>
            </a:r>
            <a:r>
              <a:rPr lang="en-US" sz="1200" kern="1200" baseline="0" dirty="0" smtClean="0">
                <a:solidFill>
                  <a:schemeClr val="tx1"/>
                </a:solidFill>
                <a:latin typeface="+mn-lt"/>
                <a:ea typeface="+mn-ea"/>
                <a:cs typeface="+mn-cs"/>
              </a:rPr>
              <a:t>whose origin was much closer to the time of Jesus’ death in about 30 to 33 A.D. </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So we have multiple, independent sources, some very close in time to the death of Jesus, all attesting that Jesus was an actual historical figure who was crucified, died</a:t>
            </a:r>
            <a:r>
              <a:rPr lang="en-US" baseline="0" dirty="0" smtClean="0"/>
              <a:t> and was buried. This fact is strengthened by the fact that </a:t>
            </a:r>
            <a:r>
              <a:rPr lang="en-US" baseline="0" dirty="0" err="1" smtClean="0"/>
              <a:t>Ludemann</a:t>
            </a:r>
            <a:r>
              <a:rPr lang="en-US" baseline="0" dirty="0" smtClean="0"/>
              <a:t>, as one of our sources, is an atheist.</a:t>
            </a:r>
          </a:p>
          <a:p>
            <a:pPr>
              <a:buFont typeface="Arial" pitchFamily="34" charset="0"/>
              <a:buChar char="•"/>
            </a:pPr>
            <a:r>
              <a:rPr lang="en-US" baseline="0" dirty="0" smtClean="0"/>
              <a:t> There are no other competing narratives that contradict Mark’s description regarding how Jesus was buried.</a:t>
            </a:r>
          </a:p>
          <a:p>
            <a:pPr>
              <a:buFont typeface="Arial" pitchFamily="34" charset="0"/>
              <a:buChar char="•"/>
            </a:pPr>
            <a:r>
              <a:rPr lang="en-US" b="1" baseline="0" dirty="0" smtClean="0"/>
              <a:t>If Jesus was crucified around 30 A.D. and Mark was written around 60 A.D. Per Craig, the idea that legendary embellishments could have developed in that short span is “unbelievable.” More generations are required to forget the specific details of Jesus’ death. </a:t>
            </a:r>
            <a:endParaRPr lang="en-US" b="1"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in mind that we are looking for multiple, independent sources who can establish that there</a:t>
            </a:r>
            <a:r>
              <a:rPr lang="en-US" baseline="0" dirty="0" smtClean="0"/>
              <a:t> was an empty tomb</a:t>
            </a:r>
            <a:r>
              <a:rPr lang="en-US" dirty="0" smtClean="0"/>
              <a:t>.</a:t>
            </a:r>
          </a:p>
          <a:p>
            <a:endParaRPr lang="en-US" dirty="0" smtClean="0"/>
          </a:p>
          <a:p>
            <a:r>
              <a:rPr lang="en-US" b="1" dirty="0" smtClean="0"/>
              <a:t>Most Bible scholars agree that,</a:t>
            </a:r>
            <a:r>
              <a:rPr lang="en-US" b="1" baseline="0" dirty="0" smtClean="0"/>
              <a:t> on the Sunday following, Jesus’ tomb was found empty by a group of his women followers because:</a:t>
            </a:r>
          </a:p>
          <a:p>
            <a:pPr>
              <a:buFont typeface="Arial" pitchFamily="34" charset="0"/>
              <a:buChar char="•"/>
            </a:pPr>
            <a:r>
              <a:rPr lang="en-US" baseline="0" dirty="0" smtClean="0"/>
              <a:t> The empty tomb story is part of very old source material used by Mark.</a:t>
            </a:r>
          </a:p>
          <a:p>
            <a:pPr>
              <a:buFont typeface="Arial" pitchFamily="34" charset="0"/>
              <a:buChar char="•"/>
            </a:pPr>
            <a:r>
              <a:rPr lang="en-US" baseline="0" dirty="0" smtClean="0"/>
              <a:t> The old information transmitted by Paul in 1 Corinthians implies the fact of the empty tomb.</a:t>
            </a:r>
          </a:p>
          <a:p>
            <a:pPr>
              <a:buFont typeface="Arial" pitchFamily="34" charset="0"/>
              <a:buChar char="•"/>
            </a:pPr>
            <a:r>
              <a:rPr lang="en-US" baseline="0" dirty="0" smtClean="0"/>
              <a:t> The story is simple and lacks signs of legendary embellishment.</a:t>
            </a:r>
          </a:p>
          <a:p>
            <a:pPr>
              <a:buFont typeface="Arial" pitchFamily="34" charset="0"/>
              <a:buChar char="•"/>
            </a:pPr>
            <a:r>
              <a:rPr lang="en-US" baseline="0" dirty="0" smtClean="0"/>
              <a:t> The fact that women’s testimony was worthless in first-century Palestine counts in favor of the women’s role in discovering the empty tomb.</a:t>
            </a:r>
          </a:p>
          <a:p>
            <a:pPr>
              <a:buFont typeface="Arial" pitchFamily="34" charset="0"/>
              <a:buChar char="•"/>
            </a:pPr>
            <a:r>
              <a:rPr lang="en-US" baseline="0" dirty="0" smtClean="0"/>
              <a:t> The earliest Jewish allegation that the disciples had stolen Jesus’ body shows that the body was in fact missing from the tomb.</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Mark</a:t>
            </a:r>
            <a:r>
              <a:rPr lang="en-US" b="1" baseline="0" dirty="0" smtClean="0"/>
              <a:t> is oldest writing of the four gospels. Mark’s gospel was written about 25 to 30 years after the death of Jesus. That is not nearly enough time for legendary embellishments to occur</a:t>
            </a:r>
            <a:r>
              <a:rPr lang="en-US" baseline="0" dirty="0" smtClean="0"/>
              <a:t>.</a:t>
            </a:r>
          </a:p>
          <a:p>
            <a:pPr>
              <a:buFont typeface="Arial" pitchFamily="34" charset="0"/>
              <a:buChar char="•"/>
            </a:pPr>
            <a:r>
              <a:rPr lang="en-US" baseline="0" dirty="0" smtClean="0"/>
              <a:t>Mark is written in a very straightforward statement of fact without flourishes or embellishments. The other gospels contain more detail, most likely because they used other sources for information than just the gospel of Mark.</a:t>
            </a:r>
          </a:p>
          <a:p>
            <a:pPr>
              <a:buFont typeface="Arial" pitchFamily="34" charset="0"/>
              <a:buChar char="•"/>
            </a:pPr>
            <a:r>
              <a:rPr lang="en-US" baseline="0" dirty="0" smtClean="0"/>
              <a:t> The above quote is from the King James Version.</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rPr>
              <a:t>All of Christian belief rests on the historical fact that Jesus rose from the dead.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rPr>
              <a:t>Without it, there is no hope in the gospel.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 that four independent</a:t>
            </a:r>
            <a:r>
              <a:rPr lang="en-US" baseline="0" dirty="0" smtClean="0"/>
              <a:t> sources, the gospels, all mention the empty tomb. Matthew, Luke and John all used Mark as a source, but because they add details not found in Mark, it is obvious that the three writers </a:t>
            </a:r>
            <a:r>
              <a:rPr lang="en-US" b="1" baseline="0" dirty="0" smtClean="0"/>
              <a:t>used other independent sources </a:t>
            </a:r>
            <a:r>
              <a:rPr lang="en-US" baseline="0" dirty="0" smtClean="0"/>
              <a:t>to write their accounts.</a:t>
            </a:r>
          </a:p>
          <a:p>
            <a:r>
              <a:rPr lang="en-US" baseline="0" dirty="0" smtClean="0"/>
              <a:t>If the Jewish authorities could have produced a body, they would love to have done that. Such a discovery would prove the Christian faith was false, and it would have ended the controversy. </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Corinthians 15:3-5 is the oldest teaching in the New Testament going back to within two years of Jesus’ death.</a:t>
            </a:r>
          </a:p>
          <a:p>
            <a:r>
              <a:rPr lang="en-US" dirty="0" smtClean="0"/>
              <a:t>Acts, written by Luke, is in agreement with the four gospels and 1 Corinthians.</a:t>
            </a:r>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Jewish authorities could have produced a body, they would love to have done that. Such a discovery would prove the Christian faith was false, and it would have ended the controversy. </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have an atheist affirm the “empty tomb” adds even greater credibility to the narrative.</a:t>
            </a:r>
          </a:p>
          <a:p>
            <a:endParaRPr lang="en-US" dirty="0" smtClean="0"/>
          </a:p>
          <a:p>
            <a:r>
              <a:rPr lang="en-US" dirty="0" smtClean="0"/>
              <a:t>Was Jesus’ body stolen from the tomb? If there were Roman soldiers camped at the site, it would have been very difficult to do something like that.</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b="1" dirty="0" smtClean="0"/>
              <a:t>Bible scholars</a:t>
            </a:r>
            <a:r>
              <a:rPr lang="en-US" b="1" baseline="0" dirty="0" smtClean="0"/>
              <a:t> almost universally recognize that, on multiple occasions and under various circumstances, different individuals and groups of people experienced appearances of Jesus alive from the dead because:</a:t>
            </a:r>
          </a:p>
          <a:p>
            <a:pPr>
              <a:buFont typeface="Arial" pitchFamily="34" charset="0"/>
              <a:buChar char="•"/>
            </a:pPr>
            <a:r>
              <a:rPr lang="en-US" baseline="0" dirty="0" smtClean="0"/>
              <a:t> The list of eyewitnesses to Jesus’ resurrection appearances that is quoted by Paul in 1 Corinthians guarantees that such appearances occurred. These included appearances to Peter, the twelve disciples, the 500 brethren and James.</a:t>
            </a:r>
          </a:p>
          <a:p>
            <a:pPr>
              <a:buFont typeface="Arial" pitchFamily="34" charset="0"/>
              <a:buChar char="•"/>
            </a:pPr>
            <a:r>
              <a:rPr lang="en-US" baseline="0" dirty="0" smtClean="0"/>
              <a:t>The appearance traditions in the gospels provide multiple independent attestations of these appearances.</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1 Corinthians 15: 4-5 is Paul’s recounting of the </a:t>
            </a:r>
            <a:r>
              <a:rPr lang="en-US" b="1" dirty="0" smtClean="0"/>
              <a:t>very</a:t>
            </a:r>
            <a:r>
              <a:rPr lang="en-US" b="1" baseline="0" dirty="0" smtClean="0"/>
              <a:t> oldest tradition </a:t>
            </a:r>
            <a:r>
              <a:rPr lang="en-US" baseline="0" dirty="0" smtClean="0"/>
              <a:t>ever taught anywhere in the New Testament.</a:t>
            </a:r>
          </a:p>
          <a:p>
            <a:pPr>
              <a:buFont typeface="Arial" pitchFamily="34" charset="0"/>
              <a:buChar char="•"/>
            </a:pPr>
            <a:r>
              <a:rPr lang="en-US" b="1" baseline="0" dirty="0" smtClean="0"/>
              <a:t>Acts is consistent with the other sources </a:t>
            </a:r>
            <a:r>
              <a:rPr lang="en-US" baseline="0" dirty="0" smtClean="0"/>
              <a:t>in affirming Jesus’ resurrection.</a:t>
            </a:r>
          </a:p>
          <a:p>
            <a:pPr>
              <a:buFont typeface="Arial" pitchFamily="34" charset="0"/>
              <a:buChar char="•"/>
            </a:pPr>
            <a:r>
              <a:rPr lang="en-US" baseline="0" dirty="0" smtClean="0"/>
              <a:t> </a:t>
            </a:r>
            <a:r>
              <a:rPr lang="en-US" b="1" baseline="0" dirty="0" smtClean="0"/>
              <a:t>Mark is the oldest gospel </a:t>
            </a:r>
            <a:r>
              <a:rPr lang="en-US" baseline="0" dirty="0" smtClean="0"/>
              <a:t>written 25 to 30 years after Jesus’ death (written prior to Acts).</a:t>
            </a:r>
          </a:p>
          <a:p>
            <a:pPr>
              <a:buFont typeface="Arial" pitchFamily="34" charset="0"/>
              <a:buChar char="•"/>
            </a:pPr>
            <a:r>
              <a:rPr lang="en-US" baseline="0" dirty="0" smtClean="0"/>
              <a:t> </a:t>
            </a:r>
            <a:r>
              <a:rPr lang="en-US" b="1" baseline="0" dirty="0" smtClean="0"/>
              <a:t>Luke is the second oldest gospel </a:t>
            </a:r>
            <a:r>
              <a:rPr lang="en-US" baseline="0" dirty="0" smtClean="0"/>
              <a:t>written about 30 years after Jesus’ death.</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When a skeptic or opponent concedes a specific</a:t>
            </a:r>
            <a:r>
              <a:rPr lang="en-US" baseline="0" dirty="0" smtClean="0"/>
              <a:t> fact, that fact is given greater credibility.</a:t>
            </a:r>
          </a:p>
          <a:p>
            <a:pPr>
              <a:buFont typeface="Arial" pitchFamily="34" charset="0"/>
              <a:buChar char="•"/>
            </a:pPr>
            <a:r>
              <a:rPr lang="en-US" baseline="0" dirty="0" smtClean="0"/>
              <a:t> The idea of a group hallucination is difficult to fathom. How does a group simultaneously experience the same hallucination? How, for instance, would doubting Thomas be able to touch the wounds of Jesus as part of a group hallucination? How would they all agree on the exact words that they heard Jesus speak? </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Luke’s gospel was written</a:t>
            </a:r>
            <a:r>
              <a:rPr lang="en-US" baseline="0" dirty="0" smtClean="0"/>
              <a:t> within 30 years of Jesus’ death. </a:t>
            </a:r>
          </a:p>
          <a:p>
            <a:pPr>
              <a:buFont typeface="Arial" pitchFamily="34" charset="0"/>
              <a:buChar char="•"/>
            </a:pPr>
            <a:r>
              <a:rPr lang="en-US" baseline="0" dirty="0" smtClean="0"/>
              <a:t> In the previous three slides, we have multiple, independent and early eyewitness accounts of postmortem appearances of Jesus. </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stays and</a:t>
            </a:r>
            <a:r>
              <a:rPr lang="en-US" baseline="0" dirty="0" smtClean="0"/>
              <a:t> has a long conversation with the men at Emmaus.</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majority of Bible scholars agree that the original disciples believed that Jesus was risen from the dead despite their having every reason not to. The situation the disciples faced after</a:t>
            </a:r>
            <a:r>
              <a:rPr lang="en-US" b="1" baseline="0" dirty="0" smtClean="0"/>
              <a:t> Jesus’ crucifixion:</a:t>
            </a:r>
          </a:p>
          <a:p>
            <a:pPr>
              <a:buFont typeface="Arial" pitchFamily="34" charset="0"/>
              <a:buChar char="•"/>
            </a:pPr>
            <a:r>
              <a:rPr lang="en-US" baseline="0" dirty="0" smtClean="0"/>
              <a:t> Their leader was dead. And Jews had no belief in a dying, much less a rising, Messiah.</a:t>
            </a:r>
          </a:p>
          <a:p>
            <a:pPr>
              <a:buFont typeface="Arial" pitchFamily="34" charset="0"/>
              <a:buChar char="•"/>
            </a:pPr>
            <a:r>
              <a:rPr lang="en-US" baseline="0" dirty="0" smtClean="0"/>
              <a:t> Jewish beliefs about the afterlife precluded anyone’s rising from the dead before the general resurrection at the end of the world.</a:t>
            </a:r>
          </a:p>
          <a:p>
            <a:pPr>
              <a:buFont typeface="Arial" pitchFamily="34" charset="0"/>
              <a:buChar char="•"/>
            </a:pPr>
            <a:r>
              <a:rPr lang="en-US" baseline="0" dirty="0" smtClean="0"/>
              <a:t> Jesus suffered a humiliating failure to be executed as he was. In Jewish thinking, he was just another failed Messiah.</a:t>
            </a:r>
          </a:p>
          <a:p>
            <a:pPr>
              <a:buFont typeface="Arial" pitchFamily="34" charset="0"/>
              <a:buNone/>
            </a:pPr>
            <a:endParaRPr lang="en-US" baseline="0" dirty="0" smtClean="0"/>
          </a:p>
          <a:p>
            <a:pPr>
              <a:buFont typeface="Arial" pitchFamily="34" charset="0"/>
              <a:buNone/>
            </a:pPr>
            <a:r>
              <a:rPr lang="en-US" baseline="0" dirty="0" smtClean="0"/>
              <a:t>Nevertheless, the original disciples believed in, and were willing to die for, the fact of Jesus’ resurrection.</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Arial" pitchFamily="34" charset="0"/>
                <a:cs typeface="Arial" pitchFamily="34" charset="0"/>
              </a:rPr>
              <a:t>It is a natural human tendency to add embellishments and to speak with greater certainty about a historical event as time passes. </a:t>
            </a:r>
          </a:p>
          <a:p>
            <a:r>
              <a:rPr lang="en-US" sz="1200" b="1" dirty="0" smtClean="0">
                <a:latin typeface="Arial" pitchFamily="34" charset="0"/>
                <a:cs typeface="Arial" pitchFamily="34" charset="0"/>
              </a:rPr>
              <a:t>So accounts that are closer in time to the actual event are thought to be more credible.</a:t>
            </a:r>
          </a:p>
          <a:p>
            <a:endParaRPr lang="en-US" sz="1200" b="1" dirty="0" smtClean="0">
              <a:latin typeface="Arial" pitchFamily="34" charset="0"/>
              <a:cs typeface="Arial" pitchFamily="34" charset="0"/>
            </a:endParaRPr>
          </a:p>
          <a:p>
            <a:r>
              <a:rPr lang="en-US" sz="1200" b="0" dirty="0" smtClean="0">
                <a:latin typeface="Arial" pitchFamily="34" charset="0"/>
                <a:cs typeface="Arial" pitchFamily="34" charset="0"/>
              </a:rPr>
              <a:t>As</a:t>
            </a:r>
            <a:r>
              <a:rPr lang="en-US" sz="1200" b="0" baseline="0" dirty="0" smtClean="0">
                <a:latin typeface="Arial" pitchFamily="34" charset="0"/>
                <a:cs typeface="Arial" pitchFamily="34" charset="0"/>
              </a:rPr>
              <a:t> a result, there is a continual struggle between conservative scholars, who believe that the books in the New Testament were written closer in time to the actual events (i.e., in order lend greater legitimacy to the scriptural record), and atheists and skeptics, who think that the those books were written much later in time (i.e., to provide time for embellishments and thus uphold the more skeptical view). So there is disagreement about the dates when NT books were written.</a:t>
            </a:r>
            <a:endParaRPr lang="en-US" sz="1200" b="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Jewish people believed in a general resurrection at the end</a:t>
            </a:r>
            <a:r>
              <a:rPr lang="en-US" baseline="0" dirty="0" smtClean="0"/>
              <a:t> of the world.</a:t>
            </a:r>
          </a:p>
          <a:p>
            <a:r>
              <a:rPr lang="en-US" baseline="0" dirty="0" smtClean="0"/>
              <a:t>In their minds, Jesus was viewed as a miserable failure. He claimed to be the Messiah, and yet it did not appear to them that he had accomplished anything.</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a:t>
            </a:r>
            <a:r>
              <a:rPr lang="en-US" baseline="0" dirty="0" smtClean="0"/>
              <a:t> using our witnesses’ testimony to reconstruct what happened, we have established four facts that the majority of investigators seem to agree on. If we accept all of these four facts as being true, there really is no more viable explanation than a </a:t>
            </a:r>
            <a:r>
              <a:rPr lang="en-US" baseline="0" smtClean="0"/>
              <a:t>supernatural event.</a:t>
            </a:r>
            <a:endParaRPr lang="en-US"/>
          </a:p>
        </p:txBody>
      </p:sp>
      <p:sp>
        <p:nvSpPr>
          <p:cNvPr id="4" name="Slide Number Placeholder 3"/>
          <p:cNvSpPr>
            <a:spLocks noGrp="1"/>
          </p:cNvSpPr>
          <p:nvPr>
            <p:ph type="sldNum" sz="quarter" idx="10"/>
          </p:nvPr>
        </p:nvSpPr>
        <p:spPr/>
        <p:txBody>
          <a:bodyPr/>
          <a:lstStyle/>
          <a:p>
            <a:fld id="{97B9710A-330F-4C0C-86F6-07951B425745}"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buried</a:t>
            </a:r>
          </a:p>
          <a:p>
            <a:pPr marL="228600" indent="-228600">
              <a:buAutoNum type="arabicPeriod"/>
            </a:pPr>
            <a:r>
              <a:rPr lang="en-US" dirty="0" smtClean="0"/>
              <a:t>empty</a:t>
            </a:r>
          </a:p>
          <a:p>
            <a:pPr marL="228600" indent="-228600">
              <a:buAutoNum type="arabicPeriod"/>
            </a:pPr>
            <a:r>
              <a:rPr lang="en-US" dirty="0" smtClean="0"/>
              <a:t>appeared</a:t>
            </a:r>
          </a:p>
        </p:txBody>
      </p:sp>
      <p:sp>
        <p:nvSpPr>
          <p:cNvPr id="4" name="Slide Number Placeholder 3"/>
          <p:cNvSpPr>
            <a:spLocks noGrp="1"/>
          </p:cNvSpPr>
          <p:nvPr>
            <p:ph type="sldNum" sz="quarter" idx="10"/>
          </p:nvPr>
        </p:nvSpPr>
        <p:spPr/>
        <p:txBody>
          <a:bodyPr/>
          <a:lstStyle/>
          <a:p>
            <a:fld id="{97B9710A-330F-4C0C-86F6-07951B425745}"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If the majority of Bible scholars,</a:t>
            </a:r>
            <a:r>
              <a:rPr lang="en-US" baseline="0" dirty="0" smtClean="0"/>
              <a:t> who have spent their lives studying every aspect of scripture, have concluded that Jesus was buried, arose, and made post-resurrection appearances to eyewitnesses, then what could explain such a chain of events other than the supernatural power of God?</a:t>
            </a:r>
          </a:p>
          <a:p>
            <a:pPr>
              <a:buFont typeface="Arial" pitchFamily="34" charset="0"/>
              <a:buChar char="•"/>
            </a:pPr>
            <a:r>
              <a:rPr lang="en-US" baseline="0" dirty="0" smtClean="0"/>
              <a:t>It suggests that Jesus might have been what he claimed: the Messiah.</a:t>
            </a:r>
          </a:p>
          <a:p>
            <a:pPr>
              <a:buFont typeface="Arial" pitchFamily="34" charset="0"/>
              <a:buChar char="•"/>
            </a:pPr>
            <a:r>
              <a:rPr lang="en-US" baseline="0" dirty="0" smtClean="0"/>
              <a:t> It is the responsibility of believers to point everyone they meet to the cross of Jesus Christ.</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  Multiple</a:t>
            </a:r>
            <a:r>
              <a:rPr lang="en-US" dirty="0" smtClean="0"/>
              <a:t> sources will</a:t>
            </a:r>
            <a:r>
              <a:rPr lang="en-US" baseline="0" dirty="0" smtClean="0"/>
              <a:t> lend greater credibility to a narrative.</a:t>
            </a:r>
          </a:p>
          <a:p>
            <a:pPr>
              <a:buFont typeface="Arial" pitchFamily="34" charset="0"/>
              <a:buChar char="•"/>
            </a:pPr>
            <a:r>
              <a:rPr lang="en-US" baseline="0" dirty="0" smtClean="0"/>
              <a:t>  It is important for a second narrator to corroborate what the first one has said. But it also lends greater credibility to the second narrator’s account if he doesn’t just parrot the first narrator and appears to be using other source material not available to the first one, in order to demonstrate a degree of </a:t>
            </a:r>
            <a:r>
              <a:rPr lang="en-US" b="1" baseline="0" dirty="0" smtClean="0"/>
              <a:t>independence</a:t>
            </a:r>
            <a:r>
              <a:rPr lang="en-US" baseline="0" dirty="0" smtClean="0"/>
              <a:t> from the first source.</a:t>
            </a:r>
          </a:p>
        </p:txBody>
      </p:sp>
      <p:sp>
        <p:nvSpPr>
          <p:cNvPr id="4" name="Slide Number Placeholder 3"/>
          <p:cNvSpPr>
            <a:spLocks noGrp="1"/>
          </p:cNvSpPr>
          <p:nvPr>
            <p:ph type="sldNum" sz="quarter" idx="10"/>
          </p:nvPr>
        </p:nvSpPr>
        <p:spPr/>
        <p:txBody>
          <a:bodyPr/>
          <a:lstStyle/>
          <a:p>
            <a:fld id="{97B9710A-330F-4C0C-86F6-07951B42574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According to historians, Jesus  began his ministry in approximately 28-29 A.D. It lasted one to three years, at which point, Jesus was crucified by order of Pontius Pilate around 30 to 33 A.D.</a:t>
            </a:r>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 Apostle Paul wrote the first Corinthian letter while he was in Ephesus somewhere between 53 AD and 57 AD, approximately 20 years after the death of Jesus.</a:t>
            </a:r>
          </a:p>
          <a:p>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that we are looking for </a:t>
            </a:r>
            <a:r>
              <a:rPr lang="en-US" b="1" baseline="0" dirty="0" smtClean="0"/>
              <a:t>sources that are as close in time to the actual event as possible</a:t>
            </a:r>
            <a:r>
              <a:rPr lang="en-US" baseline="0" dirty="0" smtClean="0"/>
              <a:t>. The story of Jesus’ death, burial and resurrection started within two years of his death! Absolutely no time for legendary embellishment to have developed.</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err="1" smtClean="0"/>
              <a:t>Gerd</a:t>
            </a:r>
            <a:r>
              <a:rPr lang="en-US" b="1" baseline="0" dirty="0" smtClean="0"/>
              <a:t> </a:t>
            </a:r>
            <a:r>
              <a:rPr lang="en-US" b="1" baseline="0" dirty="0" err="1" smtClean="0"/>
              <a:t>Ludemann</a:t>
            </a:r>
            <a:r>
              <a:rPr lang="en-US" b="1" baseline="0" dirty="0" smtClean="0"/>
              <a:t> is one of the foremost skeptics in the world </a:t>
            </a:r>
            <a:r>
              <a:rPr lang="en-US" baseline="0" dirty="0" smtClean="0"/>
              <a:t>regarding the resurrection. However, he concedes that the story about Jesus’ resurrection started within two years of his death!</a:t>
            </a:r>
            <a:endParaRPr lang="en-US" dirty="0"/>
          </a:p>
        </p:txBody>
      </p:sp>
      <p:sp>
        <p:nvSpPr>
          <p:cNvPr id="4" name="Slide Number Placeholder 3"/>
          <p:cNvSpPr>
            <a:spLocks noGrp="1"/>
          </p:cNvSpPr>
          <p:nvPr>
            <p:ph type="sldNum" sz="quarter" idx="10"/>
          </p:nvPr>
        </p:nvSpPr>
        <p:spPr/>
        <p:txBody>
          <a:bodyPr/>
          <a:lstStyle/>
          <a:p>
            <a:fld id="{97B9710A-330F-4C0C-86F6-07951B42574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multiple</a:t>
            </a:r>
          </a:p>
          <a:p>
            <a:pPr marL="228600" indent="-228600">
              <a:buAutoNum type="arabicPeriod"/>
            </a:pPr>
            <a:r>
              <a:rPr lang="en-US" dirty="0" smtClean="0"/>
              <a:t>independent</a:t>
            </a:r>
          </a:p>
          <a:p>
            <a:pPr marL="228600" indent="-228600">
              <a:buAutoNum type="arabicPeriod"/>
            </a:pPr>
            <a:r>
              <a:rPr lang="en-US" dirty="0" smtClean="0"/>
              <a:t>two</a:t>
            </a:r>
            <a:r>
              <a:rPr lang="en-US" baseline="0" dirty="0" smtClean="0"/>
              <a:t> years</a:t>
            </a:r>
            <a:endParaRPr lang="en-US" dirty="0" smtClean="0"/>
          </a:p>
        </p:txBody>
      </p:sp>
      <p:sp>
        <p:nvSpPr>
          <p:cNvPr id="4" name="Slide Number Placeholder 3"/>
          <p:cNvSpPr>
            <a:spLocks noGrp="1"/>
          </p:cNvSpPr>
          <p:nvPr>
            <p:ph type="sldNum" sz="quarter" idx="10"/>
          </p:nvPr>
        </p:nvSpPr>
        <p:spPr/>
        <p:txBody>
          <a:bodyPr/>
          <a:lstStyle/>
          <a:p>
            <a:fld id="{97B9710A-330F-4C0C-86F6-07951B42574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0A3EE-8537-44FD-A52A-BBC22AF0FCD5}"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138F2-DDF2-4994-A015-DEAD19F6BADA}"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B53AA-E43D-45FD-9327-83C5C15D6DE3}"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B157E94-918A-4973-B080-13CF4B979794}" type="datetime1">
              <a:rPr lang="en-US" smtClean="0"/>
              <a:pPr/>
              <a:t>9/20/2013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556D22-5503-4A6A-94CB-46F4219717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92740D-6FCC-4909-9B80-17042FC2501B}"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556D22-5503-4A6A-94CB-46F42197173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37B594-04B8-410D-8866-F8BA69B028CC}"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556D22-5503-4A6A-94CB-46F42197173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B5AF2C-70DB-4A49-BDEF-23412E9D5A15}" type="datetime1">
              <a:rPr lang="en-US" smtClean="0"/>
              <a:pPr/>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556D22-5503-4A6A-94CB-46F42197173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6C7AFC-1BED-4A97-AC52-2E3EBF7B1EA1}" type="datetime1">
              <a:rPr lang="en-US" smtClean="0"/>
              <a:pPr/>
              <a:t>9/20/2013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556D22-5503-4A6A-94CB-46F4219717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58AAD0-C4F1-4569-A8F3-C3F30C995353}" type="datetime1">
              <a:rPr lang="en-US" smtClean="0"/>
              <a:pPr/>
              <a:t>9/20/2013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556D22-5503-4A6A-94CB-46F42197173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234E465-9A4D-433F-8144-949518ED6A8B}" type="datetime1">
              <a:rPr lang="en-US" smtClean="0"/>
              <a:pPr/>
              <a:t>9/20/2013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0556D22-5503-4A6A-94CB-46F42197173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2E60C4A-07D0-42CE-B15E-BEC2E7047271}" type="datetime1">
              <a:rPr lang="en-US" smtClean="0"/>
              <a:pPr/>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556D22-5503-4A6A-94CB-46F4219717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62E3D-34D0-4FE9-91EB-6678533BD1EB}"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9FBB68-D639-4858-B154-236FD17C230D}" type="datetime1">
              <a:rPr lang="en-US" smtClean="0"/>
              <a:pPr/>
              <a:t>9/20/2013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556D22-5503-4A6A-94CB-46F42197173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C83049-B51F-4FD5-955E-C76ED7C5A32F}"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556D22-5503-4A6A-94CB-46F42197173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FBD6B0-B711-4128-812F-F86CACCFE6D7}"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556D22-5503-4A6A-94CB-46F4219717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BC7EB-95C7-4524-8A4E-567496D8BACE}" type="datetime1">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8183CB-EAE9-4FE3-BD64-FCABCC026538}" type="datetime1">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1BEE46-7338-4026-97A2-FC0085EF4D56}" type="datetime1">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3210DF-79F0-4D21-AD8E-058ED95349A9}" type="datetime1">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71E20-38D1-44E7-8E46-AF9E5B3654E0}" type="datetime1">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E80C7-0834-4730-89CB-17433B7AE6E4}" type="datetime1">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A8572-B1DC-49E2-B6D8-A163161D9D0B}" type="datetime1">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56D22-5503-4A6A-94CB-46F4219717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39208-42B7-49C0-8E18-D3436669BAB0}" type="datetime1">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56D22-5503-4A6A-94CB-46F421971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AFDBB74-63BE-4188-98F2-54D684BC6B69}" type="datetime1">
              <a:rPr lang="en-US" smtClean="0"/>
              <a:pPr/>
              <a:t>9/20/2013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0556D22-5503-4A6A-94CB-46F4219717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wikipaintings.org/en/peter-paul-rubens/the-raising-of-the-cross-162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4.jpe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8229600" cy="2514600"/>
          </a:xfrm>
        </p:spPr>
        <p:txBody>
          <a:bodyPr>
            <a:normAutofit fontScale="90000"/>
          </a:bodyPr>
          <a:lstStyle/>
          <a:p>
            <a:r>
              <a:rPr lang="en-US" sz="7200" dirty="0" smtClean="0">
                <a:latin typeface="Arial" pitchFamily="34" charset="0"/>
                <a:cs typeface="Arial" pitchFamily="34" charset="0"/>
              </a:rPr>
              <a:t/>
            </a:r>
            <a:br>
              <a:rPr lang="en-US" sz="7200" dirty="0" smtClean="0">
                <a:latin typeface="Arial" pitchFamily="34" charset="0"/>
                <a:cs typeface="Arial" pitchFamily="34" charset="0"/>
              </a:rPr>
            </a:br>
            <a:r>
              <a:rPr lang="en-US" sz="6700" dirty="0" smtClean="0">
                <a:solidFill>
                  <a:schemeClr val="tx1"/>
                </a:solidFill>
                <a:latin typeface="Arial" pitchFamily="34" charset="0"/>
                <a:cs typeface="Arial" pitchFamily="34" charset="0"/>
              </a:rPr>
              <a:t>Did Jesus Rise From the Dead?</a:t>
            </a:r>
            <a:r>
              <a:rPr lang="en-US" sz="4400" dirty="0" smtClean="0"/>
              <a:t/>
            </a:r>
            <a:br>
              <a:rPr lang="en-US" sz="4400" dirty="0" smtClean="0"/>
            </a:br>
            <a:endParaRPr lang="en-US" sz="4400" dirty="0">
              <a:solidFill>
                <a:schemeClr val="tx1"/>
              </a:solidFill>
            </a:endParaRP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a:xfrm>
            <a:off x="228600" y="5791200"/>
            <a:ext cx="8915400" cy="1066800"/>
          </a:xfrm>
        </p:spPr>
        <p:txBody>
          <a:bodyPr/>
          <a:lstStyle/>
          <a:p>
            <a:pPr algn="l"/>
            <a:r>
              <a:rPr lang="en-US" sz="1200" b="1" dirty="0" smtClean="0">
                <a:latin typeface="Arial" pitchFamily="34" charset="0"/>
                <a:cs typeface="Arial" pitchFamily="34" charset="0"/>
              </a:rPr>
              <a:t>Bible references are from the King James Version unless otherwise indicated.</a:t>
            </a:r>
            <a:endParaRPr lang="en-US" sz="1200" dirty="0" smtClean="0">
              <a:latin typeface="Arial" pitchFamily="34" charset="0"/>
              <a:cs typeface="Arial" pitchFamily="34" charset="0"/>
            </a:endParaRPr>
          </a:p>
          <a:p>
            <a:pPr algn="l"/>
            <a:r>
              <a:rPr lang="en-US" sz="1200" b="1" dirty="0" smtClean="0">
                <a:latin typeface="Arial" pitchFamily="34" charset="0"/>
                <a:cs typeface="Arial" pitchFamily="34" charset="0"/>
              </a:rPr>
              <a:t>Copyright  ©  2013 by Church of Jesus Christ – Restoration Branches. Unauthorized use or duplication of this material without express and written permission from the Church of Jesus Christ – Restoration Branches is strictly prohibited.</a:t>
            </a:r>
            <a:endParaRPr lang="en-US" sz="1200" dirty="0" smtClean="0">
              <a:latin typeface="Arial" pitchFamily="34" charset="0"/>
              <a:cs typeface="Arial" pitchFamily="34" charset="0"/>
            </a:endParaRPr>
          </a:p>
          <a:p>
            <a:pPr algn="l">
              <a:defRPr/>
            </a:pPr>
            <a:endParaRPr lang="en-US" sz="12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56D22-5503-4A6A-94CB-46F42197173D}" type="slidenum">
              <a:rPr lang="en-US" smtClean="0"/>
              <a:pPr/>
              <a:t>10</a:t>
            </a:fld>
            <a:endParaRPr lang="en-US"/>
          </a:p>
        </p:txBody>
      </p:sp>
      <p:sp>
        <p:nvSpPr>
          <p:cNvPr id="3" name="Content Placeholder 2"/>
          <p:cNvSpPr>
            <a:spLocks noGrp="1"/>
          </p:cNvSpPr>
          <p:nvPr>
            <p:ph idx="4294967295"/>
          </p:nvPr>
        </p:nvSpPr>
        <p:spPr>
          <a:xfrm>
            <a:off x="3352800" y="0"/>
            <a:ext cx="5562600" cy="5257800"/>
          </a:xfrm>
        </p:spPr>
        <p:txBody>
          <a:bodyPr>
            <a:normAutofit/>
          </a:bodyPr>
          <a:lstStyle/>
          <a:p>
            <a:pPr>
              <a:buNone/>
            </a:pPr>
            <a:endParaRPr lang="en-US" dirty="0" smtClean="0"/>
          </a:p>
          <a:p>
            <a:pPr>
              <a:buNone/>
            </a:pPr>
            <a:endParaRPr lang="en-US" dirty="0"/>
          </a:p>
          <a:p>
            <a:pPr marL="0" indent="0">
              <a:buNone/>
            </a:pPr>
            <a:endParaRPr lang="en-US" sz="1000" dirty="0" smtClean="0">
              <a:latin typeface="Arial" pitchFamily="34" charset="0"/>
              <a:cs typeface="Arial" pitchFamily="34" charset="0"/>
            </a:endParaRPr>
          </a:p>
          <a:p>
            <a:pPr marL="0" indent="0">
              <a:spcBef>
                <a:spcPts val="0"/>
              </a:spcBef>
              <a:buNone/>
            </a:pPr>
            <a:endParaRPr lang="en-US" sz="2400" dirty="0" smtClean="0">
              <a:latin typeface="Arial" pitchFamily="34" charset="0"/>
              <a:cs typeface="Arial" pitchFamily="34" charset="0"/>
            </a:endParaRPr>
          </a:p>
          <a:p>
            <a:pPr marL="0" indent="0">
              <a:spcBef>
                <a:spcPts val="0"/>
              </a:spcBef>
              <a:buNone/>
            </a:pPr>
            <a:r>
              <a:rPr lang="en-US" sz="2400" dirty="0" err="1" smtClean="0">
                <a:latin typeface="Arial" pitchFamily="34" charset="0"/>
                <a:cs typeface="Arial" pitchFamily="34" charset="0"/>
              </a:rPr>
              <a:t>Gerd</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Ludemann</a:t>
            </a:r>
            <a:r>
              <a:rPr lang="en-US" sz="2400" dirty="0" smtClean="0">
                <a:latin typeface="Arial" pitchFamily="34" charset="0"/>
                <a:cs typeface="Arial" pitchFamily="34" charset="0"/>
              </a:rPr>
              <a:t>, an atheist New Testament scholar, said, “the elements in the tradition are to be dated to the first </a:t>
            </a:r>
            <a:r>
              <a:rPr lang="en-US" sz="2400" b="1" dirty="0" smtClean="0">
                <a:solidFill>
                  <a:srgbClr val="FF0000"/>
                </a:solidFill>
                <a:latin typeface="Arial" pitchFamily="34" charset="0"/>
                <a:cs typeface="Arial" pitchFamily="34" charset="0"/>
              </a:rPr>
              <a:t>two years after the crucifixion of Jesus . . . not later than three years </a:t>
            </a:r>
          </a:p>
          <a:p>
            <a:pPr marL="0" indent="0">
              <a:spcBef>
                <a:spcPts val="0"/>
              </a:spcBef>
              <a:buNone/>
            </a:pPr>
            <a:r>
              <a:rPr lang="en-US" sz="2400" dirty="0" smtClean="0">
                <a:latin typeface="Arial" pitchFamily="34" charset="0"/>
                <a:cs typeface="Arial" pitchFamily="34" charset="0"/>
              </a:rPr>
              <a:t>. . . the formation of the appearance tradition mentioned in 1 Cor. 15:3-8 falls into the time between 30 and 33 C.E.”  </a:t>
            </a:r>
            <a:endParaRPr lang="en-US" sz="2400" dirty="0">
              <a:latin typeface="Arial" pitchFamily="34" charset="0"/>
              <a:cs typeface="Arial" pitchFamily="34" charset="0"/>
            </a:endParaRPr>
          </a:p>
        </p:txBody>
      </p:sp>
      <p:pic>
        <p:nvPicPr>
          <p:cNvPr id="189442" name="Picture 2" descr="Apostle Paul Bartolomeo_Montagna_-_Saint_Paul_-_Google_Art_Project[1]"/>
          <p:cNvPicPr>
            <a:picLocks noChangeAspect="1" noChangeArrowheads="1"/>
          </p:cNvPicPr>
          <p:nvPr/>
        </p:nvPicPr>
        <p:blipFill>
          <a:blip r:embed="rId3" cstate="print"/>
          <a:srcRect/>
          <a:stretch>
            <a:fillRect/>
          </a:stretch>
        </p:blipFill>
        <p:spPr bwMode="auto">
          <a:xfrm>
            <a:off x="0" y="0"/>
            <a:ext cx="3124200" cy="6902995"/>
          </a:xfrm>
          <a:prstGeom prst="rect">
            <a:avLst/>
          </a:prstGeom>
          <a:noFill/>
          <a:ln w="9525">
            <a:noFill/>
            <a:miter lim="800000"/>
            <a:headEnd/>
            <a:tailEnd/>
          </a:ln>
        </p:spPr>
      </p:pic>
      <p:sp>
        <p:nvSpPr>
          <p:cNvPr id="8" name="Footer Placeholder 7"/>
          <p:cNvSpPr>
            <a:spLocks noGrp="1"/>
          </p:cNvSpPr>
          <p:nvPr>
            <p:ph type="ftr" sz="quarter" idx="11"/>
          </p:nvPr>
        </p:nvSpPr>
        <p:spPr>
          <a:xfrm>
            <a:off x="3505200" y="5562600"/>
            <a:ext cx="4876800" cy="1158875"/>
          </a:xfrm>
        </p:spPr>
        <p:txBody>
          <a:bodyPr/>
          <a:lstStyle/>
          <a:p>
            <a:pPr algn="l"/>
            <a:endParaRPr lang="en-US" dirty="0" smtClean="0">
              <a:latin typeface="Arial" pitchFamily="34" charset="0"/>
              <a:cs typeface="Arial" pitchFamily="34" charset="0"/>
            </a:endParaRPr>
          </a:p>
          <a:p>
            <a:pPr algn="l"/>
            <a:endParaRPr lang="en-US" dirty="0" smtClean="0">
              <a:latin typeface="Arial" pitchFamily="34" charset="0"/>
              <a:cs typeface="Arial" pitchFamily="34" charset="0"/>
            </a:endParaRPr>
          </a:p>
          <a:p>
            <a:pPr algn="l"/>
            <a:endParaRPr lang="en-US" dirty="0" smtClean="0">
              <a:latin typeface="Arial" pitchFamily="34" charset="0"/>
              <a:cs typeface="Arial" pitchFamily="34" charset="0"/>
            </a:endParaRPr>
          </a:p>
          <a:p>
            <a:pPr algn="l"/>
            <a:r>
              <a:rPr lang="en-US" dirty="0" err="1" smtClean="0">
                <a:latin typeface="Arial" pitchFamily="34" charset="0"/>
                <a:cs typeface="Arial" pitchFamily="34" charset="0"/>
              </a:rPr>
              <a:t>Gerd</a:t>
            </a:r>
            <a:r>
              <a:rPr lang="en-US" dirty="0" smtClean="0">
                <a:latin typeface="Arial" pitchFamily="34" charset="0"/>
                <a:cs typeface="Arial" pitchFamily="34" charset="0"/>
              </a:rPr>
              <a:t> </a:t>
            </a:r>
            <a:r>
              <a:rPr lang="en-US" dirty="0" err="1" smtClean="0">
                <a:latin typeface="Arial" pitchFamily="34" charset="0"/>
                <a:cs typeface="Arial" pitchFamily="34" charset="0"/>
              </a:rPr>
              <a:t>Ludemann</a:t>
            </a:r>
            <a:r>
              <a:rPr lang="en-US" dirty="0" smtClean="0">
                <a:latin typeface="Arial" pitchFamily="34" charset="0"/>
                <a:cs typeface="Arial" pitchFamily="34" charset="0"/>
              </a:rPr>
              <a:t>, </a:t>
            </a:r>
            <a:r>
              <a:rPr lang="en-US" i="1" dirty="0" smtClean="0">
                <a:latin typeface="Arial" pitchFamily="34" charset="0"/>
                <a:cs typeface="Arial" pitchFamily="34" charset="0"/>
              </a:rPr>
              <a:t>The Resurrection of Jesus: History, Experience, Theology, </a:t>
            </a:r>
            <a:r>
              <a:rPr lang="en-US" dirty="0" smtClean="0">
                <a:latin typeface="Arial" pitchFamily="34" charset="0"/>
                <a:cs typeface="Arial" pitchFamily="34" charset="0"/>
              </a:rPr>
              <a:t>trans. John Bowden (Minneapolis: Fortress, 1994), 38.</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56D22-5503-4A6A-94CB-46F42197173D}" type="slidenum">
              <a:rPr lang="en-US" smtClean="0"/>
              <a:pPr/>
              <a:t>11</a:t>
            </a:fld>
            <a:endParaRPr lang="en-US"/>
          </a:p>
        </p:txBody>
      </p:sp>
      <p:sp>
        <p:nvSpPr>
          <p:cNvPr id="3" name="Content Placeholder 2"/>
          <p:cNvSpPr>
            <a:spLocks noGrp="1"/>
          </p:cNvSpPr>
          <p:nvPr>
            <p:ph idx="4294967295"/>
          </p:nvPr>
        </p:nvSpPr>
        <p:spPr>
          <a:xfrm>
            <a:off x="3200400" y="0"/>
            <a:ext cx="5943600" cy="6858000"/>
          </a:xfrm>
        </p:spPr>
        <p:txBody>
          <a:bodyPr>
            <a:normAutofit/>
          </a:bodyPr>
          <a:lstStyle/>
          <a:p>
            <a:pPr>
              <a:buNone/>
            </a:pPr>
            <a:endParaRPr lang="en-US" dirty="0" smtClean="0"/>
          </a:p>
          <a:p>
            <a:pPr>
              <a:buNone/>
            </a:pPr>
            <a:endParaRPr lang="en-US" dirty="0"/>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If this tradition about Jesus’ burial, empty tomb and resurrection appearances was being taught by Christians </a:t>
            </a:r>
            <a:r>
              <a:rPr lang="en-US" sz="2400" b="1" dirty="0" smtClean="0">
                <a:solidFill>
                  <a:srgbClr val="FF0000"/>
                </a:solidFill>
                <a:latin typeface="Arial" pitchFamily="34" charset="0"/>
                <a:cs typeface="Arial" pitchFamily="34" charset="0"/>
              </a:rPr>
              <a:t>within two years  of Jesus’ death</a:t>
            </a:r>
            <a:r>
              <a:rPr lang="en-US" sz="2400" dirty="0" smtClean="0">
                <a:latin typeface="Arial" pitchFamily="34" charset="0"/>
                <a:cs typeface="Arial" pitchFamily="34" charset="0"/>
              </a:rPr>
              <a:t>, this would be the </a:t>
            </a:r>
            <a:r>
              <a:rPr lang="en-US" sz="2400" b="1" dirty="0" smtClean="0">
                <a:solidFill>
                  <a:srgbClr val="FF0000"/>
                </a:solidFill>
                <a:latin typeface="Arial" pitchFamily="34" charset="0"/>
                <a:cs typeface="Arial" pitchFamily="34" charset="0"/>
              </a:rPr>
              <a:t>oldest teaching in the New Testament</a:t>
            </a:r>
            <a:r>
              <a:rPr lang="en-US" sz="2400" dirty="0" smtClean="0">
                <a:latin typeface="Arial" pitchFamily="34" charset="0"/>
                <a:cs typeface="Arial" pitchFamily="34" charset="0"/>
              </a:rPr>
              <a:t>. </a:t>
            </a:r>
          </a:p>
          <a:p>
            <a:pPr marL="0" indent="0">
              <a:buNone/>
            </a:pPr>
            <a:endParaRPr lang="en-US" sz="2400" dirty="0">
              <a:latin typeface="Arial" pitchFamily="34" charset="0"/>
              <a:cs typeface="Arial" pitchFamily="34" charset="0"/>
            </a:endParaRPr>
          </a:p>
          <a:p>
            <a:pPr marL="0" indent="0">
              <a:buNone/>
            </a:pPr>
            <a:r>
              <a:rPr lang="en-US" sz="2400" dirty="0" smtClean="0">
                <a:latin typeface="Arial" pitchFamily="34" charset="0"/>
                <a:cs typeface="Arial" pitchFamily="34" charset="0"/>
              </a:rPr>
              <a:t>Two years is</a:t>
            </a:r>
            <a:r>
              <a:rPr lang="en-US" sz="2400" b="1"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not enough time for legendary embellishments to have been added</a:t>
            </a:r>
            <a:r>
              <a:rPr lang="en-US" sz="2400" dirty="0" smtClean="0">
                <a:latin typeface="Arial" pitchFamily="34" charset="0"/>
                <a:cs typeface="Arial" pitchFamily="34" charset="0"/>
              </a:rPr>
              <a:t>. Paul is relaying information that was given to him as a new convert.</a:t>
            </a:r>
          </a:p>
          <a:p>
            <a:pPr marL="0" indent="0">
              <a:buNone/>
            </a:pPr>
            <a:endParaRPr lang="en-US" sz="2400" dirty="0">
              <a:latin typeface="Arial" pitchFamily="34" charset="0"/>
              <a:cs typeface="Arial" pitchFamily="34" charset="0"/>
            </a:endParaRPr>
          </a:p>
        </p:txBody>
      </p:sp>
      <p:pic>
        <p:nvPicPr>
          <p:cNvPr id="189442" name="Picture 2" descr="Apostle Paul Bartolomeo_Montagna_-_Saint_Paul_-_Google_Art_Project[1]"/>
          <p:cNvPicPr>
            <a:picLocks noChangeAspect="1" noChangeArrowheads="1"/>
          </p:cNvPicPr>
          <p:nvPr/>
        </p:nvPicPr>
        <p:blipFill>
          <a:blip r:embed="rId2" cstate="print"/>
          <a:srcRect/>
          <a:stretch>
            <a:fillRect/>
          </a:stretch>
        </p:blipFill>
        <p:spPr bwMode="auto">
          <a:xfrm>
            <a:off x="0" y="-1"/>
            <a:ext cx="3124200" cy="6902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56D22-5503-4A6A-94CB-46F42197173D}" type="slidenum">
              <a:rPr lang="en-US" smtClean="0"/>
              <a:pPr/>
              <a:t>12</a:t>
            </a:fld>
            <a:endParaRPr lang="en-US"/>
          </a:p>
        </p:txBody>
      </p:sp>
      <p:sp>
        <p:nvSpPr>
          <p:cNvPr id="3" name="Content Placeholder 2"/>
          <p:cNvSpPr>
            <a:spLocks noGrp="1"/>
          </p:cNvSpPr>
          <p:nvPr>
            <p:ph idx="4294967295"/>
          </p:nvPr>
        </p:nvSpPr>
        <p:spPr>
          <a:xfrm>
            <a:off x="3124200" y="0"/>
            <a:ext cx="6019800" cy="6858000"/>
          </a:xfrm>
        </p:spPr>
        <p:txBody>
          <a:bodyPr>
            <a:normAutofit/>
          </a:bodyPr>
          <a:lstStyle/>
          <a:p>
            <a:pPr>
              <a:buNone/>
            </a:pPr>
            <a:endParaRPr lang="en-US" dirty="0" smtClean="0"/>
          </a:p>
          <a:p>
            <a:pPr>
              <a:buNone/>
            </a:pPr>
            <a:endParaRPr lang="en-US" dirty="0"/>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p:txBody>
      </p:sp>
      <p:pic>
        <p:nvPicPr>
          <p:cNvPr id="189442" name="Picture 2" descr="Apostle Paul Bartolomeo_Montagna_-_Saint_Paul_-_Google_Art_Project[1]"/>
          <p:cNvPicPr>
            <a:picLocks noChangeAspect="1" noChangeArrowheads="1"/>
          </p:cNvPicPr>
          <p:nvPr/>
        </p:nvPicPr>
        <p:blipFill>
          <a:blip r:embed="rId2" cstate="print"/>
          <a:srcRect/>
          <a:stretch>
            <a:fillRect/>
          </a:stretch>
        </p:blipFill>
        <p:spPr bwMode="auto">
          <a:xfrm>
            <a:off x="0" y="-1"/>
            <a:ext cx="3124200" cy="6902995"/>
          </a:xfrm>
          <a:prstGeom prst="rect">
            <a:avLst/>
          </a:prstGeom>
          <a:noFill/>
          <a:ln w="9525">
            <a:noFill/>
            <a:miter lim="800000"/>
            <a:headEnd/>
            <a:tailEnd/>
          </a:ln>
        </p:spPr>
      </p:pic>
      <p:sp>
        <p:nvSpPr>
          <p:cNvPr id="5" name="Rectangle 4"/>
          <p:cNvSpPr/>
          <p:nvPr/>
        </p:nvSpPr>
        <p:spPr>
          <a:xfrm>
            <a:off x="3276600" y="304800"/>
            <a:ext cx="5638800" cy="4893647"/>
          </a:xfrm>
          <a:prstGeom prst="rect">
            <a:avLst/>
          </a:prstGeom>
        </p:spPr>
        <p:txBody>
          <a:bodyPr wrap="square">
            <a:spAutoFit/>
          </a:bodyPr>
          <a:lstStyle/>
          <a:p>
            <a:pPr>
              <a:buNone/>
            </a:pPr>
            <a:endParaRPr lang="en-US" sz="2400" b="1" dirty="0" smtClean="0">
              <a:latin typeface="Arial" pitchFamily="34" charset="0"/>
              <a:cs typeface="Arial" pitchFamily="34" charset="0"/>
            </a:endParaRPr>
          </a:p>
          <a:p>
            <a:pPr>
              <a:buNone/>
            </a:pPr>
            <a:r>
              <a:rPr lang="en-US" sz="2400" dirty="0" smtClean="0">
                <a:latin typeface="Arial" pitchFamily="34" charset="0"/>
                <a:cs typeface="Arial" pitchFamily="34" charset="0"/>
              </a:rPr>
              <a:t>The three criteria that historians look for are:</a:t>
            </a:r>
          </a:p>
          <a:p>
            <a:pPr marL="236538" indent="-236538">
              <a:buFont typeface="Arial" pitchFamily="34" charset="0"/>
              <a:buChar char="•"/>
            </a:pPr>
            <a:r>
              <a:rPr lang="en-US" sz="2400" dirty="0" smtClean="0">
                <a:latin typeface="Arial" pitchFamily="34" charset="0"/>
                <a:cs typeface="Arial" pitchFamily="34" charset="0"/>
              </a:rPr>
              <a:t>accounts that appear </a:t>
            </a:r>
            <a:r>
              <a:rPr lang="en-US" sz="2400" b="1" dirty="0" smtClean="0">
                <a:solidFill>
                  <a:srgbClr val="FF0000"/>
                </a:solidFill>
                <a:latin typeface="Arial" pitchFamily="34" charset="0"/>
                <a:cs typeface="Arial" pitchFamily="34" charset="0"/>
              </a:rPr>
              <a:t>as soon after </a:t>
            </a:r>
            <a:r>
              <a:rPr lang="en-US" sz="2400" dirty="0" smtClean="0">
                <a:latin typeface="Arial" pitchFamily="34" charset="0"/>
                <a:cs typeface="Arial" pitchFamily="34" charset="0"/>
              </a:rPr>
              <a:t>the actual event as possible;</a:t>
            </a:r>
          </a:p>
          <a:p>
            <a:pPr marL="236538" indent="-236538">
              <a:buFont typeface="Arial" pitchFamily="34" charset="0"/>
              <a:buChar char="•"/>
            </a:pPr>
            <a:r>
              <a:rPr lang="en-US" sz="2400" b="1" dirty="0" smtClean="0">
                <a:solidFill>
                  <a:srgbClr val="FF0000"/>
                </a:solidFill>
                <a:latin typeface="Arial" pitchFamily="34" charset="0"/>
                <a:cs typeface="Arial" pitchFamily="34" charset="0"/>
              </a:rPr>
              <a:t>multiple sources </a:t>
            </a:r>
            <a:r>
              <a:rPr lang="en-US" sz="2400" dirty="0" smtClean="0">
                <a:latin typeface="Arial" pitchFamily="34" charset="0"/>
                <a:cs typeface="Arial" pitchFamily="34" charset="0"/>
              </a:rPr>
              <a:t>that confirm the same set of facts;</a:t>
            </a:r>
          </a:p>
          <a:p>
            <a:pPr marL="236538" indent="-236538">
              <a:buFont typeface="Arial" pitchFamily="34" charset="0"/>
              <a:buChar char="•"/>
            </a:pPr>
            <a:r>
              <a:rPr lang="en-US" sz="2400" b="1" dirty="0" smtClean="0">
                <a:solidFill>
                  <a:srgbClr val="FF0000"/>
                </a:solidFill>
                <a:latin typeface="Arial" pitchFamily="34" charset="0"/>
                <a:cs typeface="Arial" pitchFamily="34" charset="0"/>
              </a:rPr>
              <a:t>independent sources </a:t>
            </a:r>
            <a:r>
              <a:rPr lang="en-US" sz="2400" dirty="0" smtClean="0">
                <a:latin typeface="Arial" pitchFamily="34" charset="0"/>
                <a:cs typeface="Arial" pitchFamily="34" charset="0"/>
              </a:rPr>
              <a:t>that also relay unique details.</a:t>
            </a:r>
          </a:p>
          <a:p>
            <a:pPr>
              <a:buNone/>
            </a:pPr>
            <a:endParaRPr lang="en-US" sz="2400" b="1" dirty="0" smtClean="0">
              <a:latin typeface="Arial" pitchFamily="34" charset="0"/>
              <a:cs typeface="Arial" pitchFamily="34" charset="0"/>
            </a:endParaRPr>
          </a:p>
          <a:p>
            <a:pPr>
              <a:buNone/>
            </a:pPr>
            <a:r>
              <a:rPr lang="en-US" sz="2400" dirty="0" smtClean="0">
                <a:latin typeface="Arial" pitchFamily="34" charset="0"/>
                <a:cs typeface="Arial" pitchFamily="34" charset="0"/>
              </a:rPr>
              <a:t>1 Corinthians 15:3-8 fulfills the first criterion because it contains the earliest known teaching in the New Testament.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13</a:t>
            </a:fld>
            <a:endParaRPr lang="en-US"/>
          </a:p>
        </p:txBody>
      </p:sp>
      <p:sp>
        <p:nvSpPr>
          <p:cNvPr id="4" name="Title 3"/>
          <p:cNvSpPr>
            <a:spLocks noGrp="1"/>
          </p:cNvSpPr>
          <p:nvPr>
            <p:ph type="title" idx="4294967295"/>
          </p:nvPr>
        </p:nvSpPr>
        <p:spPr>
          <a:xfrm>
            <a:off x="0" y="0"/>
            <a:ext cx="8229600" cy="1417638"/>
          </a:xfrm>
        </p:spPr>
        <p:txBody>
          <a:bodyPr>
            <a:normAutofit/>
          </a:bodyPr>
          <a:lstStyle/>
          <a:p>
            <a:pPr algn="l"/>
            <a:r>
              <a:rPr lang="en-US" sz="3600" b="1" dirty="0" smtClean="0">
                <a:latin typeface="Arial" pitchFamily="34" charset="0"/>
                <a:cs typeface="Arial" pitchFamily="34" charset="0"/>
              </a:rPr>
              <a:t>Discussion</a:t>
            </a:r>
            <a:endParaRPr lang="en-US" sz="3600" b="1" dirty="0">
              <a:latin typeface="Arial" pitchFamily="34" charset="0"/>
              <a:cs typeface="Arial" pitchFamily="34" charset="0"/>
            </a:endParaRPr>
          </a:p>
        </p:txBody>
      </p:sp>
      <p:sp>
        <p:nvSpPr>
          <p:cNvPr id="3" name="Rectangle 2"/>
          <p:cNvSpPr/>
          <p:nvPr/>
        </p:nvSpPr>
        <p:spPr>
          <a:xfrm>
            <a:off x="304800" y="1143000"/>
            <a:ext cx="8534400" cy="5246846"/>
          </a:xfrm>
          <a:prstGeom prst="rect">
            <a:avLst/>
          </a:prstGeom>
        </p:spPr>
        <p:txBody>
          <a:bodyPr wrap="square">
            <a:spAutoFit/>
          </a:bodyPr>
          <a:lstStyle/>
          <a:p>
            <a:pPr marL="342900" indent="-342900">
              <a:buAutoNum type="arabicPeriod"/>
            </a:pPr>
            <a:r>
              <a:rPr lang="en-US" sz="2400" b="1" dirty="0" smtClean="0">
                <a:latin typeface="Arial" pitchFamily="34" charset="0"/>
                <a:cs typeface="Arial" pitchFamily="34" charset="0"/>
              </a:rPr>
              <a:t>To determine if one aspect of a story is credible or authentic, historians want to see _m__________ sources that corroborate the facts.</a:t>
            </a:r>
          </a:p>
          <a:p>
            <a:pPr marL="342900" indent="-342900">
              <a:buAutoNum type="arabicPeriod"/>
            </a:pPr>
            <a:endParaRPr lang="en-US" sz="2400" b="1" dirty="0" smtClean="0">
              <a:latin typeface="Arial" pitchFamily="34" charset="0"/>
              <a:cs typeface="Arial" pitchFamily="34" charset="0"/>
            </a:endParaRPr>
          </a:p>
          <a:p>
            <a:pPr marL="342900" indent="-342900">
              <a:buAutoNum type="arabicPeriod"/>
            </a:pPr>
            <a:r>
              <a:rPr lang="en-US" sz="2400" b="1" dirty="0" smtClean="0">
                <a:latin typeface="Arial" pitchFamily="34" charset="0"/>
                <a:cs typeface="Arial" pitchFamily="34" charset="0"/>
              </a:rPr>
              <a:t>Though two narrators might share aspects of a story that are the same, historians also want to be sure that the narrators are _</a:t>
            </a:r>
            <a:r>
              <a:rPr lang="en-US" sz="2400" b="1" dirty="0" err="1" smtClean="0">
                <a:latin typeface="Arial" pitchFamily="34" charset="0"/>
                <a:cs typeface="Arial" pitchFamily="34" charset="0"/>
              </a:rPr>
              <a:t>i</a:t>
            </a:r>
            <a:r>
              <a:rPr lang="en-US" sz="2400" b="1" dirty="0" smtClean="0">
                <a:latin typeface="Arial" pitchFamily="34" charset="0"/>
                <a:cs typeface="Arial" pitchFamily="34" charset="0"/>
              </a:rPr>
              <a:t>___________ , in other words, that there is evidence each narrator also had his own sources that he relied on as well.</a:t>
            </a:r>
          </a:p>
          <a:p>
            <a:pPr marL="342900" indent="-342900">
              <a:buAutoNum type="arabicPeriod"/>
            </a:pPr>
            <a:endParaRPr lang="en-US" sz="2400" b="1" dirty="0" smtClean="0">
              <a:latin typeface="Arial" pitchFamily="34" charset="0"/>
              <a:cs typeface="Arial" pitchFamily="34" charset="0"/>
            </a:endParaRPr>
          </a:p>
          <a:p>
            <a:pPr marL="342900" indent="-342900">
              <a:buAutoNum type="arabicPeriod"/>
            </a:pPr>
            <a:r>
              <a:rPr lang="en-US" sz="2400" b="1" dirty="0" smtClean="0">
                <a:latin typeface="Arial" pitchFamily="34" charset="0"/>
                <a:cs typeface="Arial" pitchFamily="34" charset="0"/>
              </a:rPr>
              <a:t>Which is more reliable: an account that was given two years after an event or an account that was given 40 years after an event?</a:t>
            </a:r>
          </a:p>
          <a:p>
            <a:pPr marL="342900" indent="-342900">
              <a:buAutoNum type="arabicPeriod"/>
            </a:pP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14</a:t>
            </a:fld>
            <a:endParaRPr lang="en-US"/>
          </a:p>
        </p:txBody>
      </p:sp>
      <p:sp>
        <p:nvSpPr>
          <p:cNvPr id="3" name="Content Placeholder 2"/>
          <p:cNvSpPr>
            <a:spLocks noGrp="1"/>
          </p:cNvSpPr>
          <p:nvPr>
            <p:ph idx="4294967295"/>
          </p:nvPr>
        </p:nvSpPr>
        <p:spPr>
          <a:xfrm>
            <a:off x="5181600" y="0"/>
            <a:ext cx="3733800" cy="6858000"/>
          </a:xfrm>
        </p:spPr>
        <p:txBody>
          <a:bodyPr/>
          <a:lstStyle/>
          <a:p>
            <a:pPr>
              <a:buNone/>
            </a:pPr>
            <a:r>
              <a:rPr lang="en-US" dirty="0" smtClean="0"/>
              <a:t>	</a:t>
            </a:r>
          </a:p>
          <a:p>
            <a:pPr>
              <a:buNone/>
            </a:pPr>
            <a:endParaRPr lang="en-US" dirty="0" smtClean="0"/>
          </a:p>
          <a:p>
            <a:pPr>
              <a:buNone/>
            </a:pPr>
            <a:r>
              <a:rPr lang="en-US" dirty="0" smtClean="0"/>
              <a:t>	</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Bible scholars have a wide variety of viewpoints: fundamentalist, liberal, and many agnostics and atheists. </a:t>
            </a:r>
          </a:p>
          <a:p>
            <a:endParaRPr lang="en-US" dirty="0"/>
          </a:p>
        </p:txBody>
      </p:sp>
      <p:pic>
        <p:nvPicPr>
          <p:cNvPr id="4" name="Picture 2" descr="iStock_000009398162XSmall"/>
          <p:cNvPicPr>
            <a:picLocks noChangeAspect="1" noChangeArrowheads="1"/>
          </p:cNvPicPr>
          <p:nvPr/>
        </p:nvPicPr>
        <p:blipFill>
          <a:blip r:embed="rId3" cstate="print"/>
          <a:srcRect/>
          <a:stretch>
            <a:fillRect/>
          </a:stretch>
        </p:blipFill>
        <p:spPr bwMode="auto">
          <a:xfrm>
            <a:off x="0" y="32657"/>
            <a:ext cx="5029200" cy="6825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56D22-5503-4A6A-94CB-46F42197173D}" type="slidenum">
              <a:rPr lang="en-US" smtClean="0"/>
              <a:pPr/>
              <a:t>15</a:t>
            </a:fld>
            <a:endParaRPr lang="en-US"/>
          </a:p>
        </p:txBody>
      </p:sp>
      <p:pic>
        <p:nvPicPr>
          <p:cNvPr id="4" name="Picture 2" descr="iStock_000010506230XSmall"/>
          <p:cNvPicPr>
            <a:picLocks noChangeAspect="1" noChangeArrowheads="1"/>
          </p:cNvPicPr>
          <p:nvPr/>
        </p:nvPicPr>
        <p:blipFill>
          <a:blip r:embed="rId3" cstate="print"/>
          <a:srcRect/>
          <a:stretch>
            <a:fillRect/>
          </a:stretch>
        </p:blipFill>
        <p:spPr bwMode="auto">
          <a:xfrm>
            <a:off x="0" y="0"/>
            <a:ext cx="9144000" cy="5420158"/>
          </a:xfrm>
          <a:prstGeom prst="rect">
            <a:avLst/>
          </a:prstGeom>
          <a:noFill/>
          <a:ln w="9525">
            <a:noFill/>
            <a:miter lim="800000"/>
            <a:headEnd/>
            <a:tailEnd/>
          </a:ln>
        </p:spPr>
      </p:pic>
      <p:sp>
        <p:nvSpPr>
          <p:cNvPr id="5" name="Rectangle 4"/>
          <p:cNvSpPr/>
          <p:nvPr/>
        </p:nvSpPr>
        <p:spPr>
          <a:xfrm>
            <a:off x="228600" y="5410200"/>
            <a:ext cx="8915400" cy="1200329"/>
          </a:xfrm>
          <a:prstGeom prst="rect">
            <a:avLst/>
          </a:prstGeom>
        </p:spPr>
        <p:txBody>
          <a:bodyPr wrap="square">
            <a:spAutoFit/>
          </a:bodyPr>
          <a:lstStyle/>
          <a:p>
            <a:r>
              <a:rPr lang="en-US" sz="2400" dirty="0" smtClean="0">
                <a:latin typeface="Arial" pitchFamily="34" charset="0"/>
                <a:cs typeface="Arial" pitchFamily="34" charset="0"/>
              </a:rPr>
              <a:t>The</a:t>
            </a:r>
            <a:r>
              <a:rPr lang="en-US" sz="2400" b="1"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majority</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of biblical scholars in the world today -- not just fundamentalists or conservatives -- agree that the Bible clearly attests to the following </a:t>
            </a:r>
            <a:r>
              <a:rPr lang="en-US" sz="2400" b="1" dirty="0" smtClean="0">
                <a:solidFill>
                  <a:srgbClr val="FF0000"/>
                </a:solidFill>
                <a:latin typeface="Arial" pitchFamily="34" charset="0"/>
                <a:cs typeface="Arial" pitchFamily="34" charset="0"/>
              </a:rPr>
              <a:t>four facts</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16</a:t>
            </a:fld>
            <a:endParaRPr lang="en-US"/>
          </a:p>
        </p:txBody>
      </p:sp>
      <p:sp>
        <p:nvSpPr>
          <p:cNvPr id="3" name="Content Placeholder 2"/>
          <p:cNvSpPr>
            <a:spLocks noGrp="1"/>
          </p:cNvSpPr>
          <p:nvPr>
            <p:ph idx="4294967295"/>
          </p:nvPr>
        </p:nvSpPr>
        <p:spPr>
          <a:xfrm>
            <a:off x="0" y="0"/>
            <a:ext cx="2362200" cy="6858000"/>
          </a:xfrm>
        </p:spPr>
        <p:txBody>
          <a:bodyPr/>
          <a:lstStyle/>
          <a:p>
            <a:pPr lvl="0">
              <a:buNone/>
            </a:pPr>
            <a:endParaRPr lang="en-US" b="1" dirty="0" smtClean="0"/>
          </a:p>
          <a:p>
            <a:pPr lvl="0">
              <a:buNone/>
            </a:pPr>
            <a:endParaRPr lang="en-US" sz="2400" dirty="0" smtClean="0">
              <a:latin typeface="Arial" pitchFamily="34" charset="0"/>
              <a:cs typeface="Arial" pitchFamily="34" charset="0"/>
            </a:endParaRPr>
          </a:p>
          <a:p>
            <a:pPr lvl="0">
              <a:buNone/>
            </a:pPr>
            <a:endParaRPr lang="en-US" sz="2400" dirty="0" smtClean="0">
              <a:latin typeface="Arial" pitchFamily="34" charset="0"/>
              <a:cs typeface="Arial" pitchFamily="34" charset="0"/>
            </a:endParaRPr>
          </a:p>
          <a:p>
            <a:pPr lvl="0">
              <a:buNone/>
            </a:pPr>
            <a:endParaRPr lang="en-US" sz="2400" dirty="0" smtClean="0">
              <a:latin typeface="Arial" pitchFamily="34" charset="0"/>
              <a:cs typeface="Arial" pitchFamily="34" charset="0"/>
            </a:endParaRPr>
          </a:p>
          <a:p>
            <a:pPr lvl="0">
              <a:buNone/>
            </a:pPr>
            <a:r>
              <a:rPr lang="en-US" sz="2400" dirty="0" smtClean="0">
                <a:latin typeface="Arial" pitchFamily="34" charset="0"/>
                <a:cs typeface="Arial" pitchFamily="34" charset="0"/>
              </a:rPr>
              <a:t>1.	 After </a:t>
            </a:r>
            <a:r>
              <a:rPr lang="en-US" sz="2400" dirty="0">
                <a:latin typeface="Arial" pitchFamily="34" charset="0"/>
                <a:cs typeface="Arial" pitchFamily="34" charset="0"/>
              </a:rPr>
              <a:t>his crucifixion and death, Jesus was </a:t>
            </a:r>
            <a:r>
              <a:rPr lang="en-US" sz="2400" b="1" i="1" dirty="0">
                <a:solidFill>
                  <a:srgbClr val="FF0000"/>
                </a:solidFill>
                <a:latin typeface="Arial" pitchFamily="34" charset="0"/>
                <a:cs typeface="Arial" pitchFamily="34" charset="0"/>
              </a:rPr>
              <a:t>buried</a:t>
            </a:r>
            <a:r>
              <a:rPr lang="en-US" sz="2400" dirty="0">
                <a:latin typeface="Arial" pitchFamily="34" charset="0"/>
                <a:cs typeface="Arial" pitchFamily="34" charset="0"/>
              </a:rPr>
              <a:t> by Joseph of </a:t>
            </a:r>
            <a:r>
              <a:rPr lang="en-US" sz="2400" dirty="0" err="1" smtClean="0">
                <a:latin typeface="Arial" pitchFamily="34" charset="0"/>
                <a:cs typeface="Arial" pitchFamily="34" charset="0"/>
              </a:rPr>
              <a:t>Arimathea</a:t>
            </a:r>
            <a:r>
              <a:rPr lang="en-US" sz="2400" dirty="0" smtClean="0">
                <a:latin typeface="Arial" pitchFamily="34" charset="0"/>
                <a:cs typeface="Arial" pitchFamily="34" charset="0"/>
              </a:rPr>
              <a:t> </a:t>
            </a:r>
            <a:r>
              <a:rPr lang="en-US" sz="2400" dirty="0">
                <a:latin typeface="Arial" pitchFamily="34" charset="0"/>
                <a:cs typeface="Arial" pitchFamily="34" charset="0"/>
              </a:rPr>
              <a:t>in the tomb.</a:t>
            </a:r>
          </a:p>
          <a:p>
            <a:endParaRPr lang="en-US" dirty="0"/>
          </a:p>
        </p:txBody>
      </p:sp>
      <p:pic>
        <p:nvPicPr>
          <p:cNvPr id="183298" name="Picture 2" descr="Entombment of Jesus - Rubens"/>
          <p:cNvPicPr>
            <a:picLocks noChangeAspect="1" noChangeArrowheads="1"/>
          </p:cNvPicPr>
          <p:nvPr/>
        </p:nvPicPr>
        <p:blipFill>
          <a:blip r:embed="rId2" cstate="print"/>
          <a:srcRect/>
          <a:stretch>
            <a:fillRect/>
          </a:stretch>
        </p:blipFill>
        <p:spPr bwMode="auto">
          <a:xfrm>
            <a:off x="2438400" y="0"/>
            <a:ext cx="6705600" cy="6908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17</a:t>
            </a:fld>
            <a:endParaRPr lang="en-US"/>
          </a:p>
        </p:txBody>
      </p:sp>
      <p:sp>
        <p:nvSpPr>
          <p:cNvPr id="3" name="Content Placeholder 2"/>
          <p:cNvSpPr>
            <a:spLocks noGrp="1"/>
          </p:cNvSpPr>
          <p:nvPr>
            <p:ph idx="4294967295"/>
          </p:nvPr>
        </p:nvSpPr>
        <p:spPr>
          <a:xfrm>
            <a:off x="6400800" y="0"/>
            <a:ext cx="2743200" cy="6858000"/>
          </a:xfrm>
        </p:spPr>
        <p:txBody>
          <a:bodyPr/>
          <a:lstStyle/>
          <a:p>
            <a:pPr>
              <a:buNone/>
            </a:pPr>
            <a:endParaRPr lang="en-US" dirty="0" smtClean="0"/>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2. </a:t>
            </a:r>
            <a:r>
              <a:rPr lang="en-US" sz="2400" dirty="0">
                <a:latin typeface="Arial" pitchFamily="34" charset="0"/>
                <a:cs typeface="Arial" pitchFamily="34" charset="0"/>
              </a:rPr>
              <a:t>On the Sunday following his </a:t>
            </a:r>
            <a:r>
              <a:rPr lang="en-US" sz="2400" dirty="0" smtClean="0">
                <a:latin typeface="Arial" pitchFamily="34" charset="0"/>
                <a:cs typeface="Arial" pitchFamily="34" charset="0"/>
              </a:rPr>
              <a:t>death, </a:t>
            </a:r>
            <a:r>
              <a:rPr lang="en-US" sz="2400" dirty="0">
                <a:latin typeface="Arial" pitchFamily="34" charset="0"/>
                <a:cs typeface="Arial" pitchFamily="34" charset="0"/>
              </a:rPr>
              <a:t>Jesus' tomb was found </a:t>
            </a:r>
            <a:r>
              <a:rPr lang="en-US" sz="2400" b="1" i="1" dirty="0">
                <a:solidFill>
                  <a:srgbClr val="FF0000"/>
                </a:solidFill>
                <a:latin typeface="Arial" pitchFamily="34" charset="0"/>
                <a:cs typeface="Arial" pitchFamily="34" charset="0"/>
              </a:rPr>
              <a:t>empty</a:t>
            </a:r>
            <a:r>
              <a:rPr lang="en-US" sz="2400" dirty="0">
                <a:latin typeface="Arial" pitchFamily="34" charset="0"/>
                <a:cs typeface="Arial" pitchFamily="34" charset="0"/>
              </a:rPr>
              <a:t> by a group of his women followers.</a:t>
            </a:r>
          </a:p>
        </p:txBody>
      </p:sp>
      <p:pic>
        <p:nvPicPr>
          <p:cNvPr id="184322" name="Picture 2" descr="iStock_000012345249XSmall"/>
          <p:cNvPicPr>
            <a:picLocks noChangeAspect="1" noChangeArrowheads="1"/>
          </p:cNvPicPr>
          <p:nvPr/>
        </p:nvPicPr>
        <p:blipFill>
          <a:blip r:embed="rId2" cstate="print"/>
          <a:srcRect/>
          <a:stretch>
            <a:fillRect/>
          </a:stretch>
        </p:blipFill>
        <p:spPr bwMode="auto">
          <a:xfrm>
            <a:off x="-381000" y="-1"/>
            <a:ext cx="67818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18</a:t>
            </a:fld>
            <a:endParaRPr lang="en-US"/>
          </a:p>
        </p:txBody>
      </p:sp>
      <p:sp>
        <p:nvSpPr>
          <p:cNvPr id="3" name="Content Placeholder 2"/>
          <p:cNvSpPr>
            <a:spLocks noGrp="1"/>
          </p:cNvSpPr>
          <p:nvPr>
            <p:ph idx="4294967295"/>
          </p:nvPr>
        </p:nvSpPr>
        <p:spPr>
          <a:xfrm>
            <a:off x="0" y="5715000"/>
            <a:ext cx="9144000" cy="1143000"/>
          </a:xfrm>
        </p:spPr>
        <p:txBody>
          <a:bodyPr>
            <a:normAutofit fontScale="77500" lnSpcReduction="20000"/>
          </a:bodyPr>
          <a:lstStyle/>
          <a:p>
            <a:pPr lvl="0">
              <a:buNone/>
            </a:pPr>
            <a:endParaRPr lang="en-US" b="1" dirty="0" smtClean="0"/>
          </a:p>
          <a:p>
            <a:pPr lvl="0">
              <a:buNone/>
            </a:pPr>
            <a:r>
              <a:rPr lang="en-US" sz="3400" dirty="0" smtClean="0">
                <a:latin typeface="Arial" pitchFamily="34" charset="0"/>
                <a:cs typeface="Arial" pitchFamily="34" charset="0"/>
              </a:rPr>
              <a:t>3. </a:t>
            </a:r>
            <a:r>
              <a:rPr lang="en-US" sz="3400" dirty="0">
                <a:latin typeface="Arial" pitchFamily="34" charset="0"/>
                <a:cs typeface="Arial" pitchFamily="34" charset="0"/>
              </a:rPr>
              <a:t>On more than one </a:t>
            </a:r>
            <a:r>
              <a:rPr lang="en-US" sz="3400" dirty="0" smtClean="0">
                <a:latin typeface="Arial" pitchFamily="34" charset="0"/>
                <a:cs typeface="Arial" pitchFamily="34" charset="0"/>
              </a:rPr>
              <a:t>occasion </a:t>
            </a:r>
            <a:r>
              <a:rPr lang="en-US" sz="3400" dirty="0">
                <a:latin typeface="Arial" pitchFamily="34" charset="0"/>
                <a:cs typeface="Arial" pitchFamily="34" charset="0"/>
              </a:rPr>
              <a:t>after his death, </a:t>
            </a:r>
            <a:r>
              <a:rPr lang="en-US" sz="3400" dirty="0" smtClean="0">
                <a:latin typeface="Arial" pitchFamily="34" charset="0"/>
                <a:cs typeface="Arial" pitchFamily="34" charset="0"/>
              </a:rPr>
              <a:t>several people </a:t>
            </a:r>
            <a:r>
              <a:rPr lang="en-US" sz="3400" dirty="0">
                <a:latin typeface="Arial" pitchFamily="34" charset="0"/>
                <a:cs typeface="Arial" pitchFamily="34" charset="0"/>
              </a:rPr>
              <a:t>experienced </a:t>
            </a:r>
            <a:r>
              <a:rPr lang="en-US" sz="3400" b="1" i="1" dirty="0">
                <a:solidFill>
                  <a:srgbClr val="FF0000"/>
                </a:solidFill>
                <a:latin typeface="Arial" pitchFamily="34" charset="0"/>
                <a:cs typeface="Arial" pitchFamily="34" charset="0"/>
              </a:rPr>
              <a:t>appearances of Jesus alive </a:t>
            </a:r>
            <a:r>
              <a:rPr lang="en-US" sz="3400" dirty="0">
                <a:latin typeface="Arial" pitchFamily="34" charset="0"/>
                <a:cs typeface="Arial" pitchFamily="34" charset="0"/>
              </a:rPr>
              <a:t>from the dead.</a:t>
            </a:r>
          </a:p>
          <a:p>
            <a:pPr>
              <a:buNone/>
            </a:pPr>
            <a:endParaRPr lang="en-US" dirty="0"/>
          </a:p>
        </p:txBody>
      </p:sp>
      <p:pic>
        <p:nvPicPr>
          <p:cNvPr id="201732" name="Picture 4" descr="https://encrypted-tbn3.gstatic.com/images?q=tbn:ANd9GcRNYVzSzVrMemBzuBviYMUIDzAZdBPHCqZ9VyoItkSK0CbCwucp"/>
          <p:cNvPicPr>
            <a:picLocks noChangeAspect="1" noChangeArrowheads="1"/>
          </p:cNvPicPr>
          <p:nvPr/>
        </p:nvPicPr>
        <p:blipFill>
          <a:blip r:embed="rId3" cstate="print"/>
          <a:srcRect/>
          <a:stretch>
            <a:fillRect/>
          </a:stretch>
        </p:blipFill>
        <p:spPr bwMode="auto">
          <a:xfrm>
            <a:off x="0" y="-1"/>
            <a:ext cx="9144000" cy="57912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19</a:t>
            </a:fld>
            <a:endParaRPr lang="en-US"/>
          </a:p>
        </p:txBody>
      </p:sp>
      <p:sp>
        <p:nvSpPr>
          <p:cNvPr id="3" name="Content Placeholder 2"/>
          <p:cNvSpPr>
            <a:spLocks noGrp="1"/>
          </p:cNvSpPr>
          <p:nvPr>
            <p:ph idx="4294967295"/>
          </p:nvPr>
        </p:nvSpPr>
        <p:spPr>
          <a:xfrm>
            <a:off x="0" y="0"/>
            <a:ext cx="4419600" cy="6858000"/>
          </a:xfrm>
        </p:spPr>
        <p:txBody>
          <a:bodyPr/>
          <a:lstStyle/>
          <a:p>
            <a:pPr lvl="0">
              <a:buNone/>
            </a:pPr>
            <a:endParaRPr lang="en-US" dirty="0" smtClean="0"/>
          </a:p>
          <a:p>
            <a:pPr lvl="0">
              <a:buNone/>
            </a:pPr>
            <a:endParaRPr lang="en-US" dirty="0"/>
          </a:p>
          <a:p>
            <a:pPr lvl="0">
              <a:buNone/>
            </a:pPr>
            <a:endParaRPr lang="en-US" sz="2400" dirty="0" smtClean="0">
              <a:latin typeface="Arial" pitchFamily="34" charset="0"/>
              <a:cs typeface="Arial" pitchFamily="34" charset="0"/>
            </a:endParaRPr>
          </a:p>
          <a:p>
            <a:pPr lvl="0">
              <a:buNone/>
            </a:pPr>
            <a:endParaRPr lang="en-US" sz="2400" dirty="0" smtClean="0">
              <a:latin typeface="Arial" pitchFamily="34" charset="0"/>
              <a:cs typeface="Arial" pitchFamily="34" charset="0"/>
            </a:endParaRPr>
          </a:p>
          <a:p>
            <a:pPr lvl="0">
              <a:buNone/>
            </a:pPr>
            <a:r>
              <a:rPr lang="en-US" sz="2400" dirty="0" smtClean="0">
                <a:latin typeface="Arial" pitchFamily="34" charset="0"/>
                <a:cs typeface="Arial" pitchFamily="34" charset="0"/>
              </a:rPr>
              <a:t>4.</a:t>
            </a:r>
            <a:r>
              <a:rPr lang="en-US" sz="2400" dirty="0">
                <a:latin typeface="Arial" pitchFamily="34" charset="0"/>
                <a:cs typeface="Arial" pitchFamily="34" charset="0"/>
              </a:rPr>
              <a:t> There was </a:t>
            </a:r>
            <a:r>
              <a:rPr lang="en-US" sz="2400" b="1" i="1" dirty="0">
                <a:solidFill>
                  <a:srgbClr val="FF0000"/>
                </a:solidFill>
                <a:latin typeface="Arial" pitchFamily="34" charset="0"/>
                <a:cs typeface="Arial" pitchFamily="34" charset="0"/>
              </a:rPr>
              <a:t>no existing </a:t>
            </a:r>
            <a:r>
              <a:rPr lang="en-US" sz="2400" b="1" i="1" dirty="0" smtClean="0">
                <a:solidFill>
                  <a:srgbClr val="FF0000"/>
                </a:solidFill>
                <a:latin typeface="Arial" pitchFamily="34" charset="0"/>
                <a:cs typeface="Arial" pitchFamily="34" charset="0"/>
              </a:rPr>
              <a:t>tradition</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of </a:t>
            </a:r>
            <a:r>
              <a:rPr lang="en-US" sz="2400" dirty="0">
                <a:latin typeface="Arial" pitchFamily="34" charset="0"/>
                <a:cs typeface="Arial" pitchFamily="34" charset="0"/>
              </a:rPr>
              <a:t>an </a:t>
            </a:r>
            <a:r>
              <a:rPr lang="en-US" sz="2400" b="1" dirty="0">
                <a:solidFill>
                  <a:srgbClr val="FF0000"/>
                </a:solidFill>
                <a:latin typeface="Arial" pitchFamily="34" charset="0"/>
                <a:cs typeface="Arial" pitchFamily="34" charset="0"/>
              </a:rPr>
              <a:t>individual</a:t>
            </a:r>
            <a:r>
              <a:rPr lang="en-US" sz="2400" dirty="0">
                <a:latin typeface="Arial" pitchFamily="34" charset="0"/>
                <a:cs typeface="Arial" pitchFamily="34" charset="0"/>
              </a:rPr>
              <a:t> resurrection in the </a:t>
            </a:r>
            <a:r>
              <a:rPr lang="en-US" sz="2400" dirty="0" smtClean="0">
                <a:latin typeface="Arial" pitchFamily="34" charset="0"/>
                <a:cs typeface="Arial" pitchFamily="34" charset="0"/>
              </a:rPr>
              <a:t>Jewish culture </a:t>
            </a:r>
            <a:r>
              <a:rPr lang="en-US" sz="2400" dirty="0">
                <a:latin typeface="Arial" pitchFamily="34" charset="0"/>
                <a:cs typeface="Arial" pitchFamily="34" charset="0"/>
              </a:rPr>
              <a:t>of that day that would explain the disciples' belief in Jesus' resurrection.</a:t>
            </a:r>
          </a:p>
          <a:p>
            <a:pPr>
              <a:buNone/>
            </a:pPr>
            <a:r>
              <a:rPr lang="en-US" dirty="0" smtClean="0"/>
              <a:t> </a:t>
            </a:r>
            <a:endParaRPr lang="en-US" dirty="0"/>
          </a:p>
        </p:txBody>
      </p:sp>
      <p:pic>
        <p:nvPicPr>
          <p:cNvPr id="186370" name="Picture 2" descr="Traditional Jewish Garb"/>
          <p:cNvPicPr>
            <a:picLocks noChangeAspect="1" noChangeArrowheads="1"/>
          </p:cNvPicPr>
          <p:nvPr/>
        </p:nvPicPr>
        <p:blipFill>
          <a:blip r:embed="rId2" cstate="print"/>
          <a:srcRect/>
          <a:stretch>
            <a:fillRect/>
          </a:stretch>
        </p:blipFill>
        <p:spPr bwMode="auto">
          <a:xfrm>
            <a:off x="4373217" y="0"/>
            <a:ext cx="477078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20556D22-5503-4A6A-94CB-46F42197173D}" type="slidenum">
              <a:rPr lang="en-US" smtClean="0"/>
              <a:pPr/>
              <a:t>2</a:t>
            </a:fld>
            <a:endParaRPr lang="en-US"/>
          </a:p>
        </p:txBody>
      </p:sp>
      <p:pic>
        <p:nvPicPr>
          <p:cNvPr id="162818" name="Picture 2" descr="iStock_000016014682XSmall"/>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2819" name="Rectangle 3"/>
          <p:cNvSpPr>
            <a:spLocks noChangeArrowheads="1"/>
          </p:cNvSpPr>
          <p:nvPr/>
        </p:nvSpPr>
        <p:spPr bwMode="auto">
          <a:xfrm>
            <a:off x="0" y="-7993300"/>
            <a:ext cx="10899138" cy="174509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rPr>
              <a:t>And if Christ </a:t>
            </a:r>
            <a:r>
              <a:rPr lang="en-US" sz="2400" b="1" dirty="0" smtClean="0">
                <a:solidFill>
                  <a:schemeClr val="bg1"/>
                </a:solidFill>
                <a:latin typeface="Arial" pitchFamily="34" charset="0"/>
                <a:ea typeface="Arial Unicode MS" pitchFamily="34" charset="-128"/>
                <a:cs typeface="Times New Roman" pitchFamily="18" charset="0"/>
              </a:rPr>
              <a:t>be not risen</a:t>
            </a:r>
            <a:r>
              <a:rPr kumimoji="0" lang="en-US" sz="2400" b="1"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rPr>
              <a:t>, then 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rPr>
              <a:t>our preaching </a:t>
            </a:r>
            <a:r>
              <a:rPr lang="en-US" sz="2400" b="1" dirty="0" smtClean="0">
                <a:solidFill>
                  <a:schemeClr val="bg1"/>
                </a:solidFill>
                <a:latin typeface="Arial" pitchFamily="34" charset="0"/>
                <a:ea typeface="Arial Unicode MS" pitchFamily="34" charset="-128"/>
                <a:cs typeface="Times New Roman" pitchFamily="18" charset="0"/>
              </a:rPr>
              <a:t>vain, and your</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olidFill>
                  <a:schemeClr val="bg1"/>
                </a:solidFill>
                <a:latin typeface="Arial" pitchFamily="34" charset="0"/>
                <a:ea typeface="Arial Unicode MS" pitchFamily="34" charset="-128"/>
                <a:cs typeface="Times New Roman" pitchFamily="18" charset="0"/>
              </a:rPr>
              <a:t>faith is also vain.</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rPr>
              <a:t>     1 Corinthians 15:14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175106" name="Rectangle 2"/>
          <p:cNvSpPr>
            <a:spLocks noChangeArrowheads="1"/>
          </p:cNvSpPr>
          <p:nvPr/>
        </p:nvSpPr>
        <p:spPr bwMode="auto">
          <a:xfrm>
            <a:off x="0" y="-5105400"/>
            <a:ext cx="184731" cy="1080295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20</a:t>
            </a:fld>
            <a:endParaRPr lang="en-US"/>
          </a:p>
        </p:txBody>
      </p:sp>
      <p:sp>
        <p:nvSpPr>
          <p:cNvPr id="3" name="Content Placeholder 2"/>
          <p:cNvSpPr>
            <a:spLocks noGrp="1"/>
          </p:cNvSpPr>
          <p:nvPr>
            <p:ph idx="4294967295"/>
          </p:nvPr>
        </p:nvSpPr>
        <p:spPr>
          <a:xfrm>
            <a:off x="228600" y="0"/>
            <a:ext cx="4267200" cy="6126163"/>
          </a:xfrm>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lgn="ctr">
              <a:buNone/>
            </a:pPr>
            <a:r>
              <a:rPr lang="en-US" sz="2400" b="1" dirty="0" smtClean="0">
                <a:latin typeface="Arial" pitchFamily="34" charset="0"/>
                <a:cs typeface="Arial" pitchFamily="34" charset="0"/>
              </a:rPr>
              <a:t>Conclusion</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The </a:t>
            </a:r>
            <a:r>
              <a:rPr lang="en-US" sz="2400" dirty="0">
                <a:latin typeface="Arial" pitchFamily="34" charset="0"/>
                <a:cs typeface="Arial" pitchFamily="34" charset="0"/>
              </a:rPr>
              <a:t>best explanation for all four of these facts is that God raised Jesus from the dead by supernatural power.</a:t>
            </a:r>
          </a:p>
          <a:p>
            <a:pPr>
              <a:buNone/>
            </a:pPr>
            <a:endParaRPr lang="en-US" dirty="0"/>
          </a:p>
        </p:txBody>
      </p:sp>
      <p:pic>
        <p:nvPicPr>
          <p:cNvPr id="187394" name="Picture 2" descr="iStock_000008712641XSmall"/>
          <p:cNvPicPr>
            <a:picLocks noChangeAspect="1" noChangeArrowheads="1"/>
          </p:cNvPicPr>
          <p:nvPr/>
        </p:nvPicPr>
        <p:blipFill>
          <a:blip r:embed="rId2" cstate="print"/>
          <a:srcRect/>
          <a:stretch>
            <a:fillRect/>
          </a:stretch>
        </p:blipFill>
        <p:spPr bwMode="auto">
          <a:xfrm>
            <a:off x="4495800" y="0"/>
            <a:ext cx="4648200" cy="6926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21</a:t>
            </a:fld>
            <a:endParaRPr lang="en-US"/>
          </a:p>
        </p:txBody>
      </p:sp>
      <p:pic>
        <p:nvPicPr>
          <p:cNvPr id="219138" name="Picture 2" descr="The Raising of the Cross - Peter Paul Rubens">
            <a:hlinkClick r:id="rId3" tooltip="The Raising of the Cross - Peter Paul Rubens"/>
          </p:cNvPr>
          <p:cNvPicPr>
            <a:picLocks noChangeAspect="1" noChangeArrowheads="1"/>
          </p:cNvPicPr>
          <p:nvPr/>
        </p:nvPicPr>
        <p:blipFill>
          <a:blip r:embed="rId4" cstate="print"/>
          <a:srcRect/>
          <a:stretch>
            <a:fillRect/>
          </a:stretch>
        </p:blipFill>
        <p:spPr bwMode="auto">
          <a:xfrm>
            <a:off x="0" y="0"/>
            <a:ext cx="5867400" cy="6858000"/>
          </a:xfrm>
          <a:prstGeom prst="rect">
            <a:avLst/>
          </a:prstGeom>
          <a:noFill/>
        </p:spPr>
      </p:pic>
      <p:sp>
        <p:nvSpPr>
          <p:cNvPr id="4" name="Rectangle 3"/>
          <p:cNvSpPr/>
          <p:nvPr/>
        </p:nvSpPr>
        <p:spPr>
          <a:xfrm>
            <a:off x="5943600" y="1143000"/>
            <a:ext cx="3200400" cy="3416320"/>
          </a:xfrm>
          <a:prstGeom prst="rect">
            <a:avLst/>
          </a:prstGeom>
        </p:spPr>
        <p:txBody>
          <a:bodyPr wrap="square">
            <a:spAutoFit/>
          </a:bodyPr>
          <a:lstStyle/>
          <a:p>
            <a:pPr algn="ctr"/>
            <a:r>
              <a:rPr lang="en-US" sz="2400" b="1" dirty="0" smtClean="0">
                <a:latin typeface="Arial" pitchFamily="34" charset="0"/>
                <a:cs typeface="Arial" pitchFamily="34" charset="0"/>
              </a:rPr>
              <a:t>Jesus Was Crucified</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John Dominic </a:t>
            </a:r>
            <a:r>
              <a:rPr lang="en-US" sz="2400" dirty="0" err="1" smtClean="0">
                <a:latin typeface="Arial" pitchFamily="34" charset="0"/>
                <a:cs typeface="Arial" pitchFamily="34" charset="0"/>
              </a:rPr>
              <a:t>Crossan</a:t>
            </a:r>
            <a:r>
              <a:rPr lang="en-US" sz="2400" dirty="0" smtClean="0">
                <a:latin typeface="Arial" pitchFamily="34" charset="0"/>
                <a:cs typeface="Arial" pitchFamily="34" charset="0"/>
              </a:rPr>
              <a:t>, co-founder of the Jesus Seminar, states, “That he was </a:t>
            </a:r>
            <a:r>
              <a:rPr lang="en-US" sz="2400" b="1" dirty="0" smtClean="0">
                <a:solidFill>
                  <a:srgbClr val="FF0000"/>
                </a:solidFill>
                <a:latin typeface="Arial" pitchFamily="34" charset="0"/>
                <a:cs typeface="Arial" pitchFamily="34" charset="0"/>
              </a:rPr>
              <a:t>crucified</a:t>
            </a:r>
            <a:r>
              <a:rPr lang="en-US" sz="2400" dirty="0" smtClean="0">
                <a:latin typeface="Arial" pitchFamily="34" charset="0"/>
                <a:cs typeface="Arial" pitchFamily="34" charset="0"/>
              </a:rPr>
              <a:t> is as sure as anything historical can ever be.”</a:t>
            </a:r>
          </a:p>
        </p:txBody>
      </p:sp>
      <p:sp>
        <p:nvSpPr>
          <p:cNvPr id="5" name="Footer Placeholder 4"/>
          <p:cNvSpPr>
            <a:spLocks noGrp="1"/>
          </p:cNvSpPr>
          <p:nvPr>
            <p:ph type="ftr" sz="quarter" idx="11"/>
          </p:nvPr>
        </p:nvSpPr>
        <p:spPr>
          <a:xfrm>
            <a:off x="6019800" y="5257801"/>
            <a:ext cx="2895600" cy="1066800"/>
          </a:xfrm>
        </p:spPr>
        <p:txBody>
          <a:bodyPr/>
          <a:lstStyle/>
          <a:p>
            <a:pPr algn="l"/>
            <a:r>
              <a:rPr lang="en-US" dirty="0" smtClean="0"/>
              <a:t>John Dominic </a:t>
            </a:r>
            <a:r>
              <a:rPr lang="en-US" dirty="0" err="1" smtClean="0"/>
              <a:t>Crossan</a:t>
            </a:r>
            <a:r>
              <a:rPr lang="en-US" dirty="0" smtClean="0"/>
              <a:t>, </a:t>
            </a:r>
            <a:r>
              <a:rPr lang="en-US" i="1" dirty="0" smtClean="0"/>
              <a:t>Jesus: A Revolutionary Biography</a:t>
            </a:r>
            <a:r>
              <a:rPr lang="en-US" dirty="0" smtClean="0"/>
              <a:t> </a:t>
            </a:r>
          </a:p>
          <a:p>
            <a:pPr algn="l"/>
            <a:r>
              <a:rPr lang="en-US" dirty="0" smtClean="0"/>
              <a:t>(San Francisco: </a:t>
            </a:r>
            <a:r>
              <a:rPr lang="en-US" dirty="0" err="1" smtClean="0"/>
              <a:t>HarperOne</a:t>
            </a:r>
            <a:r>
              <a:rPr lang="en-US" dirty="0" smtClean="0"/>
              <a:t>, 2009), 163.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334000" y="6477000"/>
            <a:ext cx="3810000" cy="244475"/>
          </a:xfrm>
        </p:spPr>
        <p:txBody>
          <a:bodyPr/>
          <a:lstStyle/>
          <a:p>
            <a:pPr algn="l"/>
            <a:endParaRPr lang="en-US" dirty="0" smtClean="0"/>
          </a:p>
        </p:txBody>
      </p:sp>
      <p:sp>
        <p:nvSpPr>
          <p:cNvPr id="4" name="Slide Number Placeholder 3"/>
          <p:cNvSpPr>
            <a:spLocks noGrp="1"/>
          </p:cNvSpPr>
          <p:nvPr>
            <p:ph type="sldNum" sz="quarter" idx="12"/>
          </p:nvPr>
        </p:nvSpPr>
        <p:spPr>
          <a:xfrm>
            <a:off x="8534400" y="6019800"/>
            <a:ext cx="381000" cy="701675"/>
          </a:xfrm>
        </p:spPr>
        <p:txBody>
          <a:bodyPr/>
          <a:lstStyle/>
          <a:p>
            <a:fld id="{20556D22-5503-4A6A-94CB-46F42197173D}" type="slidenum">
              <a:rPr lang="en-US" smtClean="0"/>
              <a:pPr/>
              <a:t>22</a:t>
            </a:fld>
            <a:endParaRPr lang="en-US" dirty="0"/>
          </a:p>
        </p:txBody>
      </p:sp>
      <p:sp>
        <p:nvSpPr>
          <p:cNvPr id="3" name="Content Placeholder 2"/>
          <p:cNvSpPr>
            <a:spLocks noGrp="1"/>
          </p:cNvSpPr>
          <p:nvPr>
            <p:ph idx="4294967295"/>
          </p:nvPr>
        </p:nvSpPr>
        <p:spPr>
          <a:xfrm>
            <a:off x="5257800" y="0"/>
            <a:ext cx="3886200" cy="5867400"/>
          </a:xfrm>
        </p:spPr>
        <p:txBody>
          <a:bodyPr>
            <a:normAutofit fontScale="25000" lnSpcReduction="20000"/>
          </a:bodyPr>
          <a:lstStyle/>
          <a:p>
            <a:pPr marL="0" indent="0">
              <a:buNone/>
            </a:pPr>
            <a:endParaRPr lang="en-US" sz="5100" dirty="0" smtClean="0">
              <a:latin typeface="Arial" pitchFamily="34" charset="0"/>
              <a:cs typeface="Arial" pitchFamily="34" charset="0"/>
            </a:endParaRPr>
          </a:p>
          <a:p>
            <a:pPr marL="0" indent="0">
              <a:buNone/>
            </a:pPr>
            <a:endParaRPr lang="en-US" sz="5100" dirty="0" smtClean="0">
              <a:latin typeface="Arial" pitchFamily="34" charset="0"/>
              <a:cs typeface="Arial" pitchFamily="34" charset="0"/>
            </a:endParaRPr>
          </a:p>
          <a:p>
            <a:pPr marL="0" indent="0" algn="ctr">
              <a:buNone/>
            </a:pPr>
            <a:r>
              <a:rPr lang="en-US" sz="9600" b="1" dirty="0" smtClean="0">
                <a:latin typeface="Arial" pitchFamily="34" charset="0"/>
                <a:cs typeface="Arial" pitchFamily="34" charset="0"/>
              </a:rPr>
              <a:t>Jesus’ Death</a:t>
            </a:r>
          </a:p>
          <a:p>
            <a:pPr marL="0" indent="0">
              <a:buNone/>
            </a:pPr>
            <a:endParaRPr lang="en-US" sz="9600" dirty="0" smtClean="0">
              <a:latin typeface="Arial" pitchFamily="34" charset="0"/>
              <a:cs typeface="Arial" pitchFamily="34" charset="0"/>
            </a:endParaRPr>
          </a:p>
          <a:p>
            <a:pPr marL="0" indent="0">
              <a:buNone/>
            </a:pPr>
            <a:r>
              <a:rPr lang="en-US" sz="9600" dirty="0" smtClean="0">
                <a:latin typeface="Arial" pitchFamily="34" charset="0"/>
                <a:cs typeface="Arial" pitchFamily="34" charset="0"/>
              </a:rPr>
              <a:t>Christ </a:t>
            </a:r>
            <a:r>
              <a:rPr lang="en-US" sz="9600" b="1" dirty="0" smtClean="0">
                <a:solidFill>
                  <a:srgbClr val="FF0000"/>
                </a:solidFill>
                <a:latin typeface="Arial" pitchFamily="34" charset="0"/>
                <a:cs typeface="Arial" pitchFamily="34" charset="0"/>
              </a:rPr>
              <a:t>died</a:t>
            </a:r>
            <a:r>
              <a:rPr lang="en-US" sz="9600" dirty="0" smtClean="0">
                <a:latin typeface="Arial" pitchFamily="34" charset="0"/>
                <a:cs typeface="Arial" pitchFamily="34" charset="0"/>
              </a:rPr>
              <a:t> . . .he was </a:t>
            </a:r>
            <a:r>
              <a:rPr lang="en-US" sz="9600" b="1" dirty="0" smtClean="0">
                <a:solidFill>
                  <a:srgbClr val="FF0000"/>
                </a:solidFill>
                <a:latin typeface="Arial" pitchFamily="34" charset="0"/>
                <a:cs typeface="Arial" pitchFamily="34" charset="0"/>
              </a:rPr>
              <a:t>buried</a:t>
            </a:r>
            <a:r>
              <a:rPr lang="en-US" sz="9600" dirty="0" smtClean="0">
                <a:latin typeface="Arial" pitchFamily="34" charset="0"/>
                <a:cs typeface="Arial" pitchFamily="34" charset="0"/>
              </a:rPr>
              <a:t> . . </a:t>
            </a:r>
          </a:p>
          <a:p>
            <a:pPr marL="0" indent="0">
              <a:buNone/>
            </a:pPr>
            <a:r>
              <a:rPr lang="en-US" sz="9600" dirty="0" smtClean="0">
                <a:latin typeface="Arial" pitchFamily="34" charset="0"/>
                <a:cs typeface="Arial" pitchFamily="34" charset="0"/>
              </a:rPr>
              <a:t>           I Corinthians 15:3-4 </a:t>
            </a:r>
          </a:p>
          <a:p>
            <a:pPr marL="0" indent="0">
              <a:buNone/>
            </a:pPr>
            <a:endParaRPr lang="en-US" sz="9600" dirty="0">
              <a:latin typeface="Arial" pitchFamily="34" charset="0"/>
              <a:cs typeface="Arial" pitchFamily="34" charset="0"/>
            </a:endParaRPr>
          </a:p>
          <a:p>
            <a:pPr marL="0" indent="0">
              <a:buNone/>
            </a:pPr>
            <a:r>
              <a:rPr lang="en-US" sz="9600" dirty="0" smtClean="0">
                <a:latin typeface="Arial" pitchFamily="34" charset="0"/>
                <a:cs typeface="Arial" pitchFamily="34" charset="0"/>
              </a:rPr>
              <a:t>And though they found no cause of death in him, yet desired they Pilate that he should be </a:t>
            </a:r>
            <a:r>
              <a:rPr lang="en-US" sz="9600" b="1" dirty="0" smtClean="0">
                <a:solidFill>
                  <a:srgbClr val="FF0000"/>
                </a:solidFill>
                <a:latin typeface="Arial" pitchFamily="34" charset="0"/>
                <a:cs typeface="Arial" pitchFamily="34" charset="0"/>
              </a:rPr>
              <a:t>slain</a:t>
            </a:r>
            <a:r>
              <a:rPr lang="en-US" sz="9600" dirty="0" smtClean="0">
                <a:latin typeface="Arial" pitchFamily="34" charset="0"/>
                <a:cs typeface="Arial" pitchFamily="34" charset="0"/>
              </a:rPr>
              <a:t>.  </a:t>
            </a:r>
          </a:p>
          <a:p>
            <a:pPr marL="0" indent="0">
              <a:buNone/>
            </a:pPr>
            <a:r>
              <a:rPr lang="en-US" sz="9600" dirty="0">
                <a:latin typeface="Arial" pitchFamily="34" charset="0"/>
                <a:cs typeface="Arial" pitchFamily="34" charset="0"/>
              </a:rPr>
              <a:t> </a:t>
            </a:r>
            <a:r>
              <a:rPr lang="en-US" sz="9600" dirty="0" smtClean="0">
                <a:latin typeface="Arial" pitchFamily="34" charset="0"/>
                <a:cs typeface="Arial" pitchFamily="34" charset="0"/>
              </a:rPr>
              <a:t>            Acts 13:28 </a:t>
            </a:r>
          </a:p>
          <a:p>
            <a:pPr marL="0" indent="0">
              <a:buNone/>
            </a:pPr>
            <a:endParaRPr lang="en-US" sz="9600" dirty="0">
              <a:latin typeface="Arial" pitchFamily="34" charset="0"/>
              <a:cs typeface="Arial" pitchFamily="34" charset="0"/>
            </a:endParaRPr>
          </a:p>
          <a:p>
            <a:pPr marL="0" indent="0">
              <a:buNone/>
            </a:pPr>
            <a:r>
              <a:rPr lang="en-US" sz="9600" dirty="0" smtClean="0">
                <a:latin typeface="Arial" pitchFamily="34" charset="0"/>
                <a:cs typeface="Arial" pitchFamily="34" charset="0"/>
              </a:rPr>
              <a:t>And Jesus cried with a loud voice, and </a:t>
            </a:r>
            <a:r>
              <a:rPr lang="en-US" sz="9600" b="1" dirty="0" smtClean="0">
                <a:solidFill>
                  <a:srgbClr val="FF0000"/>
                </a:solidFill>
                <a:latin typeface="Arial" pitchFamily="34" charset="0"/>
                <a:cs typeface="Arial" pitchFamily="34" charset="0"/>
              </a:rPr>
              <a:t>gave up the ghost</a:t>
            </a:r>
            <a:r>
              <a:rPr lang="en-US" sz="9600" dirty="0" smtClean="0">
                <a:latin typeface="Arial" pitchFamily="34" charset="0"/>
                <a:cs typeface="Arial" pitchFamily="34" charset="0"/>
              </a:rPr>
              <a:t>.</a:t>
            </a:r>
          </a:p>
          <a:p>
            <a:pPr marL="0" indent="0">
              <a:buNone/>
            </a:pPr>
            <a:r>
              <a:rPr lang="en-US" sz="9600" dirty="0" smtClean="0">
                <a:latin typeface="Arial" pitchFamily="34" charset="0"/>
                <a:cs typeface="Arial" pitchFamily="34" charset="0"/>
              </a:rPr>
              <a:t>              Mark 15:37 </a:t>
            </a:r>
          </a:p>
          <a:p>
            <a:pPr marL="0" indent="0">
              <a:buNone/>
            </a:pPr>
            <a:endParaRPr lang="en-US" sz="9600" dirty="0">
              <a:latin typeface="Arial" pitchFamily="34" charset="0"/>
              <a:cs typeface="Arial" pitchFamily="34" charset="0"/>
            </a:endParaRPr>
          </a:p>
          <a:p>
            <a:pPr>
              <a:buNone/>
            </a:pPr>
            <a:endParaRPr lang="en-US" sz="9600" b="1" i="1" dirty="0">
              <a:latin typeface="Arial" pitchFamily="34" charset="0"/>
              <a:cs typeface="Arial" pitchFamily="34" charset="0"/>
            </a:endParaRPr>
          </a:p>
          <a:p>
            <a:pPr>
              <a:buNone/>
            </a:pPr>
            <a:r>
              <a:rPr lang="en-US" sz="9600" b="1" i="1" dirty="0" smtClean="0">
                <a:latin typeface="Arial" pitchFamily="34" charset="0"/>
                <a:cs typeface="Arial" pitchFamily="34" charset="0"/>
              </a:rPr>
              <a:t>			</a:t>
            </a:r>
          </a:p>
          <a:p>
            <a:pPr>
              <a:buNone/>
            </a:pPr>
            <a:r>
              <a:rPr lang="en-US" sz="4000" b="1" i="1" dirty="0">
                <a:latin typeface="Arial" pitchFamily="34" charset="0"/>
                <a:cs typeface="Arial" pitchFamily="34" charset="0"/>
              </a:rPr>
              <a:t>	</a:t>
            </a:r>
          </a:p>
        </p:txBody>
      </p:sp>
      <p:pic>
        <p:nvPicPr>
          <p:cNvPr id="207874" name="Picture 2" descr="Crucifixion - Anthony van Dyck"/>
          <p:cNvPicPr>
            <a:picLocks noChangeAspect="1" noChangeArrowheads="1"/>
          </p:cNvPicPr>
          <p:nvPr/>
        </p:nvPicPr>
        <p:blipFill>
          <a:blip r:embed="rId3" cstate="print"/>
          <a:srcRect/>
          <a:stretch>
            <a:fillRect/>
          </a:stretch>
        </p:blipFill>
        <p:spPr bwMode="auto">
          <a:xfrm>
            <a:off x="0" y="0"/>
            <a:ext cx="51816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556D22-5503-4A6A-94CB-46F42197173D}" type="slidenum">
              <a:rPr lang="en-US" smtClean="0"/>
              <a:pPr/>
              <a:t>23</a:t>
            </a:fld>
            <a:endParaRPr lang="en-US"/>
          </a:p>
        </p:txBody>
      </p:sp>
      <p:sp>
        <p:nvSpPr>
          <p:cNvPr id="3" name="Content Placeholder 2"/>
          <p:cNvSpPr>
            <a:spLocks noGrp="1"/>
          </p:cNvSpPr>
          <p:nvPr>
            <p:ph idx="4294967295"/>
          </p:nvPr>
        </p:nvSpPr>
        <p:spPr>
          <a:xfrm>
            <a:off x="4267200" y="0"/>
            <a:ext cx="4876800" cy="6126163"/>
          </a:xfrm>
        </p:spPr>
        <p:txBody>
          <a:bodyPr/>
          <a:lstStyle/>
          <a:p>
            <a:pPr>
              <a:buNone/>
            </a:pPr>
            <a:endParaRPr lang="en-US" b="1" i="1" dirty="0" smtClean="0">
              <a:latin typeface="Arial" pitchFamily="34" charset="0"/>
              <a:cs typeface="Arial" pitchFamily="34" charset="0"/>
            </a:endParaRPr>
          </a:p>
          <a:p>
            <a:pPr>
              <a:buNone/>
            </a:pPr>
            <a:endParaRPr lang="en-US" b="1" i="1" dirty="0">
              <a:latin typeface="Arial" pitchFamily="34" charset="0"/>
              <a:cs typeface="Arial" pitchFamily="34" charset="0"/>
            </a:endParaRPr>
          </a:p>
          <a:p>
            <a:pPr>
              <a:buNone/>
            </a:pPr>
            <a:endParaRPr lang="en-US" b="1" i="1" dirty="0" smtClean="0">
              <a:latin typeface="Arial" pitchFamily="34" charset="0"/>
              <a:cs typeface="Arial" pitchFamily="34" charset="0"/>
            </a:endParaRPr>
          </a:p>
          <a:p>
            <a:pPr>
              <a:buNone/>
            </a:pPr>
            <a:endParaRPr lang="en-US" b="1" i="1" dirty="0">
              <a:latin typeface="Arial" pitchFamily="34" charset="0"/>
              <a:cs typeface="Arial" pitchFamily="34" charset="0"/>
            </a:endParaRPr>
          </a:p>
          <a:p>
            <a:pPr>
              <a:buNone/>
            </a:pPr>
            <a:r>
              <a:rPr lang="en-US" b="1" i="1" dirty="0" smtClean="0">
                <a:latin typeface="Arial" pitchFamily="34" charset="0"/>
                <a:cs typeface="Arial" pitchFamily="34" charset="0"/>
              </a:rPr>
              <a:t>			</a:t>
            </a:r>
          </a:p>
          <a:p>
            <a:pPr>
              <a:buNone/>
            </a:pPr>
            <a:r>
              <a:rPr lang="en-US" sz="4000" b="1" i="1" dirty="0">
                <a:latin typeface="Arial" pitchFamily="34" charset="0"/>
                <a:cs typeface="Arial" pitchFamily="34" charset="0"/>
              </a:rPr>
              <a:t>	</a:t>
            </a:r>
            <a:r>
              <a:rPr lang="en-US" sz="4000" b="1" i="1" dirty="0" smtClean="0">
                <a:latin typeface="Arial" pitchFamily="34" charset="0"/>
                <a:cs typeface="Arial" pitchFamily="34" charset="0"/>
              </a:rPr>
              <a:t>	BURIAL</a:t>
            </a:r>
          </a:p>
          <a:p>
            <a:pPr>
              <a:buNone/>
            </a:pPr>
            <a:endParaRPr lang="en-US" sz="2400" b="1" i="1" dirty="0" smtClean="0">
              <a:latin typeface="Arial" pitchFamily="34" charset="0"/>
              <a:cs typeface="Arial" pitchFamily="34" charset="0"/>
            </a:endParaRPr>
          </a:p>
          <a:p>
            <a:pPr>
              <a:buNone/>
            </a:pPr>
            <a:endParaRPr lang="en-US" sz="4000" b="1" i="1" dirty="0">
              <a:latin typeface="Arial" pitchFamily="34" charset="0"/>
              <a:cs typeface="Arial" pitchFamily="34" charset="0"/>
            </a:endParaRPr>
          </a:p>
        </p:txBody>
      </p:sp>
      <p:pic>
        <p:nvPicPr>
          <p:cNvPr id="190466" name="Picture 2" descr="Burial of Jesus - Caravaggio_-_La_Deposizione_di_Cristo"/>
          <p:cNvPicPr>
            <a:picLocks noChangeAspect="1" noChangeArrowheads="1"/>
          </p:cNvPicPr>
          <p:nvPr/>
        </p:nvPicPr>
        <p:blipFill>
          <a:blip r:embed="rId3" cstate="print"/>
          <a:srcRect/>
          <a:stretch>
            <a:fillRect/>
          </a:stretch>
        </p:blipFill>
        <p:spPr bwMode="auto">
          <a:xfrm>
            <a:off x="0" y="0"/>
            <a:ext cx="4267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5791200"/>
            <a:ext cx="1143000" cy="930275"/>
          </a:xfrm>
        </p:spPr>
        <p:txBody>
          <a:bodyPr/>
          <a:lstStyle/>
          <a:p>
            <a:pPr algn="l"/>
            <a:endParaRPr lang="en-US" dirty="0"/>
          </a:p>
        </p:txBody>
      </p:sp>
      <p:sp>
        <p:nvSpPr>
          <p:cNvPr id="4" name="Slide Number Placeholder 3"/>
          <p:cNvSpPr>
            <a:spLocks noGrp="1"/>
          </p:cNvSpPr>
          <p:nvPr>
            <p:ph type="sldNum" sz="quarter" idx="12"/>
          </p:nvPr>
        </p:nvSpPr>
        <p:spPr/>
        <p:txBody>
          <a:bodyPr/>
          <a:lstStyle/>
          <a:p>
            <a:fld id="{20556D22-5503-4A6A-94CB-46F42197173D}" type="slidenum">
              <a:rPr lang="en-US" smtClean="0"/>
              <a:pPr/>
              <a:t>24</a:t>
            </a:fld>
            <a:endParaRPr lang="en-US"/>
          </a:p>
        </p:txBody>
      </p:sp>
      <p:sp>
        <p:nvSpPr>
          <p:cNvPr id="3" name="Content Placeholder 2"/>
          <p:cNvSpPr>
            <a:spLocks noGrp="1"/>
          </p:cNvSpPr>
          <p:nvPr>
            <p:ph idx="4294967295"/>
          </p:nvPr>
        </p:nvSpPr>
        <p:spPr>
          <a:xfrm>
            <a:off x="4724400" y="0"/>
            <a:ext cx="4419600" cy="5943600"/>
          </a:xfrm>
        </p:spPr>
        <p:txBody>
          <a:bodyPr>
            <a:normAutofit fontScale="25000" lnSpcReduction="20000"/>
          </a:bodyPr>
          <a:lstStyle/>
          <a:p>
            <a:pPr>
              <a:buNone/>
            </a:pPr>
            <a:endParaRPr lang="en-US" sz="9600" b="1" i="1" dirty="0" smtClean="0">
              <a:latin typeface="Arial" pitchFamily="34" charset="0"/>
              <a:cs typeface="Arial" pitchFamily="34" charset="0"/>
            </a:endParaRPr>
          </a:p>
          <a:p>
            <a:pPr>
              <a:buNone/>
            </a:pPr>
            <a:endParaRPr lang="en-US" sz="9600" b="1" i="1" dirty="0">
              <a:latin typeface="Arial" pitchFamily="34" charset="0"/>
              <a:cs typeface="Arial" pitchFamily="34" charset="0"/>
            </a:endParaRPr>
          </a:p>
          <a:p>
            <a:pPr>
              <a:buNone/>
            </a:pPr>
            <a:endParaRPr lang="en-US" sz="9600" b="1" i="1" dirty="0" smtClean="0">
              <a:latin typeface="Arial" pitchFamily="34" charset="0"/>
              <a:cs typeface="Arial" pitchFamily="34" charset="0"/>
            </a:endParaRPr>
          </a:p>
          <a:p>
            <a:pPr>
              <a:buNone/>
            </a:pPr>
            <a:endParaRPr lang="en-US" sz="9600" dirty="0">
              <a:latin typeface="Arial" pitchFamily="34" charset="0"/>
              <a:cs typeface="Arial" pitchFamily="34" charset="0"/>
            </a:endParaRPr>
          </a:p>
          <a:p>
            <a:pPr marL="0" indent="0">
              <a:buNone/>
            </a:pPr>
            <a:endParaRPr lang="en-US" sz="4000" dirty="0">
              <a:latin typeface="Arial" pitchFamily="34" charset="0"/>
              <a:cs typeface="Arial" pitchFamily="34" charset="0"/>
            </a:endParaRPr>
          </a:p>
          <a:p>
            <a:pPr marL="0" indent="0">
              <a:buNone/>
            </a:pPr>
            <a:r>
              <a:rPr lang="en-US" sz="9600" dirty="0" smtClean="0">
                <a:latin typeface="Arial" pitchFamily="34" charset="0"/>
                <a:cs typeface="Arial" pitchFamily="34" charset="0"/>
              </a:rPr>
              <a:t>. . . they took him down from the tree, and</a:t>
            </a:r>
            <a:r>
              <a:rPr lang="en-US" sz="9600" b="1" dirty="0" smtClean="0">
                <a:latin typeface="Arial" pitchFamily="34" charset="0"/>
                <a:cs typeface="Arial" pitchFamily="34" charset="0"/>
              </a:rPr>
              <a:t> </a:t>
            </a:r>
            <a:r>
              <a:rPr lang="en-US" sz="9600" b="1" dirty="0" smtClean="0">
                <a:solidFill>
                  <a:srgbClr val="FF0000"/>
                </a:solidFill>
                <a:latin typeface="Arial" pitchFamily="34" charset="0"/>
                <a:cs typeface="Arial" pitchFamily="34" charset="0"/>
              </a:rPr>
              <a:t>laid him in a </a:t>
            </a:r>
            <a:r>
              <a:rPr lang="en-US" sz="9600" b="1" dirty="0" err="1" smtClean="0">
                <a:solidFill>
                  <a:srgbClr val="FF0000"/>
                </a:solidFill>
                <a:latin typeface="Arial" pitchFamily="34" charset="0"/>
                <a:cs typeface="Arial" pitchFamily="34" charset="0"/>
              </a:rPr>
              <a:t>sepulchre</a:t>
            </a:r>
            <a:r>
              <a:rPr lang="en-US"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            </a:t>
            </a:r>
            <a:r>
              <a:rPr lang="en-US" sz="9600" dirty="0" smtClean="0">
                <a:latin typeface="Arial" pitchFamily="34" charset="0"/>
                <a:cs typeface="Arial" pitchFamily="34" charset="0"/>
              </a:rPr>
              <a:t>		</a:t>
            </a:r>
          </a:p>
          <a:p>
            <a:pPr marL="0" indent="0">
              <a:buNone/>
            </a:pPr>
            <a:r>
              <a:rPr lang="en-US" sz="9600" dirty="0">
                <a:latin typeface="Arial" pitchFamily="34" charset="0"/>
                <a:cs typeface="Arial" pitchFamily="34" charset="0"/>
              </a:rPr>
              <a:t>	</a:t>
            </a:r>
            <a:r>
              <a:rPr lang="en-US" sz="9600" dirty="0" smtClean="0">
                <a:latin typeface="Arial" pitchFamily="34" charset="0"/>
                <a:cs typeface="Arial" pitchFamily="34" charset="0"/>
              </a:rPr>
              <a:t>	      Acts 13:29</a:t>
            </a:r>
          </a:p>
          <a:p>
            <a:pPr marL="0" indent="0">
              <a:buNone/>
            </a:pPr>
            <a:endParaRPr lang="en-US" sz="9600" dirty="0">
              <a:latin typeface="Arial" pitchFamily="34" charset="0"/>
              <a:cs typeface="Arial" pitchFamily="34" charset="0"/>
            </a:endParaRPr>
          </a:p>
          <a:p>
            <a:pPr marL="0" indent="0">
              <a:buNone/>
            </a:pPr>
            <a:r>
              <a:rPr lang="en-US" sz="9600" dirty="0" smtClean="0">
                <a:latin typeface="Arial" pitchFamily="34" charset="0"/>
                <a:cs typeface="Arial" pitchFamily="34" charset="0"/>
              </a:rPr>
              <a:t>And he [Joseph of </a:t>
            </a:r>
            <a:r>
              <a:rPr lang="en-US" sz="9600" dirty="0" err="1" smtClean="0">
                <a:latin typeface="Arial" pitchFamily="34" charset="0"/>
                <a:cs typeface="Arial" pitchFamily="34" charset="0"/>
              </a:rPr>
              <a:t>Arimathea</a:t>
            </a:r>
            <a:r>
              <a:rPr lang="en-US" sz="9600" dirty="0" smtClean="0">
                <a:latin typeface="Arial" pitchFamily="34" charset="0"/>
                <a:cs typeface="Arial" pitchFamily="34" charset="0"/>
              </a:rPr>
              <a:t>] bought fine linen, and took him down, and wrapped him in the linen, and </a:t>
            </a:r>
            <a:r>
              <a:rPr lang="en-US" sz="9600" b="1" dirty="0" smtClean="0">
                <a:solidFill>
                  <a:srgbClr val="FF0000"/>
                </a:solidFill>
                <a:latin typeface="Arial" pitchFamily="34" charset="0"/>
                <a:cs typeface="Arial" pitchFamily="34" charset="0"/>
              </a:rPr>
              <a:t>laid him in a </a:t>
            </a:r>
            <a:r>
              <a:rPr lang="en-US" sz="9600" b="1" dirty="0" err="1" smtClean="0">
                <a:solidFill>
                  <a:srgbClr val="FF0000"/>
                </a:solidFill>
                <a:latin typeface="Arial" pitchFamily="34" charset="0"/>
                <a:cs typeface="Arial" pitchFamily="34" charset="0"/>
              </a:rPr>
              <a:t>sepulchre</a:t>
            </a:r>
            <a:r>
              <a:rPr lang="en-US" sz="9600" b="1" dirty="0" smtClean="0">
                <a:solidFill>
                  <a:srgbClr val="FF0000"/>
                </a:solidFill>
                <a:latin typeface="Arial" pitchFamily="34" charset="0"/>
                <a:cs typeface="Arial" pitchFamily="34" charset="0"/>
              </a:rPr>
              <a:t> </a:t>
            </a:r>
            <a:r>
              <a:rPr lang="en-US" sz="9600" dirty="0" smtClean="0">
                <a:solidFill>
                  <a:srgbClr val="FF0000"/>
                </a:solidFill>
                <a:latin typeface="Arial" pitchFamily="34" charset="0"/>
                <a:cs typeface="Arial" pitchFamily="34" charset="0"/>
              </a:rPr>
              <a:t>. </a:t>
            </a:r>
            <a:r>
              <a:rPr lang="en-US" sz="9600" dirty="0" smtClean="0">
                <a:latin typeface="Arial" pitchFamily="34" charset="0"/>
                <a:cs typeface="Arial" pitchFamily="34" charset="0"/>
              </a:rPr>
              <a:t>. .        	</a:t>
            </a:r>
          </a:p>
          <a:p>
            <a:pPr marL="0" indent="0">
              <a:buNone/>
            </a:pPr>
            <a:r>
              <a:rPr lang="en-US" sz="9600" dirty="0">
                <a:latin typeface="Arial" pitchFamily="34" charset="0"/>
                <a:cs typeface="Arial" pitchFamily="34" charset="0"/>
              </a:rPr>
              <a:t>	</a:t>
            </a:r>
            <a:r>
              <a:rPr lang="en-US" sz="9600" dirty="0" smtClean="0">
                <a:latin typeface="Arial" pitchFamily="34" charset="0"/>
                <a:cs typeface="Arial" pitchFamily="34" charset="0"/>
              </a:rPr>
              <a:t>	     Mark 15:46</a:t>
            </a:r>
          </a:p>
          <a:p>
            <a:pPr marL="0" indent="0">
              <a:buNone/>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a:buNone/>
            </a:pPr>
            <a:endParaRPr lang="en-US" b="1" i="1" dirty="0">
              <a:latin typeface="Arial" pitchFamily="34" charset="0"/>
              <a:cs typeface="Arial" pitchFamily="34" charset="0"/>
            </a:endParaRPr>
          </a:p>
          <a:p>
            <a:pPr>
              <a:buNone/>
            </a:pPr>
            <a:r>
              <a:rPr lang="en-US" b="1" i="1" dirty="0" smtClean="0">
                <a:latin typeface="Arial" pitchFamily="34" charset="0"/>
                <a:cs typeface="Arial" pitchFamily="34" charset="0"/>
              </a:rPr>
              <a:t>			</a:t>
            </a:r>
          </a:p>
          <a:p>
            <a:pPr>
              <a:buNone/>
            </a:pPr>
            <a:r>
              <a:rPr lang="en-US" sz="4000" b="1" i="1" dirty="0">
                <a:latin typeface="Arial" pitchFamily="34" charset="0"/>
                <a:cs typeface="Arial" pitchFamily="34" charset="0"/>
              </a:rPr>
              <a:t>	</a:t>
            </a:r>
          </a:p>
        </p:txBody>
      </p:sp>
      <p:pic>
        <p:nvPicPr>
          <p:cNvPr id="206850" name="Picture 2" descr="C:\Users\Robert\Dropbox\CHURCH\Go Ye and Teach\PICTURES\Old Paintings\Jesus' Descent from the Cross - Rubens' Second Painting.jpg"/>
          <p:cNvPicPr>
            <a:picLocks noChangeAspect="1" noChangeArrowheads="1"/>
          </p:cNvPicPr>
          <p:nvPr/>
        </p:nvPicPr>
        <p:blipFill>
          <a:blip r:embed="rId3" cstate="print"/>
          <a:srcRect/>
          <a:stretch>
            <a:fillRect/>
          </a:stretch>
        </p:blipFill>
        <p:spPr bwMode="auto">
          <a:xfrm>
            <a:off x="0" y="0"/>
            <a:ext cx="4605372"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562600" y="4800601"/>
            <a:ext cx="3581400" cy="838200"/>
          </a:xfrm>
        </p:spPr>
        <p:txBody>
          <a:bodyPr/>
          <a:lstStyle/>
          <a:p>
            <a:pPr algn="l"/>
            <a:endParaRPr lang="en-US" dirty="0" smtClean="0"/>
          </a:p>
          <a:p>
            <a:pPr algn="l"/>
            <a:r>
              <a:rPr lang="en-US" dirty="0" smtClean="0"/>
              <a:t>William Lane Craig, </a:t>
            </a:r>
            <a:r>
              <a:rPr lang="en-US" i="1" dirty="0" smtClean="0"/>
              <a:t>Jesus’ Resurrection: Fact or Figment? </a:t>
            </a:r>
            <a:r>
              <a:rPr lang="en-US" dirty="0" smtClean="0"/>
              <a:t>(Downer’s Grove, IL: </a:t>
            </a:r>
            <a:r>
              <a:rPr lang="en-US" dirty="0" err="1" smtClean="0"/>
              <a:t>InterVarsity</a:t>
            </a:r>
            <a:r>
              <a:rPr lang="en-US" dirty="0" smtClean="0"/>
              <a:t> Press, 2000), p. 52.</a:t>
            </a:r>
            <a:endParaRPr lang="en-US" dirty="0"/>
          </a:p>
        </p:txBody>
      </p:sp>
      <p:sp>
        <p:nvSpPr>
          <p:cNvPr id="4" name="Slide Number Placeholder 3"/>
          <p:cNvSpPr>
            <a:spLocks noGrp="1"/>
          </p:cNvSpPr>
          <p:nvPr>
            <p:ph type="sldNum" sz="quarter" idx="12"/>
          </p:nvPr>
        </p:nvSpPr>
        <p:spPr/>
        <p:txBody>
          <a:bodyPr/>
          <a:lstStyle/>
          <a:p>
            <a:fld id="{20556D22-5503-4A6A-94CB-46F42197173D}" type="slidenum">
              <a:rPr lang="en-US" smtClean="0"/>
              <a:pPr/>
              <a:t>25</a:t>
            </a:fld>
            <a:endParaRPr lang="en-US"/>
          </a:p>
        </p:txBody>
      </p:sp>
      <p:sp>
        <p:nvSpPr>
          <p:cNvPr id="3" name="Content Placeholder 2"/>
          <p:cNvSpPr>
            <a:spLocks noGrp="1"/>
          </p:cNvSpPr>
          <p:nvPr>
            <p:ph idx="4294967295"/>
          </p:nvPr>
        </p:nvSpPr>
        <p:spPr>
          <a:xfrm>
            <a:off x="5486400" y="0"/>
            <a:ext cx="3657600" cy="5105400"/>
          </a:xfrm>
        </p:spPr>
        <p:txBody>
          <a:bodyPr>
            <a:normAutofit fontScale="25000" lnSpcReduction="20000"/>
          </a:bodyPr>
          <a:lstStyle/>
          <a:p>
            <a:pPr>
              <a:buNone/>
            </a:pPr>
            <a:endParaRPr lang="en-US" b="1" i="1" dirty="0" smtClean="0">
              <a:latin typeface="Arial" pitchFamily="34" charset="0"/>
              <a:cs typeface="Arial" pitchFamily="34" charset="0"/>
            </a:endParaRPr>
          </a:p>
          <a:p>
            <a:pPr>
              <a:buNone/>
            </a:pPr>
            <a:endParaRPr lang="en-US" b="1" i="1"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lnSpc>
                <a:spcPct val="120000"/>
              </a:lnSpc>
              <a:spcBef>
                <a:spcPts val="0"/>
              </a:spcBef>
              <a:buNone/>
            </a:pPr>
            <a:endParaRPr lang="en-US" sz="5100" dirty="0" smtClean="0">
              <a:latin typeface="Arial" pitchFamily="34" charset="0"/>
              <a:cs typeface="Arial" pitchFamily="34" charset="0"/>
            </a:endParaRPr>
          </a:p>
          <a:p>
            <a:pPr marL="0" indent="0">
              <a:lnSpc>
                <a:spcPct val="120000"/>
              </a:lnSpc>
              <a:spcBef>
                <a:spcPts val="0"/>
              </a:spcBef>
              <a:buNone/>
            </a:pPr>
            <a:endParaRPr lang="en-US" sz="6000" dirty="0" smtClean="0">
              <a:latin typeface="Arial" pitchFamily="34" charset="0"/>
              <a:cs typeface="Arial" pitchFamily="34" charset="0"/>
            </a:endParaRPr>
          </a:p>
          <a:p>
            <a:pPr marL="0" indent="0">
              <a:lnSpc>
                <a:spcPct val="120000"/>
              </a:lnSpc>
              <a:spcBef>
                <a:spcPts val="0"/>
              </a:spcBef>
              <a:buNone/>
            </a:pPr>
            <a:r>
              <a:rPr lang="en-US" sz="9600" dirty="0" smtClean="0">
                <a:latin typeface="Arial" pitchFamily="34" charset="0"/>
                <a:cs typeface="Arial" pitchFamily="34" charset="0"/>
              </a:rPr>
              <a:t>In debating William </a:t>
            </a:r>
          </a:p>
          <a:p>
            <a:pPr marL="0" indent="0">
              <a:lnSpc>
                <a:spcPct val="120000"/>
              </a:lnSpc>
              <a:spcBef>
                <a:spcPts val="0"/>
              </a:spcBef>
              <a:buNone/>
            </a:pPr>
            <a:r>
              <a:rPr lang="en-US" sz="9600" dirty="0" smtClean="0">
                <a:latin typeface="Arial" pitchFamily="34" charset="0"/>
                <a:cs typeface="Arial" pitchFamily="34" charset="0"/>
              </a:rPr>
              <a:t>Lane Craig, atheist New Testament scholar </a:t>
            </a:r>
            <a:r>
              <a:rPr lang="en-US" sz="9600" b="1" dirty="0" err="1" smtClean="0">
                <a:latin typeface="Arial" pitchFamily="34" charset="0"/>
                <a:cs typeface="Arial" pitchFamily="34" charset="0"/>
              </a:rPr>
              <a:t>Gerd</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Ludemann</a:t>
            </a:r>
            <a:r>
              <a:rPr lang="en-US" sz="9600" b="1" dirty="0" smtClean="0">
                <a:latin typeface="Arial" pitchFamily="34" charset="0"/>
                <a:cs typeface="Arial" pitchFamily="34" charset="0"/>
              </a:rPr>
              <a:t> </a:t>
            </a:r>
            <a:r>
              <a:rPr lang="en-US" sz="9600" dirty="0" smtClean="0">
                <a:latin typeface="Arial" pitchFamily="34" charset="0"/>
                <a:cs typeface="Arial" pitchFamily="34" charset="0"/>
              </a:rPr>
              <a:t>said the following: “First, I think on the question of the burial, we are in basic agreement. I wouldn’t </a:t>
            </a:r>
          </a:p>
          <a:p>
            <a:pPr marL="0" indent="0">
              <a:lnSpc>
                <a:spcPct val="120000"/>
              </a:lnSpc>
              <a:spcBef>
                <a:spcPts val="0"/>
              </a:spcBef>
              <a:buNone/>
            </a:pPr>
            <a:r>
              <a:rPr lang="en-US" sz="9600" dirty="0" smtClean="0">
                <a:latin typeface="Arial" pitchFamily="34" charset="0"/>
                <a:cs typeface="Arial" pitchFamily="34" charset="0"/>
              </a:rPr>
              <a:t>call it an honorable burial</a:t>
            </a:r>
            <a:r>
              <a:rPr lang="en-US" sz="9600" b="1" dirty="0" smtClean="0">
                <a:latin typeface="Arial" pitchFamily="34" charset="0"/>
                <a:cs typeface="Arial" pitchFamily="34" charset="0"/>
              </a:rPr>
              <a:t>, </a:t>
            </a:r>
            <a:r>
              <a:rPr lang="en-US" sz="9600" dirty="0" smtClean="0">
                <a:latin typeface="Arial" pitchFamily="34" charset="0"/>
                <a:cs typeface="Arial" pitchFamily="34" charset="0"/>
              </a:rPr>
              <a:t>but</a:t>
            </a:r>
            <a:r>
              <a:rPr lang="en-US" sz="9600" b="1" dirty="0" smtClean="0">
                <a:latin typeface="Arial" pitchFamily="34" charset="0"/>
                <a:cs typeface="Arial" pitchFamily="34" charset="0"/>
              </a:rPr>
              <a:t> </a:t>
            </a:r>
            <a:r>
              <a:rPr lang="en-US" sz="9600" b="1" dirty="0" smtClean="0">
                <a:solidFill>
                  <a:srgbClr val="FF0000"/>
                </a:solidFill>
                <a:latin typeface="Arial" pitchFamily="34" charset="0"/>
                <a:cs typeface="Arial" pitchFamily="34" charset="0"/>
              </a:rPr>
              <a:t>Jesus was obviously buried</a:t>
            </a:r>
            <a:r>
              <a:rPr lang="en-US" sz="9600" dirty="0" smtClean="0">
                <a:solidFill>
                  <a:srgbClr val="FF0000"/>
                </a:solidFill>
                <a:latin typeface="Arial" pitchFamily="34" charset="0"/>
                <a:cs typeface="Arial" pitchFamily="34" charset="0"/>
              </a:rPr>
              <a:t>.”</a:t>
            </a:r>
          </a:p>
          <a:p>
            <a:pPr>
              <a:buNone/>
            </a:pPr>
            <a:endParaRPr lang="en-US" b="1" i="1" dirty="0">
              <a:latin typeface="Arial" pitchFamily="34" charset="0"/>
              <a:cs typeface="Arial" pitchFamily="34" charset="0"/>
            </a:endParaRPr>
          </a:p>
          <a:p>
            <a:pPr>
              <a:buNone/>
            </a:pPr>
            <a:r>
              <a:rPr lang="en-US" b="1" i="1" dirty="0" smtClean="0">
                <a:latin typeface="Arial" pitchFamily="34" charset="0"/>
                <a:cs typeface="Arial" pitchFamily="34" charset="0"/>
              </a:rPr>
              <a:t>			</a:t>
            </a:r>
          </a:p>
          <a:p>
            <a:pPr>
              <a:buNone/>
            </a:pPr>
            <a:r>
              <a:rPr lang="en-US" sz="4000" b="1" i="1" dirty="0" smtClean="0">
                <a:latin typeface="Arial" pitchFamily="34" charset="0"/>
                <a:cs typeface="Arial" pitchFamily="34" charset="0"/>
              </a:rPr>
              <a:t>	</a:t>
            </a:r>
            <a:endParaRPr lang="en-US" sz="4000" b="1" i="1" dirty="0">
              <a:latin typeface="Arial" pitchFamily="34" charset="0"/>
              <a:cs typeface="Arial" pitchFamily="34" charset="0"/>
            </a:endParaRPr>
          </a:p>
        </p:txBody>
      </p:sp>
      <p:pic>
        <p:nvPicPr>
          <p:cNvPr id="205825" name="Picture 1" descr="C:\Users\Robert\Dropbox\CHURCH\Go Ye and Teach\PICTURES\Old Paintings\Entombment of Jesus - Rubens.jpg"/>
          <p:cNvPicPr>
            <a:picLocks noChangeAspect="1" noChangeArrowheads="1"/>
          </p:cNvPicPr>
          <p:nvPr/>
        </p:nvPicPr>
        <p:blipFill>
          <a:blip r:embed="rId4" cstate="print"/>
          <a:srcRect/>
          <a:stretch>
            <a:fillRect/>
          </a:stretch>
        </p:blipFill>
        <p:spPr bwMode="auto">
          <a:xfrm>
            <a:off x="-1" y="0"/>
            <a:ext cx="5410201" cy="563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556D22-5503-4A6A-94CB-46F42197173D}" type="slidenum">
              <a:rPr lang="en-US" smtClean="0"/>
              <a:pPr/>
              <a:t>26</a:t>
            </a:fld>
            <a:endParaRPr lang="en-US"/>
          </a:p>
        </p:txBody>
      </p:sp>
      <p:sp>
        <p:nvSpPr>
          <p:cNvPr id="3" name="Content Placeholder 2"/>
          <p:cNvSpPr>
            <a:spLocks noGrp="1"/>
          </p:cNvSpPr>
          <p:nvPr>
            <p:ph idx="4294967295"/>
          </p:nvPr>
        </p:nvSpPr>
        <p:spPr>
          <a:xfrm>
            <a:off x="0" y="5410200"/>
            <a:ext cx="9144000" cy="1447800"/>
          </a:xfrm>
        </p:spPr>
        <p:txBody>
          <a:bodyPr>
            <a:normAutofit fontScale="25000" lnSpcReduction="20000"/>
          </a:bodyPr>
          <a:lstStyle/>
          <a:p>
            <a:pPr>
              <a:buNone/>
            </a:pPr>
            <a:endParaRPr lang="en-US" b="1" i="1" dirty="0" smtClean="0">
              <a:latin typeface="Arial" pitchFamily="34" charset="0"/>
              <a:cs typeface="Arial" pitchFamily="34" charset="0"/>
            </a:endParaRPr>
          </a:p>
          <a:p>
            <a:pPr>
              <a:buNone/>
            </a:pPr>
            <a:endParaRPr lang="en-US" b="1" i="1" dirty="0">
              <a:latin typeface="Arial" pitchFamily="34" charset="0"/>
              <a:cs typeface="Arial" pitchFamily="34" charset="0"/>
            </a:endParaRPr>
          </a:p>
          <a:p>
            <a:pPr algn="ctr">
              <a:buNone/>
            </a:pPr>
            <a:r>
              <a:rPr lang="en-US" sz="16000" b="1" i="1" dirty="0" smtClean="0">
                <a:latin typeface="Arial" pitchFamily="34" charset="0"/>
                <a:cs typeface="Arial" pitchFamily="34" charset="0"/>
              </a:rPr>
              <a:t>EMPTY  TOMB</a:t>
            </a:r>
          </a:p>
          <a:p>
            <a:pPr>
              <a:buNone/>
            </a:pPr>
            <a:endParaRPr lang="en-US" b="1" i="1" dirty="0" smtClean="0">
              <a:latin typeface="Arial" pitchFamily="34" charset="0"/>
              <a:cs typeface="Arial" pitchFamily="34" charset="0"/>
            </a:endParaRPr>
          </a:p>
          <a:p>
            <a:pPr>
              <a:buNone/>
            </a:pPr>
            <a:r>
              <a:rPr lang="en-US" b="1" i="1" dirty="0" smtClean="0">
                <a:latin typeface="Arial" pitchFamily="34" charset="0"/>
                <a:cs typeface="Arial" pitchFamily="34" charset="0"/>
              </a:rPr>
              <a:t>		</a:t>
            </a:r>
          </a:p>
          <a:p>
            <a:pPr>
              <a:buNone/>
            </a:pPr>
            <a:endParaRPr lang="en-US" b="1" i="1" dirty="0" smtClean="0">
              <a:latin typeface="Arial" pitchFamily="34" charset="0"/>
              <a:cs typeface="Arial" pitchFamily="34" charset="0"/>
            </a:endParaRPr>
          </a:p>
          <a:p>
            <a:pPr>
              <a:buNone/>
            </a:pPr>
            <a:endParaRPr lang="en-US" b="1" i="1" dirty="0" smtClean="0">
              <a:latin typeface="Arial" pitchFamily="34" charset="0"/>
              <a:cs typeface="Arial" pitchFamily="34" charset="0"/>
            </a:endParaRPr>
          </a:p>
          <a:p>
            <a:pPr>
              <a:buNone/>
            </a:pPr>
            <a:endParaRPr lang="en-US" b="1" i="1" dirty="0" smtClean="0">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endParaRPr lang="en-US" sz="4000" b="1" i="1" dirty="0">
              <a:latin typeface="Arial" pitchFamily="34" charset="0"/>
              <a:cs typeface="Arial" pitchFamily="34" charset="0"/>
            </a:endParaRPr>
          </a:p>
        </p:txBody>
      </p:sp>
      <p:pic>
        <p:nvPicPr>
          <p:cNvPr id="211971" name="Picture 3"/>
          <p:cNvPicPr>
            <a:picLocks noChangeAspect="1" noChangeArrowheads="1"/>
          </p:cNvPicPr>
          <p:nvPr/>
        </p:nvPicPr>
        <p:blipFill>
          <a:blip r:embed="rId3" cstate="print"/>
          <a:srcRect/>
          <a:stretch>
            <a:fillRect/>
          </a:stretch>
        </p:blipFill>
        <p:spPr bwMode="auto">
          <a:xfrm>
            <a:off x="-77185" y="0"/>
            <a:ext cx="922118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27</a:t>
            </a:fld>
            <a:endParaRPr lang="en-US"/>
          </a:p>
        </p:txBody>
      </p:sp>
      <p:pic>
        <p:nvPicPr>
          <p:cNvPr id="220162" name="Picture 2"/>
          <p:cNvPicPr>
            <a:picLocks noChangeAspect="1" noChangeArrowheads="1"/>
          </p:cNvPicPr>
          <p:nvPr/>
        </p:nvPicPr>
        <p:blipFill>
          <a:blip r:embed="rId3" cstate="print"/>
          <a:srcRect/>
          <a:stretch>
            <a:fillRect/>
          </a:stretch>
        </p:blipFill>
        <p:spPr bwMode="auto">
          <a:xfrm>
            <a:off x="4053304" y="0"/>
            <a:ext cx="5090695" cy="4267200"/>
          </a:xfrm>
          <a:prstGeom prst="rect">
            <a:avLst/>
          </a:prstGeom>
          <a:noFill/>
          <a:ln w="9525">
            <a:noFill/>
            <a:miter lim="800000"/>
            <a:headEnd/>
            <a:tailEnd/>
          </a:ln>
          <a:effectLst/>
        </p:spPr>
      </p:pic>
      <p:sp>
        <p:nvSpPr>
          <p:cNvPr id="220163" name="Rectangle 3"/>
          <p:cNvSpPr>
            <a:spLocks noChangeArrowheads="1"/>
          </p:cNvSpPr>
          <p:nvPr/>
        </p:nvSpPr>
        <p:spPr bwMode="auto">
          <a:xfrm>
            <a:off x="0" y="-366244"/>
            <a:ext cx="403860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69863" marR="0" lvl="0" indent="-169863" algn="l" defTabSz="914400" rtl="0" eaLnBrk="1" fontAlgn="base" latinLnBrk="0" hangingPunct="1">
              <a:lnSpc>
                <a:spcPct val="100000"/>
              </a:lnSpc>
              <a:spcBef>
                <a:spcPct val="0"/>
              </a:spcBef>
              <a:spcAft>
                <a:spcPct val="0"/>
              </a:spcAft>
              <a:buClrTx/>
              <a:buSzTx/>
              <a:buFontTx/>
              <a:buNone/>
              <a:tabLst>
                <a:tab pos="3200400" algn="l"/>
              </a:tabLst>
            </a:pPr>
            <a:endParaRPr kumimoji="0" lang="en-US" sz="24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endParaRPr>
          </a:p>
          <a:p>
            <a:pPr marL="169863" marR="0" lvl="0" indent="-169863" algn="l" defTabSz="914400" rtl="0" eaLnBrk="1" fontAlgn="base" latinLnBrk="0" hangingPunct="1">
              <a:lnSpc>
                <a:spcPct val="100000"/>
              </a:lnSpc>
              <a:spcBef>
                <a:spcPct val="0"/>
              </a:spcBef>
              <a:spcAft>
                <a:spcPct val="0"/>
              </a:spcAft>
              <a:buClrTx/>
              <a:buSzTx/>
              <a:buFontTx/>
              <a:buNone/>
              <a:tabLst>
                <a:tab pos="3200400" algn="l"/>
              </a:tabLst>
            </a:pPr>
            <a:r>
              <a:rPr kumimoji="0" lang="en-US" sz="2400" b="1"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rPr>
              <a:t>Mark 16:</a:t>
            </a:r>
          </a:p>
          <a:p>
            <a:pPr marL="169863" marR="0" lvl="0" indent="-169863" algn="l" defTabSz="914400" rtl="0" eaLnBrk="1" fontAlgn="base" latinLnBrk="0" hangingPunct="1">
              <a:lnSpc>
                <a:spcPct val="100000"/>
              </a:lnSpc>
              <a:spcBef>
                <a:spcPct val="0"/>
              </a:spcBef>
              <a:spcAft>
                <a:spcPct val="0"/>
              </a:spcAft>
              <a:buClrTx/>
              <a:buSzTx/>
              <a:buFontTx/>
              <a:buNone/>
              <a:tabLst>
                <a:tab pos="3200400" algn="l"/>
              </a:tabLst>
            </a:pPr>
            <a:endParaRPr kumimoji="0" lang="en-US" sz="10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endParaRPr>
          </a:p>
          <a:p>
            <a:pPr marL="236538" marR="0" lvl="0" indent="-236538" algn="l" defTabSz="914400" rtl="0" eaLnBrk="1" fontAlgn="base" latinLnBrk="0" hangingPunct="1">
              <a:lnSpc>
                <a:spcPct val="100000"/>
              </a:lnSpc>
              <a:spcBef>
                <a:spcPct val="0"/>
              </a:spcBef>
              <a:spcAft>
                <a:spcPct val="0"/>
              </a:spcAft>
              <a:buClrTx/>
              <a:buSzTx/>
              <a:buFontTx/>
              <a:buNone/>
              <a:tabLst>
                <a:tab pos="3200400" algn="l"/>
              </a:tabLst>
            </a:pPr>
            <a:r>
              <a:rPr kumimoji="0" lang="en-US" sz="24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rPr>
              <a:t>1 </a:t>
            </a:r>
            <a:r>
              <a:rPr lang="en-US" sz="2400" dirty="0" smtClean="0">
                <a:solidFill>
                  <a:srgbClr val="000000"/>
                </a:solidFill>
                <a:latin typeface="Arial" pitchFamily="34" charset="0"/>
                <a:ea typeface="Arial Unicode MS" pitchFamily="34" charset="-128"/>
                <a:cs typeface="Times New Roman" pitchFamily="18" charset="0"/>
              </a:rPr>
              <a:t> </a:t>
            </a:r>
            <a:r>
              <a:rPr kumimoji="0" lang="en-US" sz="24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rPr>
              <a:t>And when the </a:t>
            </a:r>
            <a:r>
              <a:rPr kumimoji="0" lang="en-US" sz="2400" b="0" i="0" u="none" strike="noStrike" cap="none" normalizeH="0" baseline="0" dirty="0" err="1" smtClean="0">
                <a:ln>
                  <a:noFill/>
                </a:ln>
                <a:solidFill>
                  <a:srgbClr val="000000"/>
                </a:solidFill>
                <a:effectLst/>
                <a:latin typeface="Arial" pitchFamily="34" charset="0"/>
                <a:ea typeface="Arial Unicode MS" pitchFamily="34" charset="-128"/>
                <a:cs typeface="Times New Roman" pitchFamily="18" charset="0"/>
              </a:rPr>
              <a:t>sabbath</a:t>
            </a:r>
            <a:r>
              <a:rPr kumimoji="0" lang="en-US" sz="24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rPr>
              <a:t> was past, Mary Magdalene, and Mary the mother of James, and Salome, had bought sweet spices, that they might come and anoint him.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36538" marR="0" lvl="0" indent="-236538" algn="l" defTabSz="914400" rtl="0" eaLnBrk="0" fontAlgn="base" latinLnBrk="0" hangingPunct="0">
              <a:lnSpc>
                <a:spcPct val="100000"/>
              </a:lnSpc>
              <a:spcBef>
                <a:spcPct val="0"/>
              </a:spcBef>
              <a:spcAft>
                <a:spcPct val="0"/>
              </a:spcAft>
              <a:buClrTx/>
              <a:buSzTx/>
              <a:buFontTx/>
              <a:buNone/>
              <a:tabLst>
                <a:tab pos="3200400" algn="l"/>
              </a:tabLst>
            </a:pPr>
            <a:r>
              <a:rPr kumimoji="0" lang="en-US" sz="24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rPr>
              <a:t>2  And very early in the morning the first day of the week, they came unto the </a:t>
            </a:r>
            <a:r>
              <a:rPr kumimoji="0" lang="en-US" sz="2400" b="0" i="0" u="none" strike="noStrike" cap="none" normalizeH="0" baseline="0" dirty="0" err="1" smtClean="0">
                <a:ln>
                  <a:noFill/>
                </a:ln>
                <a:solidFill>
                  <a:srgbClr val="000000"/>
                </a:solidFill>
                <a:effectLst/>
                <a:latin typeface="Arial" pitchFamily="34" charset="0"/>
                <a:ea typeface="Arial Unicode MS" pitchFamily="34" charset="-128"/>
                <a:cs typeface="Times New Roman" pitchFamily="18" charset="0"/>
              </a:rPr>
              <a:t>sepulchre</a:t>
            </a:r>
            <a:r>
              <a:rPr kumimoji="0" lang="en-US" sz="2400" b="0" i="0" u="none" strike="noStrike" cap="none" normalizeH="0" baseline="0" dirty="0" smtClean="0">
                <a:ln>
                  <a:noFill/>
                </a:ln>
                <a:solidFill>
                  <a:srgbClr val="000000"/>
                </a:solidFill>
                <a:effectLst/>
                <a:latin typeface="Arial" pitchFamily="34" charset="0"/>
                <a:ea typeface="Arial Unicode MS" pitchFamily="34" charset="-128"/>
                <a:cs typeface="Times New Roman" pitchFamily="18" charset="0"/>
              </a:rPr>
              <a:t> at the rising of the sun</a:t>
            </a:r>
            <a:r>
              <a:rPr kumimoji="0" lang="en-US" sz="2400" b="0" i="0" u="none" strike="noStrike" cap="none" normalizeH="0" dirty="0" smtClean="0">
                <a:ln>
                  <a:noFill/>
                </a:ln>
                <a:solidFill>
                  <a:srgbClr val="000000"/>
                </a:solidFill>
                <a:effectLst/>
                <a:latin typeface="Arial" pitchFamily="34" charset="0"/>
                <a:ea typeface="Arial Unicode MS" pitchFamily="34" charset="-128"/>
                <a:cs typeface="Times New Roman" pitchFamily="18" charset="0"/>
              </a:rPr>
              <a:t> .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0" y="4953000"/>
            <a:ext cx="9144000" cy="1200329"/>
          </a:xfrm>
          <a:prstGeom prst="rect">
            <a:avLst/>
          </a:prstGeom>
        </p:spPr>
        <p:txBody>
          <a:bodyPr wrap="square">
            <a:spAutoFit/>
          </a:bodyPr>
          <a:lstStyle/>
          <a:p>
            <a:pPr marL="236538" lvl="0" indent="-236538" eaLnBrk="0" fontAlgn="base" hangingPunct="0">
              <a:spcBef>
                <a:spcPct val="0"/>
              </a:spcBef>
              <a:spcAft>
                <a:spcPct val="0"/>
              </a:spcAft>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5  And entering into the </a:t>
            </a:r>
            <a:r>
              <a:rPr lang="en-US" sz="2400" dirty="0" err="1" smtClean="0">
                <a:solidFill>
                  <a:srgbClr val="000000"/>
                </a:solidFill>
                <a:latin typeface="Arial" pitchFamily="34" charset="0"/>
                <a:ea typeface="Arial Unicode MS" pitchFamily="34" charset="-128"/>
                <a:cs typeface="Times New Roman" pitchFamily="18" charset="0"/>
              </a:rPr>
              <a:t>sepulchre</a:t>
            </a:r>
            <a:r>
              <a:rPr lang="en-US" sz="2400" dirty="0" smtClean="0">
                <a:solidFill>
                  <a:srgbClr val="000000"/>
                </a:solidFill>
                <a:latin typeface="Arial" pitchFamily="34" charset="0"/>
                <a:ea typeface="Arial Unicode MS" pitchFamily="34" charset="-128"/>
                <a:cs typeface="Times New Roman" pitchFamily="18" charset="0"/>
              </a:rPr>
              <a:t>, they saw a young man . . .</a:t>
            </a:r>
            <a:endParaRPr lang="en-US" sz="2400" dirty="0" smtClean="0">
              <a:latin typeface="Arial" pitchFamily="34" charset="0"/>
              <a:cs typeface="Arial" pitchFamily="34" charset="0"/>
            </a:endParaRPr>
          </a:p>
          <a:p>
            <a:pPr marL="236538" lvl="0" indent="-236538" eaLnBrk="0" fontAlgn="base" hangingPunct="0">
              <a:spcBef>
                <a:spcPct val="0"/>
              </a:spcBef>
              <a:spcAft>
                <a:spcPct val="0"/>
              </a:spcAft>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6  . . . Ye seek Jesus of Nazareth, which was crucified: </a:t>
            </a:r>
            <a:r>
              <a:rPr lang="en-US" sz="2400" b="1" dirty="0" smtClean="0">
                <a:solidFill>
                  <a:srgbClr val="FF0000"/>
                </a:solidFill>
                <a:latin typeface="Arial" pitchFamily="34" charset="0"/>
                <a:ea typeface="Arial Unicode MS" pitchFamily="34" charset="-128"/>
                <a:cs typeface="Times New Roman" pitchFamily="18" charset="0"/>
              </a:rPr>
              <a:t>he is risen; he is not here</a:t>
            </a:r>
            <a:r>
              <a:rPr lang="en-US" sz="2400" dirty="0" smtClean="0">
                <a:solidFill>
                  <a:srgbClr val="FF0000"/>
                </a:solidFill>
                <a:latin typeface="Arial" pitchFamily="34" charset="0"/>
                <a:ea typeface="Arial Unicode MS" pitchFamily="34" charset="-128"/>
                <a:cs typeface="Times New Roman" pitchFamily="18" charset="0"/>
              </a:rPr>
              <a:t>.</a:t>
            </a:r>
            <a:endParaRPr lang="en-US" sz="24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28</a:t>
            </a:fld>
            <a:endParaRPr lang="en-US"/>
          </a:p>
        </p:txBody>
      </p:sp>
      <p:pic>
        <p:nvPicPr>
          <p:cNvPr id="220162" name="Picture 2"/>
          <p:cNvPicPr>
            <a:picLocks noChangeAspect="1" noChangeArrowheads="1"/>
          </p:cNvPicPr>
          <p:nvPr/>
        </p:nvPicPr>
        <p:blipFill>
          <a:blip r:embed="rId3" cstate="print"/>
          <a:srcRect/>
          <a:stretch>
            <a:fillRect/>
          </a:stretch>
        </p:blipFill>
        <p:spPr bwMode="auto">
          <a:xfrm>
            <a:off x="4053304" y="0"/>
            <a:ext cx="5090695" cy="4267200"/>
          </a:xfrm>
          <a:prstGeom prst="rect">
            <a:avLst/>
          </a:prstGeom>
          <a:noFill/>
          <a:ln w="9525">
            <a:noFill/>
            <a:miter lim="800000"/>
            <a:headEnd/>
            <a:tailEnd/>
          </a:ln>
          <a:effectLst/>
        </p:spPr>
      </p:pic>
      <p:sp>
        <p:nvSpPr>
          <p:cNvPr id="6" name="Rectangle 5"/>
          <p:cNvSpPr/>
          <p:nvPr/>
        </p:nvSpPr>
        <p:spPr>
          <a:xfrm>
            <a:off x="0" y="0"/>
            <a:ext cx="3962400" cy="4524315"/>
          </a:xfrm>
          <a:prstGeom prst="rect">
            <a:avLst/>
          </a:prstGeom>
        </p:spPr>
        <p:txBody>
          <a:bodyPr wrap="square">
            <a:spAutoFit/>
          </a:bodyPr>
          <a:lstStyle/>
          <a:p>
            <a:pPr marL="236538" lvl="0" indent="-236538" eaLnBrk="0" fontAlgn="base" hangingPunct="0">
              <a:spcBef>
                <a:spcPct val="0"/>
              </a:spcBef>
              <a:spcAft>
                <a:spcPct val="0"/>
              </a:spcAft>
              <a:tabLst>
                <a:tab pos="3200400" algn="l"/>
              </a:tabLst>
            </a:pPr>
            <a:r>
              <a:rPr lang="en-US" sz="2400" b="1" dirty="0" smtClean="0">
                <a:solidFill>
                  <a:srgbClr val="000000"/>
                </a:solidFill>
                <a:latin typeface="Arial" pitchFamily="34" charset="0"/>
                <a:ea typeface="Arial Unicode MS" pitchFamily="34" charset="-128"/>
                <a:cs typeface="Times New Roman" pitchFamily="18" charset="0"/>
              </a:rPr>
              <a:t>Luke 24</a:t>
            </a:r>
            <a:r>
              <a:rPr lang="en-US" sz="2400" dirty="0" smtClean="0">
                <a:solidFill>
                  <a:srgbClr val="000000"/>
                </a:solidFill>
                <a:latin typeface="Arial" pitchFamily="34" charset="0"/>
                <a:ea typeface="Arial Unicode MS" pitchFamily="34" charset="-128"/>
                <a:cs typeface="Times New Roman" pitchFamily="18" charset="0"/>
              </a:rPr>
              <a:t>:</a:t>
            </a:r>
          </a:p>
          <a:p>
            <a:pPr marL="236538" lvl="0" indent="-236538" eaLnBrk="0" fontAlgn="base" hangingPunct="0">
              <a:spcBef>
                <a:spcPct val="0"/>
              </a:spcBef>
              <a:spcAft>
                <a:spcPct val="0"/>
              </a:spcAft>
              <a:tabLst>
                <a:tab pos="3200400" algn="l"/>
              </a:tabLst>
            </a:pP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3 And they entered in, and </a:t>
            </a:r>
            <a:r>
              <a:rPr lang="en-US" sz="2400" b="1" dirty="0" smtClean="0">
                <a:solidFill>
                  <a:srgbClr val="FF0000"/>
                </a:solidFill>
                <a:latin typeface="Arial" pitchFamily="34" charset="0"/>
                <a:ea typeface="Arial Unicode MS" pitchFamily="34" charset="-128"/>
                <a:cs typeface="Times New Roman" pitchFamily="18" charset="0"/>
              </a:rPr>
              <a:t>found not the body of the Lord Jesus</a:t>
            </a:r>
            <a:r>
              <a:rPr lang="en-US" sz="2400" b="1" dirty="0" smtClean="0">
                <a:solidFill>
                  <a:srgbClr val="000000"/>
                </a:solidFill>
                <a:latin typeface="Arial" pitchFamily="34" charset="0"/>
                <a:ea typeface="Arial Unicode MS" pitchFamily="34" charset="-128"/>
                <a:cs typeface="Times New Roman" pitchFamily="18" charset="0"/>
              </a:rPr>
              <a:t>.</a:t>
            </a:r>
          </a:p>
          <a:p>
            <a:pPr marL="236538" lvl="0" indent="-236538" eaLnBrk="0" fontAlgn="base" hangingPunct="0">
              <a:spcBef>
                <a:spcPct val="0"/>
              </a:spcBef>
              <a:spcAft>
                <a:spcPct val="0"/>
              </a:spcAft>
              <a:tabLst>
                <a:tab pos="3200400" algn="l"/>
              </a:tabLst>
            </a:pP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r>
              <a:rPr lang="en-US" sz="2400" b="1" dirty="0" smtClean="0">
                <a:solidFill>
                  <a:srgbClr val="000000"/>
                </a:solidFill>
                <a:latin typeface="Arial" pitchFamily="34" charset="0"/>
                <a:ea typeface="Arial Unicode MS" pitchFamily="34" charset="-128"/>
                <a:cs typeface="Times New Roman" pitchFamily="18" charset="0"/>
              </a:rPr>
              <a:t>Matthew </a:t>
            </a:r>
            <a:r>
              <a:rPr lang="en-US" sz="2400" b="1" dirty="0" smtClean="0">
                <a:solidFill>
                  <a:srgbClr val="000000"/>
                </a:solidFill>
                <a:latin typeface="Arial" pitchFamily="34" charset="0"/>
                <a:ea typeface="Arial Unicode MS" pitchFamily="34" charset="-128"/>
                <a:cs typeface="Times New Roman" pitchFamily="18" charset="0"/>
              </a:rPr>
              <a:t>28:</a:t>
            </a:r>
            <a:endParaRPr lang="en-US" sz="2400" b="1" dirty="0" smtClean="0">
              <a:solidFill>
                <a:srgbClr val="000000"/>
              </a:solidFill>
              <a:latin typeface="Arial" pitchFamily="34" charset="0"/>
              <a:ea typeface="Arial Unicode MS" pitchFamily="34" charset="-128"/>
              <a:cs typeface="Times New Roman" pitchFamily="18" charset="0"/>
            </a:endParaRPr>
          </a:p>
          <a:p>
            <a:pPr marL="457200" lvl="0" indent="-457200" eaLnBrk="0" fontAlgn="base" hangingPunct="0">
              <a:spcBef>
                <a:spcPct val="0"/>
              </a:spcBef>
              <a:spcAft>
                <a:spcPct val="0"/>
              </a:spcAft>
              <a:tabLst>
                <a:tab pos="3200400" algn="l"/>
              </a:tabLst>
            </a:pP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buAutoNum type="arabicPlain" startAt="5"/>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He is not here</a:t>
            </a:r>
            <a:r>
              <a:rPr lang="en-US" sz="2400" dirty="0" smtClean="0">
                <a:solidFill>
                  <a:srgbClr val="FF0000"/>
                </a:solidFill>
                <a:latin typeface="Arial" pitchFamily="34" charset="0"/>
                <a:ea typeface="Arial Unicode MS" pitchFamily="34" charset="-128"/>
                <a:cs typeface="Times New Roman" pitchFamily="18" charset="0"/>
              </a:rPr>
              <a:t>: </a:t>
            </a:r>
            <a:r>
              <a:rPr lang="en-US" sz="2400" b="1" dirty="0" smtClean="0">
                <a:solidFill>
                  <a:srgbClr val="FF0000"/>
                </a:solidFill>
                <a:latin typeface="Arial" pitchFamily="34" charset="0"/>
                <a:ea typeface="Arial Unicode MS" pitchFamily="34" charset="-128"/>
                <a:cs typeface="Times New Roman" pitchFamily="18" charset="0"/>
              </a:rPr>
              <a:t>for he is risen</a:t>
            </a:r>
            <a:r>
              <a:rPr lang="en-US" sz="2400" dirty="0" smtClean="0">
                <a:solidFill>
                  <a:srgbClr val="000000"/>
                </a:solidFill>
                <a:latin typeface="Arial" pitchFamily="34" charset="0"/>
                <a:ea typeface="Arial Unicode MS" pitchFamily="34" charset="-128"/>
                <a:cs typeface="Times New Roman" pitchFamily="18" charset="0"/>
              </a:rPr>
              <a:t>, as he said.</a:t>
            </a:r>
          </a:p>
          <a:p>
            <a:pPr marL="457200" lvl="0" indent="-457200" eaLnBrk="0" fontAlgn="base" hangingPunct="0">
              <a:spcBef>
                <a:spcPct val="0"/>
              </a:spcBef>
              <a:spcAft>
                <a:spcPct val="0"/>
              </a:spcAft>
              <a:buAutoNum type="arabicPlain" startAt="5"/>
              <a:tabLst>
                <a:tab pos="3200400" algn="l"/>
              </a:tabLst>
            </a:pP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endParaRPr lang="en-US" sz="2400" dirty="0" smtClean="0">
              <a:latin typeface="Arial" pitchFamily="34" charset="0"/>
              <a:cs typeface="Arial" pitchFamily="34" charset="0"/>
            </a:endParaRPr>
          </a:p>
        </p:txBody>
      </p:sp>
      <p:sp>
        <p:nvSpPr>
          <p:cNvPr id="5" name="Rectangle 4"/>
          <p:cNvSpPr/>
          <p:nvPr/>
        </p:nvSpPr>
        <p:spPr>
          <a:xfrm>
            <a:off x="0" y="2274838"/>
            <a:ext cx="9144000" cy="3970318"/>
          </a:xfrm>
          <a:prstGeom prst="rect">
            <a:avLst/>
          </a:prstGeom>
        </p:spPr>
        <p:txBody>
          <a:bodyPr wrap="square">
            <a:spAutoFit/>
          </a:bodyPr>
          <a:lstStyle/>
          <a:p>
            <a:pPr lvl="0" eaLnBrk="0" fontAlgn="base" hangingPunct="0">
              <a:spcBef>
                <a:spcPct val="0"/>
              </a:spcBef>
              <a:spcAft>
                <a:spcPct val="0"/>
              </a:spcAft>
              <a:tabLst>
                <a:tab pos="3200400" algn="l"/>
              </a:tabLst>
            </a:pPr>
            <a:endParaRPr lang="en-US" b="1"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endParaRPr lang="en-US" b="1"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endParaRPr lang="en-US" b="1"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endParaRPr lang="en-US" b="1"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endParaRPr lang="en-US" b="1"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endParaRPr lang="en-US" b="1"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r>
              <a:rPr lang="en-US" sz="2400" b="1" dirty="0" smtClean="0">
                <a:solidFill>
                  <a:srgbClr val="000000"/>
                </a:solidFill>
                <a:latin typeface="Arial" pitchFamily="34" charset="0"/>
                <a:ea typeface="Arial Unicode MS" pitchFamily="34" charset="-128"/>
                <a:cs typeface="Times New Roman" pitchFamily="18" charset="0"/>
              </a:rPr>
              <a:t>John </a:t>
            </a:r>
            <a:r>
              <a:rPr lang="en-US" sz="2400" b="1" dirty="0" smtClean="0">
                <a:solidFill>
                  <a:srgbClr val="000000"/>
                </a:solidFill>
                <a:latin typeface="Arial" pitchFamily="34" charset="0"/>
                <a:ea typeface="Arial Unicode MS" pitchFamily="34" charset="-128"/>
                <a:cs typeface="Times New Roman" pitchFamily="18" charset="0"/>
              </a:rPr>
              <a:t>20</a:t>
            </a:r>
            <a:r>
              <a:rPr lang="en-US" sz="2400" dirty="0" smtClean="0">
                <a:solidFill>
                  <a:srgbClr val="000000"/>
                </a:solidFill>
                <a:latin typeface="Arial" pitchFamily="34" charset="0"/>
                <a:ea typeface="Arial Unicode MS" pitchFamily="34" charset="-128"/>
                <a:cs typeface="Times New Roman" pitchFamily="18" charset="0"/>
              </a:rPr>
              <a:t>:</a:t>
            </a:r>
            <a:endParaRPr lang="en-US" sz="2400" dirty="0" smtClean="0">
              <a:solidFill>
                <a:srgbClr val="000000"/>
              </a:solidFill>
              <a:latin typeface="Arial" pitchFamily="34" charset="0"/>
              <a:ea typeface="Arial Unicode MS" pitchFamily="34" charset="-128"/>
              <a:cs typeface="Times New Roman" pitchFamily="18" charset="0"/>
            </a:endParaRPr>
          </a:p>
          <a:p>
            <a:pPr lvl="0" eaLnBrk="0" fontAlgn="base" hangingPunct="0">
              <a:spcBef>
                <a:spcPct val="0"/>
              </a:spcBef>
              <a:spcAft>
                <a:spcPct val="0"/>
              </a:spcAft>
              <a:tabLst>
                <a:tab pos="3200400" algn="l"/>
              </a:tabLst>
            </a:pP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2  Then she </a:t>
            </a:r>
            <a:r>
              <a:rPr lang="en-US" sz="2400" dirty="0" err="1" smtClean="0">
                <a:solidFill>
                  <a:srgbClr val="000000"/>
                </a:solidFill>
                <a:latin typeface="Arial" pitchFamily="34" charset="0"/>
                <a:ea typeface="Arial Unicode MS" pitchFamily="34" charset="-128"/>
                <a:cs typeface="Times New Roman" pitchFamily="18" charset="0"/>
              </a:rPr>
              <a:t>runneth</a:t>
            </a:r>
            <a:r>
              <a:rPr lang="en-US" sz="2400" dirty="0" smtClean="0">
                <a:solidFill>
                  <a:srgbClr val="000000"/>
                </a:solidFill>
                <a:latin typeface="Arial" pitchFamily="34" charset="0"/>
                <a:ea typeface="Arial Unicode MS" pitchFamily="34" charset="-128"/>
                <a:cs typeface="Times New Roman" pitchFamily="18" charset="0"/>
              </a:rPr>
              <a:t>, and cometh to Simon Peter, and to the other disciple, whom Jesus loved, and </a:t>
            </a:r>
            <a:r>
              <a:rPr lang="en-US" sz="2400" dirty="0" err="1" smtClean="0">
                <a:solidFill>
                  <a:srgbClr val="000000"/>
                </a:solidFill>
                <a:latin typeface="Arial" pitchFamily="34" charset="0"/>
                <a:ea typeface="Arial Unicode MS" pitchFamily="34" charset="-128"/>
                <a:cs typeface="Times New Roman" pitchFamily="18" charset="0"/>
              </a:rPr>
              <a:t>saith</a:t>
            </a:r>
            <a:r>
              <a:rPr lang="en-US" sz="2400" dirty="0" smtClean="0">
                <a:solidFill>
                  <a:srgbClr val="000000"/>
                </a:solidFill>
                <a:latin typeface="Arial" pitchFamily="34" charset="0"/>
                <a:ea typeface="Arial Unicode MS" pitchFamily="34" charset="-128"/>
                <a:cs typeface="Times New Roman" pitchFamily="18" charset="0"/>
              </a:rPr>
              <a:t> unto them, </a:t>
            </a:r>
            <a:r>
              <a:rPr lang="en-US" sz="2400" b="1" dirty="0" smtClean="0">
                <a:solidFill>
                  <a:srgbClr val="FF0000"/>
                </a:solidFill>
                <a:latin typeface="Arial" pitchFamily="34" charset="0"/>
                <a:ea typeface="Arial Unicode MS" pitchFamily="34" charset="-128"/>
                <a:cs typeface="Times New Roman" pitchFamily="18" charset="0"/>
              </a:rPr>
              <a:t>They have taken away the Lord out of the </a:t>
            </a:r>
            <a:r>
              <a:rPr lang="en-US" sz="2400" b="1" dirty="0" err="1" smtClean="0">
                <a:solidFill>
                  <a:srgbClr val="FF0000"/>
                </a:solidFill>
                <a:latin typeface="Arial" pitchFamily="34" charset="0"/>
                <a:ea typeface="Arial Unicode MS" pitchFamily="34" charset="-128"/>
                <a:cs typeface="Times New Roman" pitchFamily="18" charset="0"/>
              </a:rPr>
              <a:t>sepulchre</a:t>
            </a:r>
            <a:r>
              <a:rPr lang="en-US" sz="2400" dirty="0" smtClean="0">
                <a:solidFill>
                  <a:srgbClr val="000000"/>
                </a:solidFill>
                <a:latin typeface="Arial" pitchFamily="34" charset="0"/>
                <a:ea typeface="Arial Unicode MS" pitchFamily="34" charset="-128"/>
                <a:cs typeface="Times New Roman" pitchFamily="18" charset="0"/>
              </a:rPr>
              <a:t>, and we know not where they have laid him.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29</a:t>
            </a:fld>
            <a:endParaRPr lang="en-US"/>
          </a:p>
        </p:txBody>
      </p:sp>
      <p:sp>
        <p:nvSpPr>
          <p:cNvPr id="4" name="Rectangle 3"/>
          <p:cNvSpPr/>
          <p:nvPr/>
        </p:nvSpPr>
        <p:spPr>
          <a:xfrm>
            <a:off x="228600" y="380999"/>
            <a:ext cx="4038600" cy="4616648"/>
          </a:xfrm>
          <a:prstGeom prst="rect">
            <a:avLst/>
          </a:prstGeom>
        </p:spPr>
        <p:txBody>
          <a:bodyPr wrap="square">
            <a:spAutoFit/>
          </a:bodyPr>
          <a:lstStyle/>
          <a:p>
            <a:pPr marL="236538" lvl="0" indent="-236538" eaLnBrk="0" fontAlgn="base" hangingPunct="0">
              <a:spcBef>
                <a:spcPct val="0"/>
              </a:spcBef>
              <a:spcAft>
                <a:spcPct val="0"/>
              </a:spcAft>
              <a:tabLst>
                <a:tab pos="3200400" algn="l"/>
              </a:tabLst>
            </a:pPr>
            <a:endParaRPr lang="en-US" sz="2400" b="1"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endParaRPr lang="en-US" sz="2400" b="1"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endParaRPr lang="en-US" sz="2400" b="1"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endParaRPr lang="en-US" sz="2400" b="1"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r>
              <a:rPr lang="en-US" sz="2400" b="1" dirty="0" smtClean="0">
                <a:solidFill>
                  <a:srgbClr val="000000"/>
                </a:solidFill>
                <a:latin typeface="Arial" pitchFamily="34" charset="0"/>
                <a:ea typeface="Arial Unicode MS" pitchFamily="34" charset="-128"/>
                <a:cs typeface="Times New Roman" pitchFamily="18" charset="0"/>
              </a:rPr>
              <a:t>1 Corinthians 15:</a:t>
            </a: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endParaRPr lang="en-US" sz="10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4  . . . </a:t>
            </a:r>
            <a:r>
              <a:rPr lang="en-US" sz="2400" b="1" dirty="0" smtClean="0">
                <a:solidFill>
                  <a:srgbClr val="FF0000"/>
                </a:solidFill>
                <a:latin typeface="Arial" pitchFamily="34" charset="0"/>
                <a:ea typeface="Arial Unicode MS" pitchFamily="34" charset="-128"/>
                <a:cs typeface="Times New Roman" pitchFamily="18" charset="0"/>
              </a:rPr>
              <a:t>he rose again </a:t>
            </a:r>
            <a:r>
              <a:rPr lang="en-US" sz="2400" dirty="0" smtClean="0">
                <a:solidFill>
                  <a:srgbClr val="000000"/>
                </a:solidFill>
                <a:latin typeface="Arial" pitchFamily="34" charset="0"/>
                <a:ea typeface="Arial Unicode MS" pitchFamily="34" charset="-128"/>
                <a:cs typeface="Times New Roman" pitchFamily="18" charset="0"/>
              </a:rPr>
              <a:t>the third day according to the scriptures.</a:t>
            </a:r>
          </a:p>
          <a:p>
            <a:pPr marL="236538" lvl="0" indent="-236538" eaLnBrk="0" fontAlgn="base" hangingPunct="0">
              <a:spcBef>
                <a:spcPct val="0"/>
              </a:spcBef>
              <a:spcAft>
                <a:spcPct val="0"/>
              </a:spcAft>
              <a:tabLst>
                <a:tab pos="3200400" algn="l"/>
              </a:tabLst>
            </a:pPr>
            <a:endParaRPr lang="en-US" sz="10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r>
              <a:rPr lang="en-US" sz="2400" b="1" dirty="0" smtClean="0">
                <a:solidFill>
                  <a:srgbClr val="000000"/>
                </a:solidFill>
                <a:latin typeface="Arial" pitchFamily="34" charset="0"/>
                <a:ea typeface="Arial Unicode MS" pitchFamily="34" charset="-128"/>
                <a:cs typeface="Times New Roman" pitchFamily="18" charset="0"/>
              </a:rPr>
              <a:t>Acts 13:</a:t>
            </a:r>
          </a:p>
          <a:p>
            <a:pPr marL="457200" lvl="0" indent="-457200" eaLnBrk="0" fontAlgn="base" hangingPunct="0">
              <a:spcBef>
                <a:spcPct val="0"/>
              </a:spcBef>
              <a:spcAft>
                <a:spcPct val="0"/>
              </a:spcAft>
              <a:tabLst>
                <a:tab pos="3200400" algn="l"/>
              </a:tabLst>
            </a:pPr>
            <a:endParaRPr lang="en-US" sz="1000" dirty="0" smtClean="0">
              <a:solidFill>
                <a:srgbClr val="000000"/>
              </a:solidFill>
              <a:latin typeface="Arial" pitchFamily="34" charset="0"/>
              <a:ea typeface="Arial Unicode MS" pitchFamily="34" charset="-128"/>
              <a:cs typeface="Times New Roman" pitchFamily="18" charset="0"/>
            </a:endParaRPr>
          </a:p>
          <a:p>
            <a:pPr marL="406400" lvl="0" indent="-406400" eaLnBrk="0" fontAlgn="base" hangingPunct="0">
              <a:spcBef>
                <a:spcPct val="0"/>
              </a:spcBef>
              <a:spcAft>
                <a:spcPct val="0"/>
              </a:spcAft>
              <a:buAutoNum type="arabicPlain" startAt="30"/>
              <a:tabLst>
                <a:tab pos="3200400" algn="l"/>
              </a:tabLst>
            </a:pPr>
            <a:r>
              <a:rPr lang="en-US" sz="2400" dirty="0" smtClean="0">
                <a:solidFill>
                  <a:srgbClr val="000000"/>
                </a:solidFill>
                <a:latin typeface="Arial" pitchFamily="34" charset="0"/>
                <a:ea typeface="Arial Unicode MS" pitchFamily="34" charset="-128"/>
                <a:cs typeface="Times New Roman" pitchFamily="18" charset="0"/>
              </a:rPr>
              <a:t>But </a:t>
            </a:r>
            <a:r>
              <a:rPr lang="en-US" sz="2400" b="1" dirty="0" smtClean="0">
                <a:solidFill>
                  <a:srgbClr val="FF0000"/>
                </a:solidFill>
                <a:latin typeface="Arial" pitchFamily="34" charset="0"/>
                <a:ea typeface="Arial Unicode MS" pitchFamily="34" charset="-128"/>
                <a:cs typeface="Times New Roman" pitchFamily="18" charset="0"/>
              </a:rPr>
              <a:t>God raised him from the dead</a:t>
            </a:r>
            <a:r>
              <a:rPr lang="en-US" sz="2400" dirty="0" smtClean="0">
                <a:solidFill>
                  <a:srgbClr val="000000"/>
                </a:solidFill>
                <a:latin typeface="Arial" pitchFamily="34" charset="0"/>
                <a:ea typeface="Arial Unicode MS" pitchFamily="34" charset="-128"/>
                <a:cs typeface="Times New Roman" pitchFamily="18" charset="0"/>
              </a:rPr>
              <a:t>.</a:t>
            </a:r>
          </a:p>
        </p:txBody>
      </p:sp>
      <p:sp>
        <p:nvSpPr>
          <p:cNvPr id="6" name="Rectangle 5"/>
          <p:cNvSpPr/>
          <p:nvPr/>
        </p:nvSpPr>
        <p:spPr>
          <a:xfrm>
            <a:off x="228600" y="2967335"/>
            <a:ext cx="4114800" cy="830997"/>
          </a:xfrm>
          <a:prstGeom prst="rect">
            <a:avLst/>
          </a:prstGeom>
        </p:spPr>
        <p:txBody>
          <a:bodyPr wrap="square">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7" name="Footer Placeholder 6"/>
          <p:cNvSpPr>
            <a:spLocks noGrp="1"/>
          </p:cNvSpPr>
          <p:nvPr>
            <p:ph type="ftr" sz="quarter" idx="11"/>
          </p:nvPr>
        </p:nvSpPr>
        <p:spPr>
          <a:xfrm>
            <a:off x="0" y="5867400"/>
            <a:ext cx="4267200" cy="854075"/>
          </a:xfrm>
        </p:spPr>
        <p:txBody>
          <a:bodyPr/>
          <a:lstStyle/>
          <a:p>
            <a:pPr algn="l"/>
            <a:endParaRPr lang="en-US" dirty="0"/>
          </a:p>
        </p:txBody>
      </p:sp>
      <p:pic>
        <p:nvPicPr>
          <p:cNvPr id="3" name="Picture 2" descr="C:\Users\Robert\Dropbox\CHURCH\Go Ye and Teach\PICTURES\iStockPhoto\iStock_000008712641XSmall.jpg"/>
          <p:cNvPicPr>
            <a:picLocks noChangeAspect="1" noChangeArrowheads="1"/>
          </p:cNvPicPr>
          <p:nvPr/>
        </p:nvPicPr>
        <p:blipFill>
          <a:blip r:embed="rId3" cstate="print"/>
          <a:srcRect/>
          <a:stretch>
            <a:fillRect/>
          </a:stretch>
        </p:blipFill>
        <p:spPr bwMode="auto">
          <a:xfrm>
            <a:off x="4566609" y="0"/>
            <a:ext cx="4577392"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6130" name="Picture 2" descr="C:\Users\Robert\Dropbox\CHURCH\Go Ye and Teach\PICTURES\iStockPhoto\iStock_000008456269XSmall.jpg"/>
          <p:cNvPicPr>
            <a:picLocks noGrp="1" noChangeAspect="1" noChangeArrowheads="1"/>
          </p:cNvPicPr>
          <p:nvPr>
            <p:ph idx="1"/>
          </p:nvPr>
        </p:nvPicPr>
        <p:blipFill>
          <a:blip r:embed="rId2" cstate="print"/>
          <a:srcRect/>
          <a:stretch>
            <a:fillRect/>
          </a:stretch>
        </p:blipFill>
        <p:spPr bwMode="auto">
          <a:xfrm>
            <a:off x="-457200" y="-1"/>
            <a:ext cx="9601200" cy="6866087"/>
          </a:xfrm>
          <a:prstGeom prst="rect">
            <a:avLst/>
          </a:prstGeom>
          <a:noFill/>
        </p:spPr>
      </p:pic>
      <p:sp>
        <p:nvSpPr>
          <p:cNvPr id="8" name="Slide Number Placeholder 7"/>
          <p:cNvSpPr>
            <a:spLocks noGrp="1"/>
          </p:cNvSpPr>
          <p:nvPr>
            <p:ph type="sldNum" sz="quarter" idx="12"/>
          </p:nvPr>
        </p:nvSpPr>
        <p:spPr/>
        <p:txBody>
          <a:bodyPr/>
          <a:lstStyle/>
          <a:p>
            <a:fld id="{20556D22-5503-4A6A-94CB-46F42197173D}" type="slidenum">
              <a:rPr lang="en-US" smtClean="0"/>
              <a:pPr/>
              <a:t>3</a:t>
            </a:fld>
            <a:endParaRPr lang="en-US"/>
          </a:p>
        </p:txBody>
      </p:sp>
      <p:sp>
        <p:nvSpPr>
          <p:cNvPr id="7" name="Rectangle 6"/>
          <p:cNvSpPr/>
          <p:nvPr/>
        </p:nvSpPr>
        <p:spPr>
          <a:xfrm>
            <a:off x="6096000" y="4180344"/>
            <a:ext cx="3048000" cy="2554545"/>
          </a:xfrm>
          <a:prstGeom prst="rect">
            <a:avLst/>
          </a:prstGeom>
        </p:spPr>
        <p:txBody>
          <a:bodyPr wrap="square">
            <a:spAutoFit/>
          </a:bodyPr>
          <a:lstStyle/>
          <a:p>
            <a:pPr lvl="0" fontAlgn="base">
              <a:spcBef>
                <a:spcPct val="0"/>
              </a:spcBef>
              <a:spcAft>
                <a:spcPct val="0"/>
              </a:spcAft>
            </a:pPr>
            <a:r>
              <a:rPr lang="en-US" sz="3200" b="1" dirty="0" smtClean="0">
                <a:solidFill>
                  <a:schemeClr val="bg1"/>
                </a:solidFill>
                <a:latin typeface="Arial" pitchFamily="34" charset="0"/>
                <a:ea typeface="Arial Unicode MS" pitchFamily="34" charset="-128"/>
                <a:cs typeface="Times New Roman" pitchFamily="18" charset="0"/>
              </a:rPr>
              <a:t>Stories are how we convey history and pass on values. </a:t>
            </a:r>
            <a:endParaRPr lang="en-US" sz="3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30</a:t>
            </a:fld>
            <a:endParaRPr lang="en-US"/>
          </a:p>
        </p:txBody>
      </p:sp>
      <p:sp>
        <p:nvSpPr>
          <p:cNvPr id="6" name="Rectangle 5"/>
          <p:cNvSpPr/>
          <p:nvPr/>
        </p:nvSpPr>
        <p:spPr>
          <a:xfrm>
            <a:off x="0" y="0"/>
            <a:ext cx="3962400" cy="830997"/>
          </a:xfrm>
          <a:prstGeom prst="rect">
            <a:avLst/>
          </a:prstGeom>
        </p:spPr>
        <p:txBody>
          <a:bodyPr wrap="square">
            <a:spAutoFit/>
          </a:bodyPr>
          <a:lstStyle/>
          <a:p>
            <a:pPr marL="457200" lvl="0" indent="-457200" eaLnBrk="0" fontAlgn="base" hangingPunct="0">
              <a:spcBef>
                <a:spcPct val="0"/>
              </a:spcBef>
              <a:spcAft>
                <a:spcPct val="0"/>
              </a:spcAft>
              <a:buAutoNum type="arabicPlain" startAt="5"/>
              <a:tabLst>
                <a:tab pos="3200400" algn="l"/>
              </a:tabLst>
            </a:pPr>
            <a:endParaRPr lang="en-US" sz="2400" dirty="0" smtClean="0">
              <a:solidFill>
                <a:srgbClr val="000000"/>
              </a:solidFill>
              <a:latin typeface="Arial" pitchFamily="34" charset="0"/>
              <a:ea typeface="Arial Unicode MS" pitchFamily="34" charset="-128"/>
              <a:cs typeface="Times New Roman" pitchFamily="18" charset="0"/>
            </a:endParaRPr>
          </a:p>
          <a:p>
            <a:pPr marL="236538" lvl="0" indent="-236538" eaLnBrk="0" fontAlgn="base" hangingPunct="0">
              <a:spcBef>
                <a:spcPct val="0"/>
              </a:spcBef>
              <a:spcAft>
                <a:spcPct val="0"/>
              </a:spcAft>
              <a:tabLst>
                <a:tab pos="3200400" algn="l"/>
              </a:tabLst>
            </a:pPr>
            <a:endParaRPr lang="en-US" sz="2400" dirty="0" smtClean="0">
              <a:latin typeface="Arial" pitchFamily="34" charset="0"/>
              <a:cs typeface="Arial" pitchFamily="34" charset="0"/>
            </a:endParaRPr>
          </a:p>
        </p:txBody>
      </p:sp>
      <p:sp>
        <p:nvSpPr>
          <p:cNvPr id="7" name="Rectangle 6"/>
          <p:cNvSpPr/>
          <p:nvPr/>
        </p:nvSpPr>
        <p:spPr>
          <a:xfrm>
            <a:off x="228600" y="0"/>
            <a:ext cx="4038600" cy="6801862"/>
          </a:xfrm>
          <a:prstGeom prst="rect">
            <a:avLst/>
          </a:prstGeom>
        </p:spPr>
        <p:txBody>
          <a:bodyPr wrap="square">
            <a:spAutoFit/>
          </a:bodyPr>
          <a:lstStyle/>
          <a:p>
            <a:r>
              <a:rPr lang="en-US" sz="2400" dirty="0" smtClean="0">
                <a:solidFill>
                  <a:srgbClr val="000000"/>
                </a:solidFill>
                <a:latin typeface="Arial" pitchFamily="34" charset="0"/>
                <a:ea typeface="Arial Unicode MS" pitchFamily="34" charset="-128"/>
                <a:cs typeface="Times New Roman" pitchFamily="18" charset="0"/>
              </a:rPr>
              <a:t>The primary criteria that New Testament scholars use to establish the authenticity of an event are:</a:t>
            </a:r>
          </a:p>
          <a:p>
            <a:pPr marL="236538" indent="-236538">
              <a:buFont typeface="Arial" pitchFamily="34" charset="0"/>
              <a:buChar char="•"/>
            </a:pPr>
            <a:r>
              <a:rPr lang="en-US" sz="2400" dirty="0" smtClean="0">
                <a:solidFill>
                  <a:srgbClr val="000000"/>
                </a:solidFill>
                <a:latin typeface="Arial" pitchFamily="34" charset="0"/>
                <a:ea typeface="Arial Unicode MS" pitchFamily="34" charset="-128"/>
                <a:cs typeface="Times New Roman" pitchFamily="18" charset="0"/>
              </a:rPr>
              <a:t>multiple, independent sources, and</a:t>
            </a:r>
          </a:p>
          <a:p>
            <a:pPr marL="236538" indent="-236538">
              <a:buFont typeface="Arial" pitchFamily="34" charset="0"/>
              <a:buChar char="•"/>
            </a:pPr>
            <a:r>
              <a:rPr lang="en-US" sz="2400" dirty="0" smtClean="0">
                <a:solidFill>
                  <a:srgbClr val="000000"/>
                </a:solidFill>
                <a:latin typeface="Arial" pitchFamily="34" charset="0"/>
                <a:ea typeface="Arial Unicode MS" pitchFamily="34" charset="-128"/>
                <a:cs typeface="Times New Roman" pitchFamily="18" charset="0"/>
              </a:rPr>
              <a:t>early sources </a:t>
            </a:r>
          </a:p>
          <a:p>
            <a:endParaRPr lang="en-US" dirty="0" smtClean="0">
              <a:solidFill>
                <a:srgbClr val="000000"/>
              </a:solidFill>
              <a:latin typeface="Arial" pitchFamily="34" charset="0"/>
              <a:ea typeface="Arial Unicode MS" pitchFamily="34" charset="-128"/>
              <a:cs typeface="Times New Roman" pitchFamily="18" charset="0"/>
            </a:endParaRPr>
          </a:p>
          <a:p>
            <a:pPr marL="406400" indent="-406400">
              <a:buFont typeface="Wingdings" pitchFamily="2" charset="2"/>
              <a:buChar char="Ø"/>
            </a:pPr>
            <a:r>
              <a:rPr lang="en-US" sz="2400" dirty="0" smtClean="0">
                <a:solidFill>
                  <a:srgbClr val="000000"/>
                </a:solidFill>
                <a:latin typeface="Arial" pitchFamily="34" charset="0"/>
                <a:ea typeface="Arial Unicode MS" pitchFamily="34" charset="-128"/>
                <a:cs typeface="Times New Roman" pitchFamily="18" charset="0"/>
              </a:rPr>
              <a:t>1 Corinthians quotes the </a:t>
            </a:r>
            <a:r>
              <a:rPr lang="en-US" sz="2400" b="1" dirty="0" smtClean="0">
                <a:solidFill>
                  <a:srgbClr val="FF0000"/>
                </a:solidFill>
                <a:latin typeface="Arial" pitchFamily="34" charset="0"/>
                <a:ea typeface="Arial Unicode MS" pitchFamily="34" charset="-128"/>
                <a:cs typeface="Times New Roman" pitchFamily="18" charset="0"/>
              </a:rPr>
              <a:t>earliest known tradition </a:t>
            </a:r>
            <a:r>
              <a:rPr lang="en-US" sz="2400" dirty="0" smtClean="0">
                <a:solidFill>
                  <a:srgbClr val="000000"/>
                </a:solidFill>
                <a:latin typeface="Arial" pitchFamily="34" charset="0"/>
                <a:ea typeface="Arial Unicode MS" pitchFamily="34" charset="-128"/>
                <a:cs typeface="Times New Roman" pitchFamily="18" charset="0"/>
              </a:rPr>
              <a:t>in the New Testament. </a:t>
            </a:r>
          </a:p>
          <a:p>
            <a:pPr marL="406400" indent="-406400">
              <a:buFont typeface="Wingdings" pitchFamily="2" charset="2"/>
              <a:buChar char="Ø"/>
            </a:pPr>
            <a:r>
              <a:rPr lang="en-US" sz="2400" dirty="0" smtClean="0">
                <a:solidFill>
                  <a:srgbClr val="000000"/>
                </a:solidFill>
                <a:latin typeface="Arial" pitchFamily="34" charset="0"/>
                <a:ea typeface="Arial Unicode MS" pitchFamily="34" charset="-128"/>
                <a:cs typeface="Times New Roman" pitchFamily="18" charset="0"/>
              </a:rPr>
              <a:t>Mark, </a:t>
            </a:r>
            <a:r>
              <a:rPr lang="en-US" sz="2400" b="1" dirty="0" smtClean="0">
                <a:solidFill>
                  <a:srgbClr val="FF0000"/>
                </a:solidFill>
                <a:latin typeface="Arial" pitchFamily="34" charset="0"/>
                <a:ea typeface="Arial Unicode MS" pitchFamily="34" charset="-128"/>
                <a:cs typeface="Times New Roman" pitchFamily="18" charset="0"/>
              </a:rPr>
              <a:t>the earliest gospel</a:t>
            </a:r>
            <a:r>
              <a:rPr lang="en-US" sz="2400" dirty="0" smtClean="0">
                <a:solidFill>
                  <a:srgbClr val="000000"/>
                </a:solidFill>
                <a:latin typeface="Arial" pitchFamily="34" charset="0"/>
                <a:ea typeface="Arial Unicode MS" pitchFamily="34" charset="-128"/>
                <a:cs typeface="Times New Roman" pitchFamily="18" charset="0"/>
              </a:rPr>
              <a:t>, tells the story without embellishment. </a:t>
            </a:r>
          </a:p>
          <a:p>
            <a:pPr marL="406400" indent="-406400">
              <a:buFont typeface="Wingdings" pitchFamily="2" charset="2"/>
              <a:buChar char="Ø"/>
            </a:pPr>
            <a:r>
              <a:rPr lang="en-US" sz="2400" dirty="0" smtClean="0">
                <a:solidFill>
                  <a:srgbClr val="000000"/>
                </a:solidFill>
                <a:latin typeface="Arial" pitchFamily="34" charset="0"/>
                <a:ea typeface="Arial Unicode MS" pitchFamily="34" charset="-128"/>
                <a:cs typeface="Times New Roman" pitchFamily="18" charset="0"/>
              </a:rPr>
              <a:t>These accounts of the “empty tomb” are </a:t>
            </a:r>
            <a:r>
              <a:rPr lang="en-US" sz="2400" b="1" dirty="0" smtClean="0">
                <a:solidFill>
                  <a:srgbClr val="FF0000"/>
                </a:solidFill>
                <a:latin typeface="Arial" pitchFamily="34" charset="0"/>
                <a:ea typeface="Arial Unicode MS" pitchFamily="34" charset="-128"/>
                <a:cs typeface="Times New Roman" pitchFamily="18" charset="0"/>
              </a:rPr>
              <a:t>corroborated</a:t>
            </a:r>
            <a:r>
              <a:rPr lang="en-US" sz="2400" dirty="0" smtClean="0">
                <a:solidFill>
                  <a:srgbClr val="000000"/>
                </a:solidFill>
                <a:latin typeface="Arial" pitchFamily="34" charset="0"/>
                <a:ea typeface="Arial Unicode MS" pitchFamily="34" charset="-128"/>
                <a:cs typeface="Times New Roman" pitchFamily="18" charset="0"/>
              </a:rPr>
              <a:t> </a:t>
            </a:r>
            <a:r>
              <a:rPr lang="en-US" sz="2400" b="1" dirty="0" smtClean="0">
                <a:solidFill>
                  <a:srgbClr val="FF0000"/>
                </a:solidFill>
                <a:latin typeface="Arial" pitchFamily="34" charset="0"/>
                <a:ea typeface="Arial Unicode MS" pitchFamily="34" charset="-128"/>
                <a:cs typeface="Times New Roman" pitchFamily="18" charset="0"/>
              </a:rPr>
              <a:t>by</a:t>
            </a:r>
            <a:r>
              <a:rPr lang="en-US" sz="2400" dirty="0" smtClean="0">
                <a:solidFill>
                  <a:srgbClr val="000000"/>
                </a:solidFill>
                <a:latin typeface="Arial" pitchFamily="34" charset="0"/>
                <a:ea typeface="Arial Unicode MS" pitchFamily="34" charset="-128"/>
                <a:cs typeface="Times New Roman" pitchFamily="18" charset="0"/>
              </a:rPr>
              <a:t> Luke, Matthew, John and Acts.</a:t>
            </a:r>
          </a:p>
        </p:txBody>
      </p:sp>
      <p:pic>
        <p:nvPicPr>
          <p:cNvPr id="10" name="Picture 9" descr="C:\Users\Robert\Dropbox\CHURCH\Go Ye and Teach\PICTURES\iStockPhoto\iStock_000008712641XSmall.jpg"/>
          <p:cNvPicPr>
            <a:picLocks noChangeAspect="1" noChangeArrowheads="1"/>
          </p:cNvPicPr>
          <p:nvPr/>
        </p:nvPicPr>
        <p:blipFill>
          <a:blip r:embed="rId3" cstate="print"/>
          <a:srcRect/>
          <a:stretch>
            <a:fillRect/>
          </a:stretch>
        </p:blipFill>
        <p:spPr bwMode="auto">
          <a:xfrm>
            <a:off x="4566608" y="0"/>
            <a:ext cx="4577392"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31</a:t>
            </a:fld>
            <a:endParaRPr lang="en-US"/>
          </a:p>
        </p:txBody>
      </p:sp>
      <p:sp>
        <p:nvSpPr>
          <p:cNvPr id="4" name="Rectangle 3"/>
          <p:cNvSpPr/>
          <p:nvPr/>
        </p:nvSpPr>
        <p:spPr>
          <a:xfrm>
            <a:off x="228600" y="5181600"/>
            <a:ext cx="8305800" cy="830997"/>
          </a:xfrm>
          <a:prstGeom prst="rect">
            <a:avLst/>
          </a:prstGeom>
        </p:spPr>
        <p:txBody>
          <a:bodyPr wrap="square">
            <a:spAutoFit/>
          </a:bodyPr>
          <a:lstStyle/>
          <a:p>
            <a:r>
              <a:rPr lang="en-US" sz="2400" dirty="0" smtClean="0">
                <a:latin typeface="Arial" pitchFamily="34" charset="0"/>
                <a:cs typeface="Arial" pitchFamily="34" charset="0"/>
              </a:rPr>
              <a:t>Atheist historian Michael Grant admits that “the historian . . . cannot justifiably deny the </a:t>
            </a:r>
            <a:r>
              <a:rPr lang="en-US" sz="2400" b="1" dirty="0" smtClean="0">
                <a:solidFill>
                  <a:srgbClr val="FF0000"/>
                </a:solidFill>
                <a:latin typeface="Arial" pitchFamily="34" charset="0"/>
                <a:cs typeface="Arial" pitchFamily="34" charset="0"/>
              </a:rPr>
              <a:t>empty tomb</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5" name="Footer Placeholder 4"/>
          <p:cNvSpPr>
            <a:spLocks noGrp="1"/>
          </p:cNvSpPr>
          <p:nvPr>
            <p:ph type="ftr" sz="quarter" idx="11"/>
          </p:nvPr>
        </p:nvSpPr>
        <p:spPr>
          <a:xfrm>
            <a:off x="228600" y="5791200"/>
            <a:ext cx="4038600" cy="930275"/>
          </a:xfrm>
        </p:spPr>
        <p:txBody>
          <a:bodyPr/>
          <a:lstStyle/>
          <a:p>
            <a:pPr algn="l"/>
            <a:r>
              <a:rPr lang="en-US" dirty="0" smtClean="0">
                <a:latin typeface="Arial" pitchFamily="34" charset="0"/>
                <a:cs typeface="Arial" pitchFamily="34" charset="0"/>
              </a:rPr>
              <a:t>Michael Grant, </a:t>
            </a:r>
            <a:r>
              <a:rPr lang="en-US" i="1" dirty="0" smtClean="0">
                <a:latin typeface="Arial" pitchFamily="34" charset="0"/>
                <a:cs typeface="Arial" pitchFamily="34" charset="0"/>
              </a:rPr>
              <a:t>Jesus: An Historian’s Review of the Gospels </a:t>
            </a:r>
            <a:r>
              <a:rPr lang="en-US" dirty="0" smtClean="0">
                <a:latin typeface="Arial" pitchFamily="34" charset="0"/>
                <a:cs typeface="Arial" pitchFamily="34" charset="0"/>
              </a:rPr>
              <a:t>(New York: </a:t>
            </a:r>
            <a:r>
              <a:rPr lang="en-US" dirty="0" err="1" smtClean="0">
                <a:latin typeface="Arial" pitchFamily="34" charset="0"/>
                <a:cs typeface="Arial" pitchFamily="34" charset="0"/>
              </a:rPr>
              <a:t>Scribners</a:t>
            </a:r>
            <a:r>
              <a:rPr lang="en-US" dirty="0" smtClean="0">
                <a:latin typeface="Arial" pitchFamily="34" charset="0"/>
                <a:cs typeface="Arial" pitchFamily="34" charset="0"/>
              </a:rPr>
              <a:t>, 1976), 176.</a:t>
            </a:r>
            <a:endParaRPr lang="en-US" dirty="0">
              <a:latin typeface="Arial" pitchFamily="34" charset="0"/>
              <a:cs typeface="Arial" pitchFamily="34" charset="0"/>
            </a:endParaRPr>
          </a:p>
        </p:txBody>
      </p:sp>
      <p:pic>
        <p:nvPicPr>
          <p:cNvPr id="6" name="Picture 2" descr="Your Image"/>
          <p:cNvPicPr>
            <a:picLocks noChangeAspect="1" noChangeArrowheads="1"/>
          </p:cNvPicPr>
          <p:nvPr/>
        </p:nvPicPr>
        <p:blipFill>
          <a:blip r:embed="rId3" cstate="print"/>
          <a:srcRect/>
          <a:stretch>
            <a:fillRect/>
          </a:stretch>
        </p:blipFill>
        <p:spPr bwMode="auto">
          <a:xfrm>
            <a:off x="1" y="-1"/>
            <a:ext cx="9143998" cy="491455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32</a:t>
            </a:fld>
            <a:endParaRPr lang="en-US"/>
          </a:p>
        </p:txBody>
      </p:sp>
      <p:pic>
        <p:nvPicPr>
          <p:cNvPr id="3" name="Picture 4" descr="https://encrypted-tbn3.gstatic.com/images?q=tbn:ANd9GcRNYVzSzVrMemBzuBviYMUIDzAZdBPHCqZ9VyoItkSK0CbCwucp"/>
          <p:cNvPicPr>
            <a:picLocks noChangeAspect="1" noChangeArrowheads="1"/>
          </p:cNvPicPr>
          <p:nvPr/>
        </p:nvPicPr>
        <p:blipFill>
          <a:blip r:embed="rId3" cstate="print"/>
          <a:srcRect/>
          <a:stretch>
            <a:fillRect/>
          </a:stretch>
        </p:blipFill>
        <p:spPr bwMode="auto">
          <a:xfrm>
            <a:off x="0" y="-1"/>
            <a:ext cx="9144000" cy="5508595"/>
          </a:xfrm>
          <a:prstGeom prst="rect">
            <a:avLst/>
          </a:prstGeom>
          <a:noFill/>
        </p:spPr>
      </p:pic>
      <p:pic>
        <p:nvPicPr>
          <p:cNvPr id="4" name="Picture 4" descr="https://encrypted-tbn3.gstatic.com/images?q=tbn:ANd9GcRNYVzSzVrMemBzuBviYMUIDzAZdBPHCqZ9VyoItkSK0CbCwucp"/>
          <p:cNvPicPr>
            <a:picLocks noChangeAspect="1" noChangeArrowheads="1"/>
          </p:cNvPicPr>
          <p:nvPr/>
        </p:nvPicPr>
        <p:blipFill>
          <a:blip r:embed="rId3" cstate="print"/>
          <a:srcRect/>
          <a:stretch>
            <a:fillRect/>
          </a:stretch>
        </p:blipFill>
        <p:spPr bwMode="auto">
          <a:xfrm>
            <a:off x="0" y="1"/>
            <a:ext cx="9144000" cy="5181600"/>
          </a:xfrm>
          <a:prstGeom prst="rect">
            <a:avLst/>
          </a:prstGeom>
          <a:noFill/>
        </p:spPr>
      </p:pic>
      <p:sp>
        <p:nvSpPr>
          <p:cNvPr id="5" name="Rectangle 4"/>
          <p:cNvSpPr/>
          <p:nvPr/>
        </p:nvSpPr>
        <p:spPr>
          <a:xfrm>
            <a:off x="0" y="5715000"/>
            <a:ext cx="9144000" cy="707886"/>
          </a:xfrm>
          <a:prstGeom prst="rect">
            <a:avLst/>
          </a:prstGeom>
        </p:spPr>
        <p:txBody>
          <a:bodyPr wrap="square">
            <a:spAutoFit/>
          </a:bodyPr>
          <a:lstStyle/>
          <a:p>
            <a:pPr algn="ctr">
              <a:buNone/>
            </a:pPr>
            <a:r>
              <a:rPr lang="en-US" sz="4000" b="1" i="1" dirty="0" smtClean="0">
                <a:latin typeface="Arial" pitchFamily="34" charset="0"/>
                <a:cs typeface="Arial" pitchFamily="34" charset="0"/>
              </a:rPr>
              <a:t>Post-Resurrection  Appearances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33</a:t>
            </a:fld>
            <a:endParaRPr lang="en-US"/>
          </a:p>
        </p:txBody>
      </p:sp>
      <p:sp>
        <p:nvSpPr>
          <p:cNvPr id="3" name="Rectangle 2"/>
          <p:cNvSpPr/>
          <p:nvPr/>
        </p:nvSpPr>
        <p:spPr>
          <a:xfrm>
            <a:off x="0" y="0"/>
            <a:ext cx="3962400" cy="7571303"/>
          </a:xfrm>
          <a:prstGeom prst="rect">
            <a:avLst/>
          </a:prstGeom>
        </p:spPr>
        <p:txBody>
          <a:bodyPr wrap="square">
            <a:spAutoFit/>
          </a:bodyPr>
          <a:lstStyle/>
          <a:p>
            <a:pPr marL="449263" indent="-342900">
              <a:buNone/>
            </a:pPr>
            <a:r>
              <a:rPr lang="en-US" sz="2400" b="1" dirty="0" smtClean="0">
                <a:latin typeface="Arial" pitchFamily="34" charset="0"/>
                <a:cs typeface="Arial" pitchFamily="34" charset="0"/>
              </a:rPr>
              <a:t>1 Corinthians 15:</a:t>
            </a:r>
          </a:p>
          <a:p>
            <a:pPr marL="449263" indent="-342900">
              <a:buNone/>
            </a:pPr>
            <a:r>
              <a:rPr lang="en-US" sz="2400" dirty="0" smtClean="0">
                <a:latin typeface="Arial" pitchFamily="34" charset="0"/>
                <a:cs typeface="Arial" pitchFamily="34" charset="0"/>
              </a:rPr>
              <a:t>4  . . . he rose again the third day according to the scriptures:</a:t>
            </a:r>
          </a:p>
          <a:p>
            <a:pPr marL="449263" indent="-342900">
              <a:buAutoNum type="arabicPlain" startAt="5"/>
            </a:pPr>
            <a:r>
              <a:rPr lang="en-US" sz="2400" dirty="0" smtClean="0">
                <a:latin typeface="Arial" pitchFamily="34" charset="0"/>
                <a:cs typeface="Arial" pitchFamily="34" charset="0"/>
              </a:rPr>
              <a:t>And that he</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was</a:t>
            </a:r>
            <a:r>
              <a:rPr lang="en-US" sz="2400" b="1"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seen</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of </a:t>
            </a:r>
            <a:r>
              <a:rPr lang="en-US" sz="2400" dirty="0" err="1" smtClean="0">
                <a:latin typeface="Arial" pitchFamily="34" charset="0"/>
                <a:cs typeface="Arial" pitchFamily="34" charset="0"/>
              </a:rPr>
              <a:t>Cephas</a:t>
            </a:r>
            <a:r>
              <a:rPr lang="en-US" sz="2400" dirty="0" smtClean="0">
                <a:latin typeface="Arial" pitchFamily="34" charset="0"/>
                <a:cs typeface="Arial" pitchFamily="34" charset="0"/>
              </a:rPr>
              <a:t>, then of the twelve.</a:t>
            </a:r>
          </a:p>
          <a:p>
            <a:pPr marL="449263" indent="-342900">
              <a:buAutoNum type="arabicPlain" startAt="5"/>
            </a:pPr>
            <a:endParaRPr lang="en-US" sz="800" dirty="0" smtClean="0">
              <a:latin typeface="Arial" pitchFamily="34" charset="0"/>
              <a:cs typeface="Arial" pitchFamily="34" charset="0"/>
            </a:endParaRPr>
          </a:p>
          <a:p>
            <a:pPr marL="449263" indent="-342900"/>
            <a:r>
              <a:rPr lang="en-US" sz="2400" b="1" dirty="0" smtClean="0">
                <a:latin typeface="Arial" pitchFamily="34" charset="0"/>
                <a:cs typeface="Arial" pitchFamily="34" charset="0"/>
              </a:rPr>
              <a:t>Acts 13:</a:t>
            </a:r>
          </a:p>
          <a:p>
            <a:pPr marL="449263" indent="-342900"/>
            <a:r>
              <a:rPr lang="en-US" sz="2400" dirty="0" smtClean="0">
                <a:latin typeface="Arial" pitchFamily="34" charset="0"/>
                <a:cs typeface="Arial" pitchFamily="34" charset="0"/>
              </a:rPr>
              <a:t>31  And he </a:t>
            </a:r>
            <a:r>
              <a:rPr lang="en-US" sz="2400" b="1" dirty="0" smtClean="0">
                <a:solidFill>
                  <a:srgbClr val="FF0000"/>
                </a:solidFill>
                <a:latin typeface="Arial" pitchFamily="34" charset="0"/>
                <a:cs typeface="Arial" pitchFamily="34" charset="0"/>
              </a:rPr>
              <a:t>was seen many days </a:t>
            </a:r>
            <a:r>
              <a:rPr lang="en-US" sz="2400" dirty="0" smtClean="0">
                <a:latin typeface="Arial" pitchFamily="34" charset="0"/>
                <a:cs typeface="Arial" pitchFamily="34" charset="0"/>
              </a:rPr>
              <a:t>of them . . .</a:t>
            </a:r>
          </a:p>
          <a:p>
            <a:pPr marL="449263" indent="-342900">
              <a:buAutoNum type="arabicPlain" startAt="30"/>
            </a:pPr>
            <a:endParaRPr lang="en-US" sz="800" dirty="0" smtClean="0">
              <a:latin typeface="Arial" pitchFamily="34" charset="0"/>
              <a:cs typeface="Arial" pitchFamily="34" charset="0"/>
            </a:endParaRPr>
          </a:p>
          <a:p>
            <a:pPr marL="449263" indent="-342900"/>
            <a:r>
              <a:rPr lang="en-US" sz="2400" b="1" dirty="0" smtClean="0">
                <a:latin typeface="Arial" pitchFamily="34" charset="0"/>
                <a:cs typeface="Arial" pitchFamily="34" charset="0"/>
              </a:rPr>
              <a:t>Mark 16:</a:t>
            </a:r>
          </a:p>
          <a:p>
            <a:pPr marL="449263" indent="-342900">
              <a:buAutoNum type="arabicPlain" startAt="7"/>
            </a:pPr>
            <a:r>
              <a:rPr lang="en-US" sz="2400" dirty="0" smtClean="0">
                <a:latin typeface="Arial" pitchFamily="34" charset="0"/>
                <a:cs typeface="Arial" pitchFamily="34" charset="0"/>
              </a:rPr>
              <a:t>But go your way, tell his disciples and Peter that he </a:t>
            </a:r>
            <a:r>
              <a:rPr lang="en-US" sz="2400" dirty="0" err="1" smtClean="0">
                <a:latin typeface="Arial" pitchFamily="34" charset="0"/>
                <a:cs typeface="Arial" pitchFamily="34" charset="0"/>
              </a:rPr>
              <a:t>goeth</a:t>
            </a:r>
            <a:r>
              <a:rPr lang="en-US" sz="2400" dirty="0" smtClean="0">
                <a:latin typeface="Arial" pitchFamily="34" charset="0"/>
                <a:cs typeface="Arial" pitchFamily="34" charset="0"/>
              </a:rPr>
              <a:t> before you into Galilee: </a:t>
            </a:r>
            <a:r>
              <a:rPr lang="en-US" sz="2400" b="1" dirty="0" smtClean="0">
                <a:solidFill>
                  <a:srgbClr val="FF0000"/>
                </a:solidFill>
                <a:latin typeface="Arial" pitchFamily="34" charset="0"/>
                <a:cs typeface="Arial" pitchFamily="34" charset="0"/>
              </a:rPr>
              <a:t>there shall ye see him</a:t>
            </a:r>
            <a:r>
              <a:rPr lang="en-US" sz="2400" dirty="0" smtClean="0">
                <a:latin typeface="Arial" pitchFamily="34" charset="0"/>
                <a:cs typeface="Arial" pitchFamily="34" charset="0"/>
              </a:rPr>
              <a:t>, as he said unto you. . .</a:t>
            </a:r>
          </a:p>
          <a:p>
            <a:pPr marL="449263" indent="-342900">
              <a:buAutoNum type="arabicPlain" startAt="7"/>
            </a:pPr>
            <a:endParaRPr lang="en-US" sz="800" dirty="0" smtClean="0">
              <a:latin typeface="Arial" pitchFamily="34" charset="0"/>
              <a:cs typeface="Arial" pitchFamily="34" charset="0"/>
            </a:endParaRPr>
          </a:p>
          <a:p>
            <a:pPr marL="584200" indent="-342900">
              <a:buAutoNum type="arabicPlain" startAt="5"/>
            </a:pPr>
            <a:endParaRPr lang="en-US" dirty="0" smtClean="0">
              <a:latin typeface="Arial" pitchFamily="34" charset="0"/>
              <a:cs typeface="Arial" pitchFamily="34" charset="0"/>
            </a:endParaRPr>
          </a:p>
          <a:p>
            <a:pPr marL="465138" indent="-223838">
              <a:buNone/>
            </a:pPr>
            <a:endParaRPr lang="en-US" dirty="0" smtClean="0">
              <a:latin typeface="Arial" pitchFamily="34" charset="0"/>
              <a:cs typeface="Arial" pitchFamily="34" charset="0"/>
            </a:endParaRPr>
          </a:p>
          <a:p>
            <a:pPr marL="465138" indent="-223838">
              <a:buNone/>
            </a:pPr>
            <a:endParaRPr lang="en-US" dirty="0">
              <a:latin typeface="Arial" pitchFamily="34" charset="0"/>
              <a:cs typeface="Arial" pitchFamily="34" charset="0"/>
            </a:endParaRPr>
          </a:p>
        </p:txBody>
      </p:sp>
      <p:pic>
        <p:nvPicPr>
          <p:cNvPr id="225282" name="Picture 2" descr="C:\Users\Robert\Dropbox\CHURCH\Go Ye and Teach\PICTURES\Old Paintings\Jesus &amp; Thomas - Caravaggio.jpg"/>
          <p:cNvPicPr>
            <a:picLocks noChangeAspect="1" noChangeArrowheads="1"/>
          </p:cNvPicPr>
          <p:nvPr/>
        </p:nvPicPr>
        <p:blipFill>
          <a:blip r:embed="rId4" cstate="print"/>
          <a:srcRect/>
          <a:stretch>
            <a:fillRect/>
          </a:stretch>
        </p:blipFill>
        <p:spPr bwMode="auto">
          <a:xfrm>
            <a:off x="3886200" y="0"/>
            <a:ext cx="5257800" cy="3810000"/>
          </a:xfrm>
          <a:prstGeom prst="rect">
            <a:avLst/>
          </a:prstGeom>
          <a:noFill/>
        </p:spPr>
      </p:pic>
      <p:sp>
        <p:nvSpPr>
          <p:cNvPr id="5" name="TextBox 4"/>
          <p:cNvSpPr txBox="1"/>
          <p:nvPr/>
        </p:nvSpPr>
        <p:spPr>
          <a:xfrm>
            <a:off x="4038600" y="3962400"/>
            <a:ext cx="5105400" cy="2954655"/>
          </a:xfrm>
          <a:prstGeom prst="rect">
            <a:avLst/>
          </a:prstGeom>
          <a:noFill/>
        </p:spPr>
        <p:txBody>
          <a:bodyPr wrap="square" rtlCol="0">
            <a:spAutoFit/>
          </a:bodyPr>
          <a:lstStyle/>
          <a:p>
            <a:pPr marL="449263" indent="-342900"/>
            <a:r>
              <a:rPr lang="en-US" sz="2400" b="1" dirty="0" smtClean="0">
                <a:latin typeface="Arial" pitchFamily="34" charset="0"/>
                <a:cs typeface="Arial" pitchFamily="34" charset="0"/>
              </a:rPr>
              <a:t>Luke 24:</a:t>
            </a:r>
          </a:p>
          <a:p>
            <a:pPr marL="449263" indent="-342900"/>
            <a:r>
              <a:rPr lang="en-US" sz="2400" dirty="0" smtClean="0">
                <a:latin typeface="Arial" pitchFamily="34" charset="0"/>
                <a:cs typeface="Arial" pitchFamily="34" charset="0"/>
              </a:rPr>
              <a:t>36 And as they thus </a:t>
            </a:r>
            <a:r>
              <a:rPr lang="en-US" sz="2400" dirty="0" err="1" smtClean="0">
                <a:latin typeface="Arial" pitchFamily="34" charset="0"/>
                <a:cs typeface="Arial" pitchFamily="34" charset="0"/>
              </a:rPr>
              <a:t>spake</a:t>
            </a:r>
            <a:r>
              <a:rPr lang="en-US" sz="2400" dirty="0" smtClean="0">
                <a:latin typeface="Arial" pitchFamily="34" charset="0"/>
                <a:cs typeface="Arial" pitchFamily="34" charset="0"/>
              </a:rPr>
              <a:t>, Jesus himself stood in the midst of them . . .</a:t>
            </a:r>
          </a:p>
          <a:p>
            <a:pPr marL="449263" indent="-342900"/>
            <a:r>
              <a:rPr lang="en-US" sz="2400" dirty="0" smtClean="0">
                <a:latin typeface="Arial" pitchFamily="34" charset="0"/>
                <a:cs typeface="Arial" pitchFamily="34" charset="0"/>
              </a:rPr>
              <a:t>39 </a:t>
            </a:r>
            <a:r>
              <a:rPr lang="en-US" sz="2400" b="1" dirty="0" smtClean="0">
                <a:solidFill>
                  <a:srgbClr val="FF0000"/>
                </a:solidFill>
                <a:latin typeface="Arial" pitchFamily="34" charset="0"/>
                <a:cs typeface="Arial" pitchFamily="34" charset="0"/>
              </a:rPr>
              <a:t>Behold my hands and my feet, that it is I myself: handle me </a:t>
            </a:r>
            <a:r>
              <a:rPr lang="en-US" sz="2400" dirty="0" smtClean="0">
                <a:latin typeface="Arial" pitchFamily="34" charset="0"/>
                <a:cs typeface="Arial" pitchFamily="34" charset="0"/>
              </a:rPr>
              <a:t>. . .</a:t>
            </a:r>
          </a:p>
          <a:p>
            <a:pPr marL="584200" indent="-342900"/>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34</a:t>
            </a:fld>
            <a:endParaRPr lang="en-US"/>
          </a:p>
        </p:txBody>
      </p:sp>
      <p:sp>
        <p:nvSpPr>
          <p:cNvPr id="3" name="Rectangle 2"/>
          <p:cNvSpPr/>
          <p:nvPr/>
        </p:nvSpPr>
        <p:spPr>
          <a:xfrm>
            <a:off x="5334000" y="228600"/>
            <a:ext cx="3810000" cy="4154984"/>
          </a:xfrm>
          <a:prstGeom prst="rect">
            <a:avLst/>
          </a:prstGeom>
        </p:spPr>
        <p:txBody>
          <a:bodyPr wrap="square">
            <a:spAutoFit/>
          </a:bodyPr>
          <a:lstStyle/>
          <a:p>
            <a:pPr indent="20638">
              <a:buNone/>
            </a:pPr>
            <a:r>
              <a:rPr lang="en-US" sz="2400" dirty="0" smtClean="0">
                <a:latin typeface="Arial" pitchFamily="34" charset="0"/>
                <a:cs typeface="Arial" pitchFamily="34" charset="0"/>
              </a:rPr>
              <a:t>Though he attributes it to group hallucinations, atheist New Testament scholar </a:t>
            </a:r>
            <a:r>
              <a:rPr lang="en-US" sz="2400" dirty="0" err="1" smtClean="0">
                <a:latin typeface="Arial" pitchFamily="34" charset="0"/>
                <a:cs typeface="Arial" pitchFamily="34" charset="0"/>
              </a:rPr>
              <a:t>Gerd</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Ludemann</a:t>
            </a:r>
            <a:r>
              <a:rPr lang="en-US" sz="2400" dirty="0" smtClean="0">
                <a:latin typeface="Arial" pitchFamily="34" charset="0"/>
                <a:cs typeface="Arial" pitchFamily="34" charset="0"/>
              </a:rPr>
              <a:t> says, “It may be taken as historically certain that Peter and the disciples had experiences after Jesus’ death in which </a:t>
            </a:r>
            <a:r>
              <a:rPr lang="en-US" sz="2400" b="1" dirty="0" smtClean="0">
                <a:solidFill>
                  <a:srgbClr val="FF0000"/>
                </a:solidFill>
                <a:latin typeface="Arial" pitchFamily="34" charset="0"/>
                <a:cs typeface="Arial" pitchFamily="34" charset="0"/>
              </a:rPr>
              <a:t>Jesus appeared to them </a:t>
            </a:r>
            <a:r>
              <a:rPr lang="en-US" sz="2400" dirty="0" smtClean="0">
                <a:latin typeface="Arial" pitchFamily="34" charset="0"/>
                <a:cs typeface="Arial" pitchFamily="34" charset="0"/>
              </a:rPr>
              <a:t>as the risen Christ.”</a:t>
            </a:r>
            <a:endParaRPr lang="en-US" sz="2400" dirty="0">
              <a:latin typeface="Arial" pitchFamily="34" charset="0"/>
              <a:cs typeface="Arial" pitchFamily="34" charset="0"/>
            </a:endParaRPr>
          </a:p>
        </p:txBody>
      </p:sp>
      <p:pic>
        <p:nvPicPr>
          <p:cNvPr id="225282" name="Picture 2" descr="C:\Users\Robert\Dropbox\CHURCH\Go Ye and Teach\PICTURES\Old Paintings\Jesus &amp; Thomas - Caravaggio.jpg"/>
          <p:cNvPicPr>
            <a:picLocks noChangeAspect="1" noChangeArrowheads="1"/>
          </p:cNvPicPr>
          <p:nvPr/>
        </p:nvPicPr>
        <p:blipFill>
          <a:blip r:embed="rId3" cstate="print"/>
          <a:srcRect/>
          <a:stretch>
            <a:fillRect/>
          </a:stretch>
        </p:blipFill>
        <p:spPr bwMode="auto">
          <a:xfrm>
            <a:off x="1" y="0"/>
            <a:ext cx="5257800" cy="4648200"/>
          </a:xfrm>
          <a:prstGeom prst="rect">
            <a:avLst/>
          </a:prstGeom>
          <a:noFill/>
        </p:spPr>
      </p:pic>
      <p:sp>
        <p:nvSpPr>
          <p:cNvPr id="5" name="Footer Placeholder 4"/>
          <p:cNvSpPr>
            <a:spLocks noGrp="1"/>
          </p:cNvSpPr>
          <p:nvPr>
            <p:ph type="ftr" sz="quarter" idx="11"/>
          </p:nvPr>
        </p:nvSpPr>
        <p:spPr>
          <a:xfrm>
            <a:off x="5486400" y="5486401"/>
            <a:ext cx="3657600" cy="1066800"/>
          </a:xfrm>
        </p:spPr>
        <p:txBody>
          <a:bodyPr/>
          <a:lstStyle/>
          <a:p>
            <a:pPr algn="l"/>
            <a:r>
              <a:rPr lang="en-US" dirty="0" err="1" smtClean="0"/>
              <a:t>Gerd</a:t>
            </a:r>
            <a:r>
              <a:rPr lang="en-US" dirty="0" smtClean="0"/>
              <a:t> </a:t>
            </a:r>
            <a:r>
              <a:rPr lang="en-US" dirty="0" err="1" smtClean="0"/>
              <a:t>Ludemann</a:t>
            </a:r>
            <a:r>
              <a:rPr lang="en-US" dirty="0" smtClean="0"/>
              <a:t>, </a:t>
            </a:r>
            <a:r>
              <a:rPr lang="en-US" i="1" dirty="0" smtClean="0"/>
              <a:t>What Really Happened to Jesus? A Historical Approach to the Resurrection, </a:t>
            </a:r>
            <a:r>
              <a:rPr lang="en-US" dirty="0" smtClean="0"/>
              <a:t>trans. John Bowden (Louisville: Westminster John Knox, 1995), 80. </a:t>
            </a:r>
            <a:r>
              <a:rPr lang="en-US" dirty="0" err="1" smtClean="0"/>
              <a:t>Ludemann</a:t>
            </a:r>
            <a:r>
              <a:rPr lang="en-US" dirty="0" smtClean="0"/>
              <a:t> attributes these to hallucinations that the disciples experienced contemporaneously.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35</a:t>
            </a:fld>
            <a:endParaRPr lang="en-US"/>
          </a:p>
        </p:txBody>
      </p:sp>
      <p:sp>
        <p:nvSpPr>
          <p:cNvPr id="3" name="Rectangle 2"/>
          <p:cNvSpPr/>
          <p:nvPr/>
        </p:nvSpPr>
        <p:spPr>
          <a:xfrm>
            <a:off x="5715000" y="0"/>
            <a:ext cx="3429000" cy="4678204"/>
          </a:xfrm>
          <a:prstGeom prst="rect">
            <a:avLst/>
          </a:prstGeom>
        </p:spPr>
        <p:txBody>
          <a:bodyPr wrap="square">
            <a:spAutoFit/>
          </a:bodyPr>
          <a:lstStyle/>
          <a:p>
            <a:pPr marL="169863" indent="-169863">
              <a:buNone/>
            </a:pPr>
            <a:r>
              <a:rPr lang="en-US" sz="2400" b="1" dirty="0" smtClean="0">
                <a:latin typeface="Arial" pitchFamily="34" charset="0"/>
                <a:cs typeface="Arial" pitchFamily="34" charset="0"/>
              </a:rPr>
              <a:t>Luke 24 (NIV):</a:t>
            </a:r>
          </a:p>
          <a:p>
            <a:pPr marL="244475" indent="-223838">
              <a:buNone/>
            </a:pPr>
            <a:endParaRPr lang="en-US" sz="1000" dirty="0" smtClean="0">
              <a:latin typeface="Arial" pitchFamily="34" charset="0"/>
              <a:cs typeface="Arial" pitchFamily="34" charset="0"/>
            </a:endParaRPr>
          </a:p>
          <a:p>
            <a:pPr marL="338138" indent="-317500">
              <a:buNone/>
            </a:pPr>
            <a:r>
              <a:rPr lang="en-US" sz="2400" dirty="0" smtClean="0">
                <a:latin typeface="Arial" pitchFamily="34" charset="0"/>
                <a:cs typeface="Arial" pitchFamily="34" charset="0"/>
              </a:rPr>
              <a:t>13 Now that same day two of them were going to a village called </a:t>
            </a:r>
            <a:r>
              <a:rPr lang="en-US" sz="2400" b="1" dirty="0" smtClean="0">
                <a:latin typeface="Arial" pitchFamily="34" charset="0"/>
                <a:cs typeface="Arial" pitchFamily="34" charset="0"/>
              </a:rPr>
              <a:t>Emmaus</a:t>
            </a:r>
            <a:r>
              <a:rPr lang="en-US" sz="2400" dirty="0" smtClean="0">
                <a:latin typeface="Arial" pitchFamily="34" charset="0"/>
                <a:cs typeface="Arial" pitchFamily="34" charset="0"/>
              </a:rPr>
              <a:t> . . .</a:t>
            </a:r>
          </a:p>
          <a:p>
            <a:pPr marL="338138" indent="-317500">
              <a:buNone/>
            </a:pPr>
            <a:r>
              <a:rPr lang="en-US" sz="2400" dirty="0" smtClean="0">
                <a:latin typeface="Arial" pitchFamily="34" charset="0"/>
                <a:cs typeface="Arial" pitchFamily="34" charset="0"/>
              </a:rPr>
              <a:t>15 . . .  </a:t>
            </a:r>
            <a:r>
              <a:rPr lang="en-US" sz="2400" b="1" dirty="0" smtClean="0">
                <a:solidFill>
                  <a:srgbClr val="FF0000"/>
                </a:solidFill>
                <a:latin typeface="Arial" pitchFamily="34" charset="0"/>
                <a:cs typeface="Arial" pitchFamily="34" charset="0"/>
              </a:rPr>
              <a:t>Jesus himself came up and walked along with them </a:t>
            </a:r>
            <a:r>
              <a:rPr lang="en-US" sz="2400" dirty="0" smtClean="0">
                <a:latin typeface="Arial" pitchFamily="34" charset="0"/>
                <a:cs typeface="Arial" pitchFamily="34" charset="0"/>
              </a:rPr>
              <a:t>. . . </a:t>
            </a:r>
          </a:p>
          <a:p>
            <a:pPr marL="338138" indent="-317500">
              <a:buNone/>
            </a:pPr>
            <a:r>
              <a:rPr lang="en-US" sz="2400" dirty="0" smtClean="0">
                <a:latin typeface="Arial" pitchFamily="34" charset="0"/>
                <a:cs typeface="Arial" pitchFamily="34" charset="0"/>
              </a:rPr>
              <a:t>20 The chief priests and our rulers handed him over to</a:t>
            </a:r>
            <a:endParaRPr lang="en-US" dirty="0" smtClean="0">
              <a:latin typeface="Arial" pitchFamily="34" charset="0"/>
              <a:cs typeface="Arial" pitchFamily="34" charset="0"/>
            </a:endParaRPr>
          </a:p>
        </p:txBody>
      </p:sp>
      <p:sp>
        <p:nvSpPr>
          <p:cNvPr id="5" name="Rectangle 4"/>
          <p:cNvSpPr/>
          <p:nvPr/>
        </p:nvSpPr>
        <p:spPr>
          <a:xfrm>
            <a:off x="0" y="4572000"/>
            <a:ext cx="9144000" cy="646331"/>
          </a:xfrm>
          <a:prstGeom prst="rect">
            <a:avLst/>
          </a:prstGeom>
        </p:spPr>
        <p:txBody>
          <a:bodyPr wrap="square">
            <a:spAutoFit/>
          </a:bodyPr>
          <a:lstStyle/>
          <a:p>
            <a:pPr marL="244475" indent="-223838">
              <a:buNone/>
            </a:pPr>
            <a:endParaRPr lang="en-US" dirty="0" smtClean="0">
              <a:latin typeface="Arial" pitchFamily="34" charset="0"/>
              <a:cs typeface="Arial" pitchFamily="34" charset="0"/>
            </a:endParaRPr>
          </a:p>
          <a:p>
            <a:pPr marL="244475" indent="-223838">
              <a:buNone/>
            </a:pPr>
            <a:endParaRPr lang="en-US" dirty="0" smtClean="0">
              <a:latin typeface="Arial" pitchFamily="34" charset="0"/>
              <a:cs typeface="Arial" pitchFamily="34" charset="0"/>
            </a:endParaRPr>
          </a:p>
        </p:txBody>
      </p:sp>
      <p:pic>
        <p:nvPicPr>
          <p:cNvPr id="280579" name="Picture 3"/>
          <p:cNvPicPr>
            <a:picLocks noChangeAspect="1" noChangeArrowheads="1"/>
          </p:cNvPicPr>
          <p:nvPr/>
        </p:nvPicPr>
        <p:blipFill>
          <a:blip r:embed="rId3" cstate="print"/>
          <a:srcRect/>
          <a:stretch>
            <a:fillRect/>
          </a:stretch>
        </p:blipFill>
        <p:spPr bwMode="auto">
          <a:xfrm>
            <a:off x="0" y="1"/>
            <a:ext cx="5410200" cy="4366805"/>
          </a:xfrm>
          <a:prstGeom prst="rect">
            <a:avLst/>
          </a:prstGeom>
          <a:noFill/>
          <a:ln w="9525">
            <a:noFill/>
            <a:miter lim="800000"/>
            <a:headEnd/>
            <a:tailEnd/>
          </a:ln>
          <a:effectLst/>
        </p:spPr>
      </p:pic>
      <p:sp>
        <p:nvSpPr>
          <p:cNvPr id="6" name="TextBox 5"/>
          <p:cNvSpPr txBox="1"/>
          <p:nvPr/>
        </p:nvSpPr>
        <p:spPr>
          <a:xfrm>
            <a:off x="304800" y="4495800"/>
            <a:ext cx="8839200" cy="2199858"/>
          </a:xfrm>
          <a:prstGeom prst="rect">
            <a:avLst/>
          </a:prstGeom>
          <a:noFill/>
        </p:spPr>
        <p:txBody>
          <a:bodyPr wrap="square" rtlCol="0">
            <a:spAutoFit/>
          </a:bodyPr>
          <a:lstStyle/>
          <a:p>
            <a:pPr marL="338138" indent="-317500">
              <a:buNone/>
            </a:pPr>
            <a:r>
              <a:rPr lang="en-US" sz="2400" dirty="0" smtClean="0">
                <a:latin typeface="Arial" pitchFamily="34" charset="0"/>
                <a:cs typeface="Arial" pitchFamily="34" charset="0"/>
              </a:rPr>
              <a:t>	 be sentenced to death, and they </a:t>
            </a:r>
            <a:r>
              <a:rPr lang="en-US" sz="2400" b="1" dirty="0" smtClean="0">
                <a:latin typeface="Arial" pitchFamily="34" charset="0"/>
                <a:cs typeface="Arial" pitchFamily="34" charset="0"/>
              </a:rPr>
              <a:t>crucified him</a:t>
            </a:r>
            <a:r>
              <a:rPr lang="en-US" sz="2400" dirty="0" smtClean="0">
                <a:latin typeface="Arial" pitchFamily="34" charset="0"/>
                <a:cs typeface="Arial" pitchFamily="34" charset="0"/>
              </a:rPr>
              <a:t>; </a:t>
            </a:r>
          </a:p>
          <a:p>
            <a:pPr marL="457200" indent="-436563">
              <a:buNone/>
            </a:pPr>
            <a:r>
              <a:rPr lang="en-US" sz="2400" dirty="0" smtClean="0">
                <a:latin typeface="Arial" pitchFamily="34" charset="0"/>
                <a:cs typeface="Arial" pitchFamily="34" charset="0"/>
              </a:rPr>
              <a:t>21 But we had hoped that he was the one who was going to  redeem Israel. And what is more, it is the </a:t>
            </a:r>
            <a:r>
              <a:rPr lang="en-US" sz="2400" b="1" dirty="0" smtClean="0">
                <a:latin typeface="Arial" pitchFamily="34" charset="0"/>
                <a:cs typeface="Arial" pitchFamily="34" charset="0"/>
              </a:rPr>
              <a:t>third day </a:t>
            </a:r>
            <a:r>
              <a:rPr lang="en-US" sz="2400" dirty="0" smtClean="0">
                <a:latin typeface="Arial" pitchFamily="34" charset="0"/>
                <a:cs typeface="Arial" pitchFamily="34" charset="0"/>
              </a:rPr>
              <a:t>since all this took place. </a:t>
            </a:r>
          </a:p>
          <a:p>
            <a:pPr marL="244475" indent="-223838">
              <a:buNone/>
            </a:pPr>
            <a:endParaRPr lang="en-US" dirty="0" smtClean="0">
              <a:latin typeface="Arial" pitchFamily="34" charset="0"/>
              <a:cs typeface="Arial" pitchFamily="34" charset="0"/>
            </a:endParaRPr>
          </a:p>
          <a:p>
            <a:pPr marL="244475" indent="-223838">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36</a:t>
            </a:fld>
            <a:endParaRPr lang="en-US" dirty="0"/>
          </a:p>
        </p:txBody>
      </p:sp>
      <p:sp>
        <p:nvSpPr>
          <p:cNvPr id="4" name="Rectangle 3"/>
          <p:cNvSpPr/>
          <p:nvPr/>
        </p:nvSpPr>
        <p:spPr>
          <a:xfrm>
            <a:off x="5715000" y="533400"/>
            <a:ext cx="3429000" cy="4508183"/>
          </a:xfrm>
          <a:prstGeom prst="rect">
            <a:avLst/>
          </a:prstGeom>
        </p:spPr>
        <p:txBody>
          <a:bodyPr wrap="square">
            <a:spAutoFit/>
          </a:bodyPr>
          <a:lstStyle/>
          <a:p>
            <a:pPr marL="338138" indent="-317500"/>
            <a:r>
              <a:rPr lang="en-US" sz="2400" dirty="0" smtClean="0">
                <a:latin typeface="Arial" pitchFamily="34" charset="0"/>
                <a:cs typeface="Arial" pitchFamily="34" charset="0"/>
              </a:rPr>
              <a:t>22 In addition, some of our </a:t>
            </a:r>
            <a:r>
              <a:rPr lang="en-US" sz="2400" b="1" dirty="0" smtClean="0">
                <a:solidFill>
                  <a:srgbClr val="FF0000"/>
                </a:solidFill>
                <a:latin typeface="Arial" pitchFamily="34" charset="0"/>
                <a:cs typeface="Arial" pitchFamily="34" charset="0"/>
              </a:rPr>
              <a:t>women</a:t>
            </a:r>
            <a:r>
              <a:rPr lang="en-US" sz="2400" dirty="0" smtClean="0">
                <a:latin typeface="Arial" pitchFamily="34" charset="0"/>
                <a:cs typeface="Arial" pitchFamily="34" charset="0"/>
              </a:rPr>
              <a:t> amazed us. </a:t>
            </a:r>
            <a:r>
              <a:rPr lang="en-US" sz="2400" b="1" dirty="0" smtClean="0">
                <a:solidFill>
                  <a:srgbClr val="FF0000"/>
                </a:solidFill>
                <a:latin typeface="Arial" pitchFamily="34" charset="0"/>
                <a:cs typeface="Arial" pitchFamily="34" charset="0"/>
              </a:rPr>
              <a:t>They went to the tomb early this morning</a:t>
            </a:r>
            <a:r>
              <a:rPr lang="en-US" sz="2400" dirty="0" smtClean="0">
                <a:latin typeface="Arial" pitchFamily="34" charset="0"/>
                <a:cs typeface="Arial" pitchFamily="34" charset="0"/>
              </a:rPr>
              <a:t>.</a:t>
            </a:r>
          </a:p>
          <a:p>
            <a:pPr marL="338138" indent="-317500"/>
            <a:r>
              <a:rPr lang="en-US" sz="2400" dirty="0" smtClean="0">
                <a:latin typeface="Arial" pitchFamily="34" charset="0"/>
                <a:cs typeface="Arial" pitchFamily="34" charset="0"/>
              </a:rPr>
              <a:t>23</a:t>
            </a:r>
            <a:r>
              <a:rPr lang="en-US" sz="2400" b="1" dirty="0" smtClean="0">
                <a:solidFill>
                  <a:srgbClr val="FF0000"/>
                </a:solidFill>
                <a:latin typeface="Arial" pitchFamily="34" charset="0"/>
                <a:cs typeface="Arial" pitchFamily="34" charset="0"/>
              </a:rPr>
              <a:t> but didn’t find his body</a:t>
            </a:r>
            <a:r>
              <a:rPr lang="en-US" sz="2400" dirty="0" smtClean="0">
                <a:latin typeface="Arial" pitchFamily="34" charset="0"/>
                <a:cs typeface="Arial" pitchFamily="34" charset="0"/>
              </a:rPr>
              <a:t>.  They came and told us they had seen a vision of angels, who </a:t>
            </a:r>
            <a:r>
              <a:rPr lang="en-US" sz="2400" b="1" dirty="0" smtClean="0">
                <a:solidFill>
                  <a:srgbClr val="FF0000"/>
                </a:solidFill>
                <a:latin typeface="Arial" pitchFamily="34" charset="0"/>
                <a:cs typeface="Arial" pitchFamily="34" charset="0"/>
              </a:rPr>
              <a:t>said he was alive</a:t>
            </a:r>
            <a:r>
              <a:rPr lang="en-US" sz="2400" dirty="0" smtClean="0">
                <a:latin typeface="Arial" pitchFamily="34" charset="0"/>
                <a:cs typeface="Arial" pitchFamily="34" charset="0"/>
              </a:rPr>
              <a:t>. </a:t>
            </a:r>
          </a:p>
          <a:p>
            <a:pPr marL="338138" indent="-317500"/>
            <a:endParaRPr lang="en-US" dirty="0" smtClean="0">
              <a:latin typeface="Arial" pitchFamily="34" charset="0"/>
              <a:cs typeface="Arial" pitchFamily="34" charset="0"/>
            </a:endParaRPr>
          </a:p>
        </p:txBody>
      </p:sp>
      <p:sp>
        <p:nvSpPr>
          <p:cNvPr id="5" name="Rectangle 4"/>
          <p:cNvSpPr/>
          <p:nvPr/>
        </p:nvSpPr>
        <p:spPr>
          <a:xfrm>
            <a:off x="0" y="4572000"/>
            <a:ext cx="9144000" cy="369332"/>
          </a:xfrm>
          <a:prstGeom prst="rect">
            <a:avLst/>
          </a:prstGeom>
        </p:spPr>
        <p:txBody>
          <a:bodyPr wrap="square">
            <a:spAutoFit/>
          </a:bodyPr>
          <a:lstStyle/>
          <a:p>
            <a:pPr marL="338138" indent="-317500">
              <a:buNone/>
            </a:pPr>
            <a:endParaRPr lang="en-US" dirty="0" smtClean="0">
              <a:latin typeface="Arial" pitchFamily="34" charset="0"/>
              <a:cs typeface="Arial" pitchFamily="34" charset="0"/>
            </a:endParaRPr>
          </a:p>
        </p:txBody>
      </p:sp>
      <p:pic>
        <p:nvPicPr>
          <p:cNvPr id="328706" name="Picture 2" descr="C:\Users\Robert\Dropbox\CHURCH\Go Ye and Teach\PICTURES\Old Paintings\Jesus at Emaus - Carl Bloch.jpg"/>
          <p:cNvPicPr>
            <a:picLocks noChangeAspect="1" noChangeArrowheads="1"/>
          </p:cNvPicPr>
          <p:nvPr/>
        </p:nvPicPr>
        <p:blipFill>
          <a:blip r:embed="rId3" cstate="print"/>
          <a:srcRect/>
          <a:stretch>
            <a:fillRect/>
          </a:stretch>
        </p:blipFill>
        <p:spPr bwMode="auto">
          <a:xfrm>
            <a:off x="1" y="0"/>
            <a:ext cx="5541852" cy="4495800"/>
          </a:xfrm>
          <a:prstGeom prst="rect">
            <a:avLst/>
          </a:prstGeom>
          <a:noFill/>
        </p:spPr>
      </p:pic>
      <p:sp>
        <p:nvSpPr>
          <p:cNvPr id="7" name="Rectangle 6"/>
          <p:cNvSpPr/>
          <p:nvPr/>
        </p:nvSpPr>
        <p:spPr>
          <a:xfrm>
            <a:off x="0" y="4572000"/>
            <a:ext cx="9144000" cy="1938992"/>
          </a:xfrm>
          <a:prstGeom prst="rect">
            <a:avLst/>
          </a:prstGeom>
        </p:spPr>
        <p:txBody>
          <a:bodyPr wrap="square">
            <a:spAutoFit/>
          </a:bodyPr>
          <a:lstStyle/>
          <a:p>
            <a:pPr marL="338138" indent="-317500"/>
            <a:r>
              <a:rPr lang="en-US" sz="2400" dirty="0" smtClean="0">
                <a:latin typeface="Arial" pitchFamily="34" charset="0"/>
                <a:cs typeface="Arial" pitchFamily="34" charset="0"/>
              </a:rPr>
              <a:t>24 Then some of our companions went to the tomb and found it just as the women had said, but </a:t>
            </a:r>
            <a:r>
              <a:rPr lang="en-US" sz="2400" b="1" dirty="0" smtClean="0">
                <a:solidFill>
                  <a:srgbClr val="FF0000"/>
                </a:solidFill>
                <a:latin typeface="Arial" pitchFamily="34" charset="0"/>
                <a:cs typeface="Arial" pitchFamily="34" charset="0"/>
              </a:rPr>
              <a:t>him they did not see</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 . . </a:t>
            </a:r>
          </a:p>
          <a:p>
            <a:pPr marL="338138" indent="-317500"/>
            <a:r>
              <a:rPr lang="en-US" sz="2400" dirty="0" smtClean="0">
                <a:latin typeface="Arial" pitchFamily="34" charset="0"/>
                <a:cs typeface="Arial" pitchFamily="34" charset="0"/>
              </a:rPr>
              <a:t>29 But they urged him strongly, “Stay with us, for it is nearly evening; the day is almost over.” So he went in to stay with them.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37</a:t>
            </a:fld>
            <a:endParaRPr lang="en-US"/>
          </a:p>
        </p:txBody>
      </p:sp>
      <p:pic>
        <p:nvPicPr>
          <p:cNvPr id="3" name="Picture 2" descr="Traditional Jewish Garb"/>
          <p:cNvPicPr>
            <a:picLocks noChangeAspect="1" noChangeArrowheads="1"/>
          </p:cNvPicPr>
          <p:nvPr/>
        </p:nvPicPr>
        <p:blipFill>
          <a:blip r:embed="rId3" cstate="print"/>
          <a:srcRect/>
          <a:stretch>
            <a:fillRect/>
          </a:stretch>
        </p:blipFill>
        <p:spPr bwMode="auto">
          <a:xfrm>
            <a:off x="4373217" y="0"/>
            <a:ext cx="4770783" cy="6858000"/>
          </a:xfrm>
          <a:prstGeom prst="rect">
            <a:avLst/>
          </a:prstGeom>
          <a:noFill/>
          <a:ln w="9525">
            <a:noFill/>
            <a:miter lim="800000"/>
            <a:headEnd/>
            <a:tailEnd/>
          </a:ln>
        </p:spPr>
      </p:pic>
      <p:sp>
        <p:nvSpPr>
          <p:cNvPr id="4" name="Rectangle 3"/>
          <p:cNvSpPr/>
          <p:nvPr/>
        </p:nvSpPr>
        <p:spPr>
          <a:xfrm>
            <a:off x="0" y="1295400"/>
            <a:ext cx="4343400" cy="2554545"/>
          </a:xfrm>
          <a:prstGeom prst="rect">
            <a:avLst/>
          </a:prstGeom>
        </p:spPr>
        <p:txBody>
          <a:bodyPr wrap="square">
            <a:spAutoFit/>
          </a:bodyPr>
          <a:lstStyle/>
          <a:p>
            <a:pPr algn="ctr">
              <a:buNone/>
            </a:pPr>
            <a:r>
              <a:rPr lang="en-US" sz="4000" b="1" i="1" dirty="0" smtClean="0">
                <a:latin typeface="Arial" pitchFamily="34" charset="0"/>
                <a:cs typeface="Arial" pitchFamily="34" charset="0"/>
              </a:rPr>
              <a:t>No Existing Tradition of an </a:t>
            </a:r>
          </a:p>
          <a:p>
            <a:pPr algn="ctr">
              <a:buNone/>
            </a:pPr>
            <a:r>
              <a:rPr lang="en-US" sz="4000" b="1" i="1" dirty="0" smtClean="0">
                <a:latin typeface="Arial" pitchFamily="34" charset="0"/>
                <a:cs typeface="Arial" pitchFamily="34" charset="0"/>
              </a:rPr>
              <a:t>Individual Resurrection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38</a:t>
            </a:fld>
            <a:endParaRPr lang="en-US"/>
          </a:p>
        </p:txBody>
      </p:sp>
      <p:pic>
        <p:nvPicPr>
          <p:cNvPr id="3" name="Picture 2" descr="Traditional Jewish Garb"/>
          <p:cNvPicPr>
            <a:picLocks noChangeAspect="1" noChangeArrowheads="1"/>
          </p:cNvPicPr>
          <p:nvPr/>
        </p:nvPicPr>
        <p:blipFill>
          <a:blip r:embed="rId3" cstate="print"/>
          <a:srcRect/>
          <a:stretch>
            <a:fillRect/>
          </a:stretch>
        </p:blipFill>
        <p:spPr bwMode="auto">
          <a:xfrm>
            <a:off x="4373217" y="0"/>
            <a:ext cx="4770783" cy="6858000"/>
          </a:xfrm>
          <a:prstGeom prst="rect">
            <a:avLst/>
          </a:prstGeom>
          <a:noFill/>
          <a:ln w="9525">
            <a:noFill/>
            <a:miter lim="800000"/>
            <a:headEnd/>
            <a:tailEnd/>
          </a:ln>
        </p:spPr>
      </p:pic>
      <p:sp>
        <p:nvSpPr>
          <p:cNvPr id="4" name="Rectangle 3"/>
          <p:cNvSpPr/>
          <p:nvPr/>
        </p:nvSpPr>
        <p:spPr>
          <a:xfrm>
            <a:off x="0" y="1"/>
            <a:ext cx="4343400" cy="7971413"/>
          </a:xfrm>
          <a:prstGeom prst="rect">
            <a:avLst/>
          </a:prstGeom>
        </p:spPr>
        <p:txBody>
          <a:bodyPr wrap="square">
            <a:spAutoFit/>
          </a:bodyPr>
          <a:lstStyle/>
          <a:p>
            <a:pPr marL="236538" indent="-215900">
              <a:buFont typeface="Arial" pitchFamily="34" charset="0"/>
              <a:buChar char="•"/>
            </a:pPr>
            <a:r>
              <a:rPr lang="en-US" sz="2400" dirty="0" smtClean="0">
                <a:latin typeface="Arial" pitchFamily="34" charset="0"/>
                <a:cs typeface="Arial" pitchFamily="34" charset="0"/>
              </a:rPr>
              <a:t>Regarding resurrection, Jews believed in a </a:t>
            </a:r>
            <a:r>
              <a:rPr lang="en-US" sz="2400" b="1" dirty="0" smtClean="0">
                <a:solidFill>
                  <a:srgbClr val="FF0000"/>
                </a:solidFill>
                <a:latin typeface="Arial" pitchFamily="34" charset="0"/>
                <a:cs typeface="Arial" pitchFamily="34" charset="0"/>
              </a:rPr>
              <a:t>general resurrection </a:t>
            </a:r>
            <a:r>
              <a:rPr lang="en-US" sz="2400" dirty="0" smtClean="0">
                <a:latin typeface="Arial" pitchFamily="34" charset="0"/>
                <a:cs typeface="Arial" pitchFamily="34" charset="0"/>
              </a:rPr>
              <a:t>of all the righteous at the end of the world. No individual resurrection.</a:t>
            </a:r>
          </a:p>
          <a:p>
            <a:pPr marL="236538" indent="-215900"/>
            <a:endParaRPr lang="en-US" sz="800" dirty="0" smtClean="0">
              <a:latin typeface="Arial" pitchFamily="34" charset="0"/>
              <a:cs typeface="Arial" pitchFamily="34" charset="0"/>
            </a:endParaRPr>
          </a:p>
          <a:p>
            <a:pPr marL="236538" indent="-215900">
              <a:buFont typeface="Arial" pitchFamily="34" charset="0"/>
              <a:buChar char="•"/>
            </a:pPr>
            <a:r>
              <a:rPr lang="en-US" sz="2400" dirty="0" smtClean="0">
                <a:latin typeface="Arial" pitchFamily="34" charset="0"/>
                <a:cs typeface="Arial" pitchFamily="34" charset="0"/>
              </a:rPr>
              <a:t>Jews interpreted Deuteronomy 21:23 to say that any man who was crucified was a common criminal. Jesus was just </a:t>
            </a:r>
            <a:r>
              <a:rPr lang="en-US" sz="2400" b="1" dirty="0" smtClean="0">
                <a:solidFill>
                  <a:srgbClr val="FF0000"/>
                </a:solidFill>
                <a:latin typeface="Arial" pitchFamily="34" charset="0"/>
                <a:cs typeface="Arial" pitchFamily="34" charset="0"/>
              </a:rPr>
              <a:t>another failed Messiah</a:t>
            </a:r>
            <a:r>
              <a:rPr lang="en-US" sz="2400" dirty="0" smtClean="0">
                <a:latin typeface="Arial" pitchFamily="34" charset="0"/>
                <a:cs typeface="Arial" pitchFamily="34" charset="0"/>
              </a:rPr>
              <a:t>. In fact, it was a catastrophe because it meant that, far from being the Messiah and conquering Israel’s enemies, Jesus was an accursed heretic.</a:t>
            </a:r>
          </a:p>
          <a:p>
            <a:pPr marL="236538" indent="-215900"/>
            <a:endParaRPr lang="en-US" dirty="0" smtClean="0">
              <a:latin typeface="Arial" pitchFamily="34" charset="0"/>
              <a:cs typeface="Arial" pitchFamily="34" charset="0"/>
            </a:endParaRPr>
          </a:p>
          <a:p>
            <a:pPr marL="338138" indent="-317500"/>
            <a:endParaRPr lang="en-US" dirty="0" smtClean="0">
              <a:latin typeface="Arial" pitchFamily="34" charset="0"/>
              <a:cs typeface="Arial" pitchFamily="34" charset="0"/>
            </a:endParaRPr>
          </a:p>
          <a:p>
            <a:pPr marL="338138" indent="-317500"/>
            <a:endParaRPr lang="en-US" dirty="0" smtClean="0">
              <a:latin typeface="Arial" pitchFamily="34" charset="0"/>
              <a:cs typeface="Arial" pitchFamily="34" charset="0"/>
            </a:endParaRPr>
          </a:p>
          <a:p>
            <a:pPr indent="20638"/>
            <a:r>
              <a:rPr lang="en-US"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39</a:t>
            </a:fld>
            <a:endParaRPr lang="en-US"/>
          </a:p>
        </p:txBody>
      </p:sp>
      <p:pic>
        <p:nvPicPr>
          <p:cNvPr id="3" name="Picture 2" descr="Traditional Jewish Garb"/>
          <p:cNvPicPr>
            <a:picLocks noChangeAspect="1" noChangeArrowheads="1"/>
          </p:cNvPicPr>
          <p:nvPr/>
        </p:nvPicPr>
        <p:blipFill>
          <a:blip r:embed="rId2" cstate="print"/>
          <a:srcRect/>
          <a:stretch>
            <a:fillRect/>
          </a:stretch>
        </p:blipFill>
        <p:spPr bwMode="auto">
          <a:xfrm>
            <a:off x="4373217" y="0"/>
            <a:ext cx="4770783" cy="6858000"/>
          </a:xfrm>
          <a:prstGeom prst="rect">
            <a:avLst/>
          </a:prstGeom>
          <a:noFill/>
          <a:ln w="9525">
            <a:noFill/>
            <a:miter lim="800000"/>
            <a:headEnd/>
            <a:tailEnd/>
          </a:ln>
        </p:spPr>
      </p:pic>
      <p:sp>
        <p:nvSpPr>
          <p:cNvPr id="4" name="Rectangle 3"/>
          <p:cNvSpPr/>
          <p:nvPr/>
        </p:nvSpPr>
        <p:spPr>
          <a:xfrm>
            <a:off x="228600" y="1"/>
            <a:ext cx="4114800" cy="6740307"/>
          </a:xfrm>
          <a:prstGeom prst="rect">
            <a:avLst/>
          </a:prstGeom>
        </p:spPr>
        <p:txBody>
          <a:bodyPr wrap="square">
            <a:spAutoFit/>
          </a:bodyPr>
          <a:lstStyle/>
          <a:p>
            <a:pPr marL="236538" indent="-215900"/>
            <a:endParaRPr lang="en-US" dirty="0" smtClean="0">
              <a:latin typeface="Arial" pitchFamily="34" charset="0"/>
              <a:cs typeface="Arial" pitchFamily="34" charset="0"/>
            </a:endParaRPr>
          </a:p>
          <a:p>
            <a:pPr marL="236538" indent="-215900">
              <a:buFont typeface="Arial" pitchFamily="34" charset="0"/>
              <a:buChar char="•"/>
            </a:pPr>
            <a:endParaRPr lang="en-US" dirty="0" smtClean="0">
              <a:latin typeface="Arial" pitchFamily="34" charset="0"/>
              <a:cs typeface="Arial" pitchFamily="34" charset="0"/>
            </a:endParaRPr>
          </a:p>
          <a:p>
            <a:pPr marL="236538" indent="-215900">
              <a:buFont typeface="Arial" pitchFamily="34" charset="0"/>
              <a:buChar char="•"/>
            </a:pPr>
            <a:endParaRPr lang="en-US" dirty="0" smtClean="0">
              <a:latin typeface="Arial" pitchFamily="34" charset="0"/>
              <a:cs typeface="Arial" pitchFamily="34" charset="0"/>
            </a:endParaRPr>
          </a:p>
          <a:p>
            <a:pPr marL="236538" indent="-215900">
              <a:buFont typeface="Arial" pitchFamily="34" charset="0"/>
              <a:buChar char="•"/>
            </a:pPr>
            <a:endParaRPr lang="en-US" dirty="0" smtClean="0">
              <a:latin typeface="Arial" pitchFamily="34" charset="0"/>
              <a:cs typeface="Arial" pitchFamily="34" charset="0"/>
            </a:endParaRPr>
          </a:p>
          <a:p>
            <a:pPr marL="236538" indent="-215900">
              <a:buFont typeface="Arial" pitchFamily="34" charset="0"/>
              <a:buChar char="•"/>
            </a:pPr>
            <a:endParaRPr lang="en-US" dirty="0" smtClean="0">
              <a:latin typeface="Arial" pitchFamily="34" charset="0"/>
              <a:cs typeface="Arial" pitchFamily="34" charset="0"/>
            </a:endParaRPr>
          </a:p>
          <a:p>
            <a:pPr marL="236538" indent="-215900">
              <a:buFont typeface="Arial" pitchFamily="34" charset="0"/>
              <a:buChar char="•"/>
            </a:pPr>
            <a:endParaRPr lang="en-US" sz="2400" dirty="0" smtClean="0">
              <a:latin typeface="Arial" pitchFamily="34" charset="0"/>
              <a:cs typeface="Arial" pitchFamily="34" charset="0"/>
            </a:endParaRPr>
          </a:p>
          <a:p>
            <a:pPr marL="236538" indent="-215900">
              <a:buFont typeface="Arial" pitchFamily="34" charset="0"/>
              <a:buChar char="•"/>
            </a:pPr>
            <a:r>
              <a:rPr lang="en-US" sz="2400" dirty="0" smtClean="0">
                <a:latin typeface="Arial" pitchFamily="34" charset="0"/>
                <a:cs typeface="Arial" pitchFamily="34" charset="0"/>
              </a:rPr>
              <a:t>Despite cultural differences that were directly contrary, the Jewish disciples of Jesus strongly affirmed the resurrection of Jesus. </a:t>
            </a:r>
          </a:p>
          <a:p>
            <a:pPr marL="236538" indent="-215900"/>
            <a:endParaRPr lang="en-US" sz="2400" dirty="0" smtClean="0">
              <a:latin typeface="Arial" pitchFamily="34" charset="0"/>
              <a:cs typeface="Arial" pitchFamily="34" charset="0"/>
            </a:endParaRPr>
          </a:p>
          <a:p>
            <a:pPr marL="236538" indent="-215900">
              <a:buFont typeface="Arial" pitchFamily="34" charset="0"/>
              <a:buChar char="•"/>
            </a:pPr>
            <a:r>
              <a:rPr lang="en-US" sz="2400" dirty="0" smtClean="0">
                <a:latin typeface="Arial" pitchFamily="34" charset="0"/>
                <a:cs typeface="Arial" pitchFamily="34" charset="0"/>
              </a:rPr>
              <a:t>There was </a:t>
            </a:r>
            <a:r>
              <a:rPr lang="en-US" sz="2400" b="1" dirty="0" smtClean="0">
                <a:solidFill>
                  <a:srgbClr val="FF0000"/>
                </a:solidFill>
                <a:latin typeface="Arial" pitchFamily="34" charset="0"/>
                <a:cs typeface="Arial" pitchFamily="34" charset="0"/>
              </a:rPr>
              <a:t>no existing tradition </a:t>
            </a:r>
            <a:r>
              <a:rPr lang="en-US" sz="2400" dirty="0" smtClean="0">
                <a:latin typeface="Arial" pitchFamily="34" charset="0"/>
                <a:cs typeface="Arial" pitchFamily="34" charset="0"/>
              </a:rPr>
              <a:t>in Jewish culture that could possibly explain their belief that God raised Jesus from the dead.</a:t>
            </a:r>
          </a:p>
          <a:p>
            <a:pPr marL="338138" indent="-317500"/>
            <a:endParaRPr lang="en-US" dirty="0" smtClean="0">
              <a:latin typeface="Arial" pitchFamily="34" charset="0"/>
              <a:cs typeface="Arial" pitchFamily="34" charset="0"/>
            </a:endParaRPr>
          </a:p>
          <a:p>
            <a:pPr marL="338138" indent="-317500"/>
            <a:endParaRPr lang="en-US" dirty="0" smtClean="0">
              <a:latin typeface="Arial" pitchFamily="34" charset="0"/>
              <a:cs typeface="Arial" pitchFamily="34" charset="0"/>
            </a:endParaRPr>
          </a:p>
          <a:p>
            <a:pPr indent="20638"/>
            <a:r>
              <a:rPr lang="en-US"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4</a:t>
            </a:fld>
            <a:endParaRPr lang="en-US"/>
          </a:p>
        </p:txBody>
      </p:sp>
      <p:pic>
        <p:nvPicPr>
          <p:cNvPr id="177154" name="Picture 2"/>
          <p:cNvPicPr>
            <a:picLocks noChangeAspect="1" noChangeArrowheads="1"/>
          </p:cNvPicPr>
          <p:nvPr/>
        </p:nvPicPr>
        <p:blipFill>
          <a:blip r:embed="rId2" cstate="print"/>
          <a:srcRect/>
          <a:stretch>
            <a:fillRect/>
          </a:stretch>
        </p:blipFill>
        <p:spPr bwMode="auto">
          <a:xfrm>
            <a:off x="-392598" y="0"/>
            <a:ext cx="9536598" cy="6858001"/>
          </a:xfrm>
          <a:prstGeom prst="rect">
            <a:avLst/>
          </a:prstGeom>
          <a:noFill/>
          <a:ln w="9525">
            <a:noFill/>
            <a:miter lim="800000"/>
            <a:headEnd/>
            <a:tailEnd/>
          </a:ln>
          <a:effectLst/>
        </p:spPr>
      </p:pic>
      <p:sp>
        <p:nvSpPr>
          <p:cNvPr id="5" name="Rectangle 4"/>
          <p:cNvSpPr/>
          <p:nvPr/>
        </p:nvSpPr>
        <p:spPr>
          <a:xfrm>
            <a:off x="4191000" y="5333999"/>
            <a:ext cx="4953000" cy="1569660"/>
          </a:xfrm>
          <a:prstGeom prst="rect">
            <a:avLst/>
          </a:prstGeom>
        </p:spPr>
        <p:txBody>
          <a:bodyPr wrap="square">
            <a:spAutoFit/>
          </a:bodyPr>
          <a:lstStyle/>
          <a:p>
            <a:pPr marL="225425" indent="-225425" algn="ctr"/>
            <a:endParaRPr lang="en-US" sz="3200" b="1" dirty="0" smtClean="0">
              <a:solidFill>
                <a:schemeClr val="bg1"/>
              </a:solidFill>
              <a:latin typeface="Arial" pitchFamily="34" charset="0"/>
              <a:ea typeface="Arial Unicode MS" pitchFamily="34" charset="-128"/>
              <a:cs typeface="Times New Roman" pitchFamily="18" charset="0"/>
            </a:endParaRPr>
          </a:p>
          <a:p>
            <a:pPr marL="225425" indent="-225425" algn="ctr"/>
            <a:r>
              <a:rPr lang="en-US" sz="3200" b="1" dirty="0" smtClean="0">
                <a:solidFill>
                  <a:schemeClr val="bg1"/>
                </a:solidFill>
                <a:latin typeface="Arial" pitchFamily="34" charset="0"/>
                <a:ea typeface="Arial Unicode MS" pitchFamily="34" charset="-128"/>
                <a:cs typeface="Times New Roman" pitchFamily="18" charset="0"/>
              </a:rPr>
              <a:t>But how do we know those stories are true?</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40</a:t>
            </a:fld>
            <a:endParaRPr lang="en-US"/>
          </a:p>
        </p:txBody>
      </p:sp>
      <p:sp>
        <p:nvSpPr>
          <p:cNvPr id="3" name="Rectangle 2"/>
          <p:cNvSpPr/>
          <p:nvPr/>
        </p:nvSpPr>
        <p:spPr>
          <a:xfrm>
            <a:off x="0" y="0"/>
            <a:ext cx="9144000" cy="3693319"/>
          </a:xfrm>
          <a:prstGeom prst="rect">
            <a:avLst/>
          </a:prstGeom>
        </p:spPr>
        <p:txBody>
          <a:bodyPr wrap="square">
            <a:spAutoFit/>
          </a:bodyPr>
          <a:lstStyle/>
          <a:p>
            <a:r>
              <a:rPr lang="en-US" sz="2400" b="1" dirty="0" smtClean="0">
                <a:latin typeface="Arial" pitchFamily="34" charset="0"/>
                <a:cs typeface="Arial" pitchFamily="34" charset="0"/>
              </a:rPr>
              <a:t>The </a:t>
            </a:r>
            <a:r>
              <a:rPr lang="en-US" sz="2400" b="1" dirty="0" smtClean="0">
                <a:solidFill>
                  <a:srgbClr val="FF0000"/>
                </a:solidFill>
                <a:latin typeface="Arial" pitchFamily="34" charset="0"/>
                <a:cs typeface="Arial" pitchFamily="34" charset="0"/>
              </a:rPr>
              <a:t>majority</a:t>
            </a:r>
            <a:r>
              <a:rPr lang="en-US" sz="2400" b="1" dirty="0" smtClean="0">
                <a:latin typeface="Arial" pitchFamily="34" charset="0"/>
                <a:cs typeface="Arial" pitchFamily="34" charset="0"/>
              </a:rPr>
              <a:t> of biblical scholars in the world today -- not just fundamentalists or conservatives -- agree that the Bible clearly attests to the following four facts:</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a:latin typeface="Arial" pitchFamily="34" charset="0"/>
              <a:cs typeface="Arial" pitchFamily="34" charset="0"/>
            </a:endParaRPr>
          </a:p>
        </p:txBody>
      </p:sp>
      <p:sp>
        <p:nvSpPr>
          <p:cNvPr id="4" name="Rectangle 3"/>
          <p:cNvSpPr/>
          <p:nvPr/>
        </p:nvSpPr>
        <p:spPr>
          <a:xfrm>
            <a:off x="2057400" y="914401"/>
            <a:ext cx="7086600" cy="9694962"/>
          </a:xfrm>
          <a:prstGeom prst="rect">
            <a:avLst/>
          </a:prstGeom>
        </p:spPr>
        <p:txBody>
          <a:bodyPr wrap="square">
            <a:spAutoFit/>
          </a:bodyPr>
          <a:lstStyle/>
          <a:p>
            <a:pPr marL="236538" lvl="0" indent="-236538">
              <a:buNone/>
            </a:pPr>
            <a:endParaRPr lang="en-US" sz="2400" b="1" dirty="0" smtClean="0">
              <a:latin typeface="Arial" pitchFamily="34" charset="0"/>
              <a:cs typeface="Arial" pitchFamily="34" charset="0"/>
            </a:endParaRPr>
          </a:p>
          <a:p>
            <a:pPr marL="457200" lvl="0" indent="-457200">
              <a:buAutoNum type="arabicPeriod"/>
            </a:pPr>
            <a:r>
              <a:rPr lang="en-US" sz="2400" b="1" dirty="0" smtClean="0">
                <a:latin typeface="Arial" pitchFamily="34" charset="0"/>
                <a:cs typeface="Arial" pitchFamily="34" charset="0"/>
              </a:rPr>
              <a:t>After his crucifixion and death, Jesus was </a:t>
            </a:r>
            <a:r>
              <a:rPr lang="en-US" sz="2400" b="1" dirty="0" smtClean="0">
                <a:solidFill>
                  <a:srgbClr val="FF0000"/>
                </a:solidFill>
                <a:latin typeface="Arial" pitchFamily="34" charset="0"/>
                <a:cs typeface="Arial" pitchFamily="34" charset="0"/>
              </a:rPr>
              <a:t>buried</a:t>
            </a:r>
            <a:r>
              <a:rPr lang="en-US" sz="2400" b="1" dirty="0" smtClean="0">
                <a:latin typeface="Arial" pitchFamily="34" charset="0"/>
                <a:cs typeface="Arial" pitchFamily="34" charset="0"/>
              </a:rPr>
              <a:t> by Joseph of </a:t>
            </a:r>
            <a:r>
              <a:rPr lang="en-US" sz="2400" b="1" dirty="0" err="1" smtClean="0">
                <a:latin typeface="Arial" pitchFamily="34" charset="0"/>
                <a:cs typeface="Arial" pitchFamily="34" charset="0"/>
              </a:rPr>
              <a:t>Arimathea</a:t>
            </a:r>
            <a:r>
              <a:rPr lang="en-US" sz="2400" b="1" dirty="0" smtClean="0">
                <a:latin typeface="Arial" pitchFamily="34" charset="0"/>
                <a:cs typeface="Arial" pitchFamily="34" charset="0"/>
              </a:rPr>
              <a:t> in the tomb.</a:t>
            </a:r>
          </a:p>
          <a:p>
            <a:pPr marL="457200" lvl="0" indent="-457200">
              <a:buAutoNum type="arabicPeriod"/>
            </a:pPr>
            <a:endParaRPr lang="en-US" sz="2400" b="1" dirty="0" smtClean="0">
              <a:latin typeface="Arial" pitchFamily="34" charset="0"/>
              <a:cs typeface="Arial" pitchFamily="34" charset="0"/>
            </a:endParaRPr>
          </a:p>
          <a:p>
            <a:pPr marL="457200" indent="-457200">
              <a:buFontTx/>
              <a:buAutoNum type="arabicPeriod"/>
            </a:pPr>
            <a:r>
              <a:rPr lang="en-US" sz="2400" b="1" dirty="0" smtClean="0">
                <a:latin typeface="Arial" pitchFamily="34" charset="0"/>
                <a:cs typeface="Arial" pitchFamily="34" charset="0"/>
              </a:rPr>
              <a:t>On the Sunday following his death, Jesus' </a:t>
            </a:r>
            <a:r>
              <a:rPr lang="en-US" sz="2400" b="1" dirty="0" smtClean="0">
                <a:solidFill>
                  <a:srgbClr val="FF0000"/>
                </a:solidFill>
                <a:latin typeface="Arial" pitchFamily="34" charset="0"/>
                <a:cs typeface="Arial" pitchFamily="34" charset="0"/>
              </a:rPr>
              <a:t>tomb was found empty </a:t>
            </a:r>
            <a:r>
              <a:rPr lang="en-US" sz="2400" b="1" dirty="0" smtClean="0">
                <a:latin typeface="Arial" pitchFamily="34" charset="0"/>
                <a:cs typeface="Arial" pitchFamily="34" charset="0"/>
              </a:rPr>
              <a:t>by a group of his women followers.</a:t>
            </a:r>
          </a:p>
          <a:p>
            <a:pPr marL="457200" indent="-457200">
              <a:buFontTx/>
              <a:buAutoNum type="arabicPeriod"/>
            </a:pPr>
            <a:endParaRPr lang="en-US" sz="2400" b="1" dirty="0" smtClean="0">
              <a:latin typeface="Arial" pitchFamily="34" charset="0"/>
              <a:cs typeface="Arial" pitchFamily="34" charset="0"/>
            </a:endParaRPr>
          </a:p>
          <a:p>
            <a:pPr marL="457200" lvl="0" indent="-457200">
              <a:buAutoNum type="arabicPeriod" startAt="3"/>
            </a:pPr>
            <a:r>
              <a:rPr lang="en-US" sz="2400" b="1" dirty="0" smtClean="0">
                <a:latin typeface="Arial" pitchFamily="34" charset="0"/>
                <a:cs typeface="Arial" pitchFamily="34" charset="0"/>
              </a:rPr>
              <a:t>On more than one occasion after his death, several people experienced </a:t>
            </a:r>
            <a:r>
              <a:rPr lang="en-US" sz="2400" b="1" dirty="0" smtClean="0">
                <a:solidFill>
                  <a:srgbClr val="FF0000"/>
                </a:solidFill>
                <a:latin typeface="Arial" pitchFamily="34" charset="0"/>
                <a:cs typeface="Arial" pitchFamily="34" charset="0"/>
              </a:rPr>
              <a:t>appearances of Jesus alive </a:t>
            </a:r>
            <a:r>
              <a:rPr lang="en-US" sz="2400" b="1" dirty="0" smtClean="0">
                <a:latin typeface="Arial" pitchFamily="34" charset="0"/>
                <a:cs typeface="Arial" pitchFamily="34" charset="0"/>
              </a:rPr>
              <a:t>from the dead.</a:t>
            </a:r>
          </a:p>
          <a:p>
            <a:pPr marL="457200" lvl="0" indent="-457200">
              <a:buAutoNum type="arabicPeriod" startAt="3"/>
            </a:pPr>
            <a:endParaRPr lang="en-US" sz="2400" b="1" dirty="0" smtClean="0">
              <a:latin typeface="Arial" pitchFamily="34" charset="0"/>
              <a:cs typeface="Arial" pitchFamily="34" charset="0"/>
            </a:endParaRPr>
          </a:p>
          <a:p>
            <a:pPr marL="457200" indent="-457200">
              <a:buFontTx/>
              <a:buAutoNum type="arabicPeriod" startAt="3"/>
            </a:pPr>
            <a:r>
              <a:rPr lang="en-US" sz="2400" b="1" dirty="0" smtClean="0">
                <a:latin typeface="Arial" pitchFamily="34" charset="0"/>
                <a:cs typeface="Arial" pitchFamily="34" charset="0"/>
              </a:rPr>
              <a:t>There was </a:t>
            </a:r>
            <a:r>
              <a:rPr lang="en-US" sz="2400" b="1" dirty="0" smtClean="0">
                <a:solidFill>
                  <a:srgbClr val="FF0000"/>
                </a:solidFill>
                <a:latin typeface="Arial" pitchFamily="34" charset="0"/>
                <a:cs typeface="Arial" pitchFamily="34" charset="0"/>
              </a:rPr>
              <a:t>no existing tradition of an individual resurrection </a:t>
            </a:r>
            <a:r>
              <a:rPr lang="en-US" sz="2400" b="1" dirty="0" smtClean="0">
                <a:latin typeface="Arial" pitchFamily="34" charset="0"/>
                <a:cs typeface="Arial" pitchFamily="34" charset="0"/>
              </a:rPr>
              <a:t>in the Jewish culture of that day that would explain the disciples' belief in Jesus' resurrection.</a:t>
            </a:r>
          </a:p>
          <a:p>
            <a:pPr marL="457200" lvl="0" indent="-457200">
              <a:buAutoNum type="arabicPeriod" startAt="3"/>
            </a:pPr>
            <a:endParaRPr lang="en-US" sz="2400" b="1" dirty="0" smtClean="0">
              <a:latin typeface="Arial" pitchFamily="34" charset="0"/>
              <a:cs typeface="Arial" pitchFamily="34" charset="0"/>
            </a:endParaRPr>
          </a:p>
          <a:p>
            <a:pPr marL="457200" indent="-457200">
              <a:buFontTx/>
              <a:buAutoNum type="arabicPeriod"/>
            </a:pPr>
            <a:endParaRPr lang="en-US" sz="2400" b="1" dirty="0" smtClean="0">
              <a:latin typeface="Arial" pitchFamily="34" charset="0"/>
              <a:cs typeface="Arial" pitchFamily="34" charset="0"/>
            </a:endParaRPr>
          </a:p>
          <a:p>
            <a:pPr marL="457200" indent="-457200">
              <a:buFontTx/>
              <a:buAutoNum type="arabicPeriod"/>
            </a:pPr>
            <a:endParaRPr lang="en-US" sz="2400" b="1" dirty="0" smtClean="0">
              <a:latin typeface="Arial" pitchFamily="34" charset="0"/>
              <a:cs typeface="Arial" pitchFamily="34" charset="0"/>
            </a:endParaRPr>
          </a:p>
          <a:p>
            <a:pPr marL="457200" indent="-457200">
              <a:buFontTx/>
              <a:buAutoNum type="arabicPeriod"/>
            </a:pPr>
            <a:endParaRPr lang="en-US" sz="2400" b="1" dirty="0" smtClean="0">
              <a:latin typeface="Arial" pitchFamily="34" charset="0"/>
              <a:cs typeface="Arial" pitchFamily="34" charset="0"/>
            </a:endParaRPr>
          </a:p>
          <a:p>
            <a:pPr marL="457200" lvl="0" indent="-457200">
              <a:buAutoNum type="arabicPeriod"/>
            </a:pPr>
            <a:endParaRPr lang="en-US" sz="2400" b="1" dirty="0" smtClean="0">
              <a:latin typeface="Arial" pitchFamily="34" charset="0"/>
              <a:cs typeface="Arial" pitchFamily="34" charset="0"/>
            </a:endParaRPr>
          </a:p>
          <a:p>
            <a:pPr marL="457200" lvl="0" indent="-457200">
              <a:buAutoNum type="arabicPeriod"/>
            </a:pPr>
            <a:endParaRPr lang="en-US" sz="2400" b="1" dirty="0" smtClean="0">
              <a:latin typeface="Arial" pitchFamily="34" charset="0"/>
              <a:cs typeface="Arial" pitchFamily="34" charset="0"/>
            </a:endParaRPr>
          </a:p>
          <a:p>
            <a:pPr marL="457200" lvl="0" indent="-457200">
              <a:buAutoNum type="arabicPeriod"/>
            </a:pPr>
            <a:endParaRPr lang="en-US" sz="2400" b="1" dirty="0" smtClean="0">
              <a:latin typeface="Arial" pitchFamily="34" charset="0"/>
              <a:cs typeface="Arial" pitchFamily="34" charset="0"/>
            </a:endParaRPr>
          </a:p>
          <a:p>
            <a:pPr marL="457200" lvl="0" indent="-457200">
              <a:buAutoNum type="arabicPeriod"/>
            </a:pPr>
            <a:endParaRPr lang="en-US" sz="2400" b="1" dirty="0" smtClean="0">
              <a:latin typeface="Arial" pitchFamily="34" charset="0"/>
              <a:cs typeface="Arial" pitchFamily="34" charset="0"/>
            </a:endParaRPr>
          </a:p>
          <a:p>
            <a:pPr marL="457200" lvl="0" indent="-457200">
              <a:buAutoNum type="arabicPeriod"/>
            </a:pPr>
            <a:endParaRPr lang="en-US" sz="2400" b="1" dirty="0">
              <a:latin typeface="Arial" pitchFamily="34" charset="0"/>
              <a:cs typeface="Arial" pitchFamily="34" charset="0"/>
            </a:endParaRPr>
          </a:p>
        </p:txBody>
      </p:sp>
      <p:pic>
        <p:nvPicPr>
          <p:cNvPr id="5" name="Picture 1" descr="C:\Users\Robert\Dropbox\CHURCH\Go Ye and Teach\PICTURES\Old Paintings\Entombment of Jesus - Rubens.jpg"/>
          <p:cNvPicPr>
            <a:picLocks noChangeAspect="1" noChangeArrowheads="1"/>
          </p:cNvPicPr>
          <p:nvPr/>
        </p:nvPicPr>
        <p:blipFill>
          <a:blip r:embed="rId3" cstate="print"/>
          <a:srcRect/>
          <a:stretch>
            <a:fillRect/>
          </a:stretch>
        </p:blipFill>
        <p:spPr bwMode="auto">
          <a:xfrm>
            <a:off x="457200" y="1219200"/>
            <a:ext cx="1066799" cy="1111875"/>
          </a:xfrm>
          <a:prstGeom prst="rect">
            <a:avLst/>
          </a:prstGeom>
          <a:noFill/>
        </p:spPr>
      </p:pic>
      <p:pic>
        <p:nvPicPr>
          <p:cNvPr id="6" name="Picture 2" descr="iStock_000012345249XSmall"/>
          <p:cNvPicPr>
            <a:picLocks noChangeAspect="1" noChangeArrowheads="1"/>
          </p:cNvPicPr>
          <p:nvPr/>
        </p:nvPicPr>
        <p:blipFill>
          <a:blip r:embed="rId4" cstate="print"/>
          <a:srcRect/>
          <a:stretch>
            <a:fillRect/>
          </a:stretch>
        </p:blipFill>
        <p:spPr bwMode="auto">
          <a:xfrm>
            <a:off x="457200" y="2514600"/>
            <a:ext cx="1143000" cy="1155843"/>
          </a:xfrm>
          <a:prstGeom prst="rect">
            <a:avLst/>
          </a:prstGeom>
          <a:noFill/>
          <a:ln w="9525">
            <a:noFill/>
            <a:miter lim="800000"/>
            <a:headEnd/>
            <a:tailEnd/>
          </a:ln>
        </p:spPr>
      </p:pic>
      <p:pic>
        <p:nvPicPr>
          <p:cNvPr id="7" name="Picture 2" descr="C:\Users\Robert\Dropbox\CHURCH\Go Ye and Teach\PICTURES\Old Paintings\Jesus &amp; Thomas - Caravaggio.jpg"/>
          <p:cNvPicPr>
            <a:picLocks noChangeAspect="1" noChangeArrowheads="1"/>
          </p:cNvPicPr>
          <p:nvPr/>
        </p:nvPicPr>
        <p:blipFill>
          <a:blip r:embed="rId5" cstate="print"/>
          <a:srcRect/>
          <a:stretch>
            <a:fillRect/>
          </a:stretch>
        </p:blipFill>
        <p:spPr bwMode="auto">
          <a:xfrm>
            <a:off x="304800" y="3810000"/>
            <a:ext cx="1577340" cy="1143000"/>
          </a:xfrm>
          <a:prstGeom prst="rect">
            <a:avLst/>
          </a:prstGeom>
          <a:noFill/>
        </p:spPr>
      </p:pic>
      <p:pic>
        <p:nvPicPr>
          <p:cNvPr id="8" name="Picture 7" descr="Traditional Jewish Garb"/>
          <p:cNvPicPr>
            <a:picLocks noChangeAspect="1" noChangeArrowheads="1"/>
          </p:cNvPicPr>
          <p:nvPr/>
        </p:nvPicPr>
        <p:blipFill>
          <a:blip r:embed="rId6" cstate="print"/>
          <a:srcRect/>
          <a:stretch>
            <a:fillRect/>
          </a:stretch>
        </p:blipFill>
        <p:spPr bwMode="auto">
          <a:xfrm>
            <a:off x="609600" y="5257800"/>
            <a:ext cx="960783"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41</a:t>
            </a:fld>
            <a:endParaRPr lang="en-US"/>
          </a:p>
        </p:txBody>
      </p:sp>
      <p:sp>
        <p:nvSpPr>
          <p:cNvPr id="3" name="Rectangle 2"/>
          <p:cNvSpPr/>
          <p:nvPr/>
        </p:nvSpPr>
        <p:spPr>
          <a:xfrm>
            <a:off x="-2438400" y="1676400"/>
            <a:ext cx="2438400" cy="830997"/>
          </a:xfrm>
          <a:prstGeom prst="rect">
            <a:avLst/>
          </a:prstGeom>
        </p:spPr>
        <p:txBody>
          <a:bodyPr wrap="square">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pic>
        <p:nvPicPr>
          <p:cNvPr id="337921" name="Picture 1" descr="C:\Users\Robert\Dropbox\CHURCH\Go Ye and Teach\PICTURES\Danny Hahlbohm PowerPoint Slides\Complete set\pp 1\asked16x20.jpg"/>
          <p:cNvPicPr>
            <a:picLocks noChangeAspect="1" noChangeArrowheads="1"/>
          </p:cNvPicPr>
          <p:nvPr/>
        </p:nvPicPr>
        <p:blipFill>
          <a:blip r:embed="rId2" cstate="print"/>
          <a:srcRect/>
          <a:stretch>
            <a:fillRect/>
          </a:stretch>
        </p:blipFill>
        <p:spPr bwMode="auto">
          <a:xfrm>
            <a:off x="0" y="0"/>
            <a:ext cx="9142191" cy="6858000"/>
          </a:xfrm>
          <a:prstGeom prst="rect">
            <a:avLst/>
          </a:prstGeom>
          <a:noFill/>
        </p:spPr>
      </p:pic>
      <p:sp>
        <p:nvSpPr>
          <p:cNvPr id="6" name="TextBox 5"/>
          <p:cNvSpPr txBox="1"/>
          <p:nvPr/>
        </p:nvSpPr>
        <p:spPr>
          <a:xfrm>
            <a:off x="1" y="0"/>
            <a:ext cx="3429000" cy="1938992"/>
          </a:xfrm>
          <a:prstGeom prst="rect">
            <a:avLst/>
          </a:prstGeom>
          <a:noFill/>
        </p:spPr>
        <p:txBody>
          <a:bodyPr wrap="square" rtlCol="0">
            <a:spAutoFit/>
          </a:bodyPr>
          <a:lstStyle/>
          <a:p>
            <a:r>
              <a:rPr lang="en-US" sz="2400" dirty="0" smtClean="0">
                <a:solidFill>
                  <a:schemeClr val="bg1"/>
                </a:solidFill>
                <a:latin typeface="Arial" pitchFamily="34" charset="0"/>
                <a:cs typeface="Arial" pitchFamily="34" charset="0"/>
              </a:rPr>
              <a:t>The best explanation for all four of these facts is that God raised Jesus from the dead by </a:t>
            </a:r>
            <a:r>
              <a:rPr lang="en-US" sz="2400" b="1" dirty="0" smtClean="0">
                <a:solidFill>
                  <a:srgbClr val="FF0000"/>
                </a:solidFill>
                <a:latin typeface="Arial" pitchFamily="34" charset="0"/>
                <a:cs typeface="Arial" pitchFamily="34" charset="0"/>
              </a:rPr>
              <a:t>supernatural power.</a:t>
            </a:r>
            <a:endParaRPr lang="en-US"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42</a:t>
            </a:fld>
            <a:endParaRPr lang="en-US"/>
          </a:p>
        </p:txBody>
      </p:sp>
      <p:sp>
        <p:nvSpPr>
          <p:cNvPr id="4" name="Title 3"/>
          <p:cNvSpPr>
            <a:spLocks noGrp="1"/>
          </p:cNvSpPr>
          <p:nvPr>
            <p:ph type="title" idx="4294967295"/>
          </p:nvPr>
        </p:nvSpPr>
        <p:spPr>
          <a:xfrm>
            <a:off x="228600" y="274638"/>
            <a:ext cx="8001000" cy="1143000"/>
          </a:xfrm>
        </p:spPr>
        <p:txBody>
          <a:bodyPr>
            <a:normAutofit/>
          </a:bodyPr>
          <a:lstStyle/>
          <a:p>
            <a:pPr algn="l"/>
            <a:r>
              <a:rPr lang="en-US" sz="3600" b="1" dirty="0" smtClean="0">
                <a:solidFill>
                  <a:schemeClr val="tx1"/>
                </a:solidFill>
                <a:latin typeface="Arial" pitchFamily="34" charset="0"/>
                <a:cs typeface="Arial" pitchFamily="34" charset="0"/>
              </a:rPr>
              <a:t>Discussion</a:t>
            </a:r>
            <a:endParaRPr lang="en-US" sz="3600" b="1" dirty="0">
              <a:solidFill>
                <a:schemeClr val="tx1"/>
              </a:solidFill>
              <a:latin typeface="Arial" pitchFamily="34" charset="0"/>
              <a:cs typeface="Arial" pitchFamily="34" charset="0"/>
            </a:endParaRPr>
          </a:p>
        </p:txBody>
      </p:sp>
      <p:sp>
        <p:nvSpPr>
          <p:cNvPr id="3" name="Rectangle 2"/>
          <p:cNvSpPr/>
          <p:nvPr/>
        </p:nvSpPr>
        <p:spPr>
          <a:xfrm>
            <a:off x="304800" y="1676400"/>
            <a:ext cx="8534400" cy="3693319"/>
          </a:xfrm>
          <a:prstGeom prst="rect">
            <a:avLst/>
          </a:prstGeom>
        </p:spPr>
        <p:txBody>
          <a:bodyPr wrap="square">
            <a:spAutoFit/>
          </a:bodyPr>
          <a:lstStyle/>
          <a:p>
            <a:pPr marL="342900" indent="-342900">
              <a:buAutoNum type="arabicPeriod"/>
            </a:pPr>
            <a:endParaRPr lang="en-US" b="1" dirty="0" smtClean="0">
              <a:latin typeface="Arial" pitchFamily="34" charset="0"/>
              <a:cs typeface="Arial" pitchFamily="34" charset="0"/>
            </a:endParaRPr>
          </a:p>
          <a:p>
            <a:pPr marL="342900" indent="-342900">
              <a:buAutoNum type="arabicPeriod"/>
            </a:pPr>
            <a:endParaRPr lang="en-US" b="1" dirty="0" smtClean="0">
              <a:latin typeface="Arial" pitchFamily="34" charset="0"/>
              <a:cs typeface="Arial" pitchFamily="34" charset="0"/>
            </a:endParaRPr>
          </a:p>
          <a:p>
            <a:pPr marL="342900" indent="-342900">
              <a:buAutoNum type="arabicPeriod"/>
            </a:pPr>
            <a:r>
              <a:rPr lang="en-US" b="1" dirty="0" smtClean="0">
                <a:latin typeface="Arial" pitchFamily="34" charset="0"/>
                <a:cs typeface="Arial" pitchFamily="34" charset="0"/>
              </a:rPr>
              <a:t>On Friday, Joseph of </a:t>
            </a:r>
            <a:r>
              <a:rPr lang="en-US" b="1" dirty="0" err="1" smtClean="0">
                <a:latin typeface="Arial" pitchFamily="34" charset="0"/>
                <a:cs typeface="Arial" pitchFamily="34" charset="0"/>
              </a:rPr>
              <a:t>Arimathea</a:t>
            </a:r>
            <a:r>
              <a:rPr lang="en-US" b="1" dirty="0" smtClean="0">
                <a:latin typeface="Arial" pitchFamily="34" charset="0"/>
                <a:cs typeface="Arial" pitchFamily="34" charset="0"/>
              </a:rPr>
              <a:t> wrapped Jesus in fresh linen and _b________ him in a tomb that belonged  to Joseph. </a:t>
            </a:r>
          </a:p>
          <a:p>
            <a:pPr marL="342900" indent="-342900">
              <a:buAutoNum type="arabicPeriod"/>
            </a:pPr>
            <a:endParaRPr lang="en-US" b="1" dirty="0" smtClean="0">
              <a:latin typeface="Arial" pitchFamily="34" charset="0"/>
              <a:cs typeface="Arial" pitchFamily="34" charset="0"/>
            </a:endParaRPr>
          </a:p>
          <a:p>
            <a:pPr marL="342900" indent="-342900">
              <a:buAutoNum type="arabicPeriod"/>
            </a:pPr>
            <a:r>
              <a:rPr lang="en-US" b="1" dirty="0" smtClean="0">
                <a:latin typeface="Arial" pitchFamily="34" charset="0"/>
                <a:cs typeface="Arial" pitchFamily="34" charset="0"/>
              </a:rPr>
              <a:t> Early Sunday morning, three women discovered that the tomb was _e__________ .</a:t>
            </a:r>
          </a:p>
          <a:p>
            <a:pPr marL="342900" indent="-342900">
              <a:buAutoNum type="arabicPeriod"/>
            </a:pPr>
            <a:endParaRPr lang="en-US" b="1" dirty="0" smtClean="0">
              <a:latin typeface="Arial" pitchFamily="34" charset="0"/>
              <a:cs typeface="Arial" pitchFamily="34" charset="0"/>
            </a:endParaRPr>
          </a:p>
          <a:p>
            <a:pPr marL="342900" indent="-342900">
              <a:buAutoNum type="arabicPeriod"/>
            </a:pPr>
            <a:r>
              <a:rPr lang="en-US" b="1" dirty="0" smtClean="0">
                <a:latin typeface="Arial" pitchFamily="34" charset="0"/>
                <a:cs typeface="Arial" pitchFamily="34" charset="0"/>
              </a:rPr>
              <a:t>After he died and rose again, Jesus  _a___________ to Mary </a:t>
            </a:r>
            <a:r>
              <a:rPr lang="en-US" b="1" dirty="0" err="1" smtClean="0">
                <a:latin typeface="Arial" pitchFamily="34" charset="0"/>
                <a:cs typeface="Arial" pitchFamily="34" charset="0"/>
              </a:rPr>
              <a:t>Magdelene</a:t>
            </a:r>
            <a:r>
              <a:rPr lang="en-US" b="1" dirty="0" smtClean="0">
                <a:latin typeface="Arial" pitchFamily="34" charset="0"/>
                <a:cs typeface="Arial" pitchFamily="34" charset="0"/>
              </a:rPr>
              <a:t>, two men on the road to Emmaus, the 11 disciples, a group of 500 people and several other people over a 40-day period.</a:t>
            </a:r>
          </a:p>
          <a:p>
            <a:pPr marL="342900" indent="-342900">
              <a:buAutoNum type="arabicPeriod"/>
            </a:pPr>
            <a:endParaRPr lang="en-US" b="1" dirty="0" smtClean="0">
              <a:latin typeface="Arial" pitchFamily="34" charset="0"/>
              <a:cs typeface="Arial" pitchFamily="34" charset="0"/>
            </a:endParaRPr>
          </a:p>
          <a:p>
            <a:pPr marL="342900" indent="-342900"/>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43</a:t>
            </a:fld>
            <a:endParaRPr lang="en-US"/>
          </a:p>
        </p:txBody>
      </p:sp>
      <p:pic>
        <p:nvPicPr>
          <p:cNvPr id="288770" name="Picture 2" descr="C:\Users\Robert\Dropbox\CHURCH\Go Ye and Teach\PICTURES\iStockPhoto\iStock_000011455820XSmall.jpg"/>
          <p:cNvPicPr>
            <a:picLocks noChangeAspect="1" noChangeArrowheads="1"/>
          </p:cNvPicPr>
          <p:nvPr/>
        </p:nvPicPr>
        <p:blipFill>
          <a:blip r:embed="rId3" cstate="print"/>
          <a:srcRect/>
          <a:stretch>
            <a:fillRect/>
          </a:stretch>
        </p:blipFill>
        <p:spPr bwMode="auto">
          <a:xfrm>
            <a:off x="0" y="0"/>
            <a:ext cx="9194710" cy="6858000"/>
          </a:xfrm>
          <a:prstGeom prst="rect">
            <a:avLst/>
          </a:prstGeom>
          <a:noFill/>
        </p:spPr>
      </p:pic>
      <p:sp>
        <p:nvSpPr>
          <p:cNvPr id="4" name="Rectangle 3"/>
          <p:cNvSpPr/>
          <p:nvPr/>
        </p:nvSpPr>
        <p:spPr>
          <a:xfrm>
            <a:off x="228600" y="0"/>
            <a:ext cx="8915400" cy="7294305"/>
          </a:xfrm>
          <a:prstGeom prst="rect">
            <a:avLst/>
          </a:prstGeom>
        </p:spPr>
        <p:txBody>
          <a:bodyPr wrap="square">
            <a:spAutoFit/>
          </a:bodyPr>
          <a:lstStyle/>
          <a:p>
            <a:r>
              <a:rPr lang="en-US" sz="2800" b="1" dirty="0" smtClean="0">
                <a:solidFill>
                  <a:schemeClr val="bg1"/>
                </a:solidFill>
                <a:latin typeface="Arial" pitchFamily="34" charset="0"/>
                <a:cs typeface="Arial" pitchFamily="34" charset="0"/>
              </a:rPr>
              <a:t>I Peter  2 (KJV):</a:t>
            </a:r>
          </a:p>
          <a:p>
            <a:pPr marL="406400" indent="-406400">
              <a:buAutoNum type="arabicPlain" startAt="21"/>
            </a:pPr>
            <a:r>
              <a:rPr lang="en-US" sz="2400" b="1" dirty="0" smtClean="0">
                <a:solidFill>
                  <a:schemeClr val="bg1"/>
                </a:solidFill>
                <a:latin typeface="Arial" pitchFamily="34" charset="0"/>
                <a:cs typeface="Arial" pitchFamily="34" charset="0"/>
              </a:rPr>
              <a:t>For even hereunto were you called: because Christ also suffered for us . . .</a:t>
            </a: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endParaRPr lang="en-US" sz="2400" b="1" dirty="0" smtClean="0">
              <a:solidFill>
                <a:schemeClr val="bg1"/>
              </a:solidFill>
              <a:latin typeface="Arial" pitchFamily="34" charset="0"/>
              <a:cs typeface="Arial" pitchFamily="34" charset="0"/>
            </a:endParaRPr>
          </a:p>
          <a:p>
            <a:pPr marL="342900" indent="-342900"/>
            <a:r>
              <a:rPr lang="en-US" sz="2400" b="1" dirty="0" smtClean="0">
                <a:solidFill>
                  <a:schemeClr val="bg1"/>
                </a:solidFill>
                <a:latin typeface="Arial" pitchFamily="34" charset="0"/>
                <a:cs typeface="Arial" pitchFamily="34" charset="0"/>
              </a:rPr>
              <a:t>24 Who his own self bare our sins in his own body on the tree, that we, being dead to sins, should live unto righteousness.</a:t>
            </a:r>
          </a:p>
          <a:p>
            <a:endParaRPr lang="en-US" b="1" dirty="0" smtClean="0">
              <a:solidFill>
                <a:schemeClr val="bg1"/>
              </a:solidFill>
              <a:latin typeface="Arial" pitchFamily="34" charset="0"/>
              <a:cs typeface="Arial" pitchFamily="34" charset="0"/>
            </a:endParaRPr>
          </a:p>
          <a:p>
            <a:r>
              <a:rPr lang="en-US" b="1" dirty="0" smtClean="0">
                <a:solidFill>
                  <a:schemeClr val="bg1"/>
                </a:solidFill>
                <a:latin typeface="Arial" pitchFamily="34" charset="0"/>
                <a:cs typeface="Arial" pitchFamily="34" charset="0"/>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44</a:t>
            </a:fld>
            <a:endParaRPr lang="en-US"/>
          </a:p>
        </p:txBody>
      </p:sp>
      <p:pic>
        <p:nvPicPr>
          <p:cNvPr id="3778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556D22-5503-4A6A-94CB-46F42197173D}" type="slidenum">
              <a:rPr lang="en-US" smtClean="0"/>
              <a:pPr/>
              <a:t>45</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20556D22-5503-4A6A-94CB-46F42197173D}" type="slidenum">
              <a:rPr lang="en-US" smtClean="0"/>
              <a:pPr/>
              <a:t>5</a:t>
            </a:fld>
            <a:endParaRPr lang="en-US"/>
          </a:p>
        </p:txBody>
      </p:sp>
      <p:pic>
        <p:nvPicPr>
          <p:cNvPr id="178178" name="Picture 2" descr="iStock_000018624262XSmall"/>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0"/>
            <a:ext cx="9144000" cy="2308324"/>
          </a:xfrm>
          <a:prstGeom prst="rect">
            <a:avLst/>
          </a:prstGeom>
        </p:spPr>
        <p:txBody>
          <a:bodyPr wrap="square">
            <a:spAutoFit/>
          </a:bodyPr>
          <a:lstStyle/>
          <a:p>
            <a:r>
              <a:rPr lang="en-US" sz="2400" b="1" dirty="0" smtClean="0">
                <a:latin typeface="Arial" pitchFamily="34" charset="0"/>
                <a:cs typeface="Arial" pitchFamily="34" charset="0"/>
              </a:rPr>
              <a:t>It is a natural human tendency to </a:t>
            </a:r>
            <a:r>
              <a:rPr lang="en-US" sz="2400" b="1" dirty="0" smtClean="0">
                <a:solidFill>
                  <a:srgbClr val="FF0000"/>
                </a:solidFill>
                <a:latin typeface="Arial" pitchFamily="34" charset="0"/>
                <a:cs typeface="Arial" pitchFamily="34" charset="0"/>
              </a:rPr>
              <a:t>add embellishments </a:t>
            </a:r>
            <a:r>
              <a:rPr lang="en-US" sz="2400" b="1" dirty="0" smtClean="0">
                <a:latin typeface="Arial" pitchFamily="34" charset="0"/>
                <a:cs typeface="Arial" pitchFamily="34" charset="0"/>
              </a:rPr>
              <a:t>and to speak with greater certainty about a historical event as time passes. So accounts that are </a:t>
            </a:r>
            <a:r>
              <a:rPr lang="en-US" sz="2400" b="1" dirty="0" smtClean="0">
                <a:solidFill>
                  <a:srgbClr val="FF0000"/>
                </a:solidFill>
                <a:latin typeface="Arial" pitchFamily="34" charset="0"/>
                <a:cs typeface="Arial" pitchFamily="34" charset="0"/>
              </a:rPr>
              <a:t>closer in time to the actual event </a:t>
            </a:r>
            <a:r>
              <a:rPr lang="en-US" sz="2400" b="1" dirty="0" smtClean="0">
                <a:latin typeface="Arial" pitchFamily="34" charset="0"/>
                <a:cs typeface="Arial" pitchFamily="34" charset="0"/>
              </a:rPr>
              <a:t>are thought </a:t>
            </a:r>
          </a:p>
          <a:p>
            <a:r>
              <a:rPr lang="en-US" sz="2400" b="1" dirty="0" smtClean="0">
                <a:latin typeface="Arial" pitchFamily="34" charset="0"/>
                <a:cs typeface="Arial" pitchFamily="34" charset="0"/>
              </a:rPr>
              <a:t>to be more </a:t>
            </a:r>
          </a:p>
          <a:p>
            <a:r>
              <a:rPr lang="en-US" sz="2400" b="1" dirty="0" smtClean="0">
                <a:latin typeface="Arial" pitchFamily="34" charset="0"/>
                <a:cs typeface="Arial" pitchFamily="34" charset="0"/>
              </a:rPr>
              <a:t>credible.</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56D22-5503-4A6A-94CB-46F42197173D}" type="slidenum">
              <a:rPr lang="en-US" smtClean="0"/>
              <a:pPr/>
              <a:t>6</a:t>
            </a:fld>
            <a:endParaRPr lang="en-US"/>
          </a:p>
        </p:txBody>
      </p:sp>
      <p:pic>
        <p:nvPicPr>
          <p:cNvPr id="4" name="Picture 2" descr="iStock_000019760775XSmall"/>
          <p:cNvPicPr>
            <a:picLocks noChangeAspect="1" noChangeArrowheads="1"/>
          </p:cNvPicPr>
          <p:nvPr/>
        </p:nvPicPr>
        <p:blipFill>
          <a:blip r:embed="rId3" cstate="print"/>
          <a:srcRect/>
          <a:stretch>
            <a:fillRect/>
          </a:stretch>
        </p:blipFill>
        <p:spPr bwMode="auto">
          <a:xfrm>
            <a:off x="-1" y="0"/>
            <a:ext cx="9144001" cy="5715000"/>
          </a:xfrm>
          <a:prstGeom prst="rect">
            <a:avLst/>
          </a:prstGeom>
          <a:noFill/>
          <a:ln w="9525">
            <a:noFill/>
            <a:miter lim="800000"/>
            <a:headEnd/>
            <a:tailEnd/>
          </a:ln>
        </p:spPr>
      </p:pic>
      <p:sp>
        <p:nvSpPr>
          <p:cNvPr id="5" name="Rectangle 4"/>
          <p:cNvSpPr/>
          <p:nvPr/>
        </p:nvSpPr>
        <p:spPr>
          <a:xfrm>
            <a:off x="0" y="5638800"/>
            <a:ext cx="9144000" cy="1200329"/>
          </a:xfrm>
          <a:prstGeom prst="rect">
            <a:avLst/>
          </a:prstGeom>
        </p:spPr>
        <p:txBody>
          <a:bodyPr wrap="square">
            <a:spAutoFit/>
          </a:bodyPr>
          <a:lstStyle/>
          <a:p>
            <a:r>
              <a:rPr lang="en-US" sz="2400" b="1" dirty="0" smtClean="0">
                <a:latin typeface="Arial" pitchFamily="34" charset="0"/>
                <a:cs typeface="Arial" pitchFamily="34" charset="0"/>
              </a:rPr>
              <a:t>Secondly, if you have </a:t>
            </a:r>
            <a:r>
              <a:rPr lang="en-US" sz="2400" b="1" dirty="0" smtClean="0">
                <a:solidFill>
                  <a:srgbClr val="FF0000"/>
                </a:solidFill>
                <a:latin typeface="Arial" pitchFamily="34" charset="0"/>
                <a:cs typeface="Arial" pitchFamily="34" charset="0"/>
              </a:rPr>
              <a:t>multiple, independent sources </a:t>
            </a:r>
            <a:r>
              <a:rPr lang="en-US" sz="2400" b="1" dirty="0" smtClean="0">
                <a:latin typeface="Arial" pitchFamily="34" charset="0"/>
                <a:cs typeface="Arial" pitchFamily="34" charset="0"/>
              </a:rPr>
              <a:t>corroborating a set of facts, the resulting narrative is considered to be more credible.</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5105400"/>
            <a:ext cx="8610600" cy="1752600"/>
          </a:xfrm>
        </p:spPr>
        <p:txBody>
          <a:bodyPr>
            <a:normAutofit/>
          </a:bodyPr>
          <a:lstStyle/>
          <a:p>
            <a:pPr marL="0" indent="0">
              <a:buNone/>
            </a:pPr>
            <a:endParaRPr lang="en-US" sz="2600" b="1" dirty="0" smtClean="0">
              <a:latin typeface="Arial" pitchFamily="34" charset="0"/>
              <a:cs typeface="Arial" pitchFamily="34" charset="0"/>
            </a:endParaRPr>
          </a:p>
          <a:p>
            <a:pPr marL="0" indent="0">
              <a:buNone/>
            </a:pPr>
            <a:r>
              <a:rPr lang="en-US" sz="2600" dirty="0" smtClean="0">
                <a:latin typeface="Arial" pitchFamily="34" charset="0"/>
                <a:cs typeface="Arial" pitchFamily="34" charset="0"/>
              </a:rPr>
              <a:t>Jesus was crucified by order of Pontius Pilate </a:t>
            </a:r>
            <a:r>
              <a:rPr lang="en-US" sz="2600" b="1" dirty="0" smtClean="0">
                <a:solidFill>
                  <a:srgbClr val="FF0000"/>
                </a:solidFill>
                <a:latin typeface="Arial" pitchFamily="34" charset="0"/>
                <a:cs typeface="Arial" pitchFamily="34" charset="0"/>
              </a:rPr>
              <a:t>around 30 to 33 A.D.</a:t>
            </a:r>
            <a:endParaRPr lang="en-US" sz="2600" b="1" dirty="0">
              <a:solidFill>
                <a:srgbClr val="FF0000"/>
              </a:solidFill>
              <a:latin typeface="Arial" pitchFamily="34" charset="0"/>
              <a:cs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20556D22-5503-4A6A-94CB-46F42197173D}" type="slidenum">
              <a:rPr lang="en-US" smtClean="0"/>
              <a:pPr/>
              <a:t>7</a:t>
            </a:fld>
            <a:endParaRPr lang="en-US"/>
          </a:p>
        </p:txBody>
      </p:sp>
      <p:pic>
        <p:nvPicPr>
          <p:cNvPr id="188418" name="Picture 2" descr="iStock_000016225378XSmall"/>
          <p:cNvPicPr>
            <a:picLocks noChangeAspect="1" noChangeArrowheads="1"/>
          </p:cNvPicPr>
          <p:nvPr/>
        </p:nvPicPr>
        <p:blipFill>
          <a:blip r:embed="rId3" cstate="print"/>
          <a:srcRect/>
          <a:stretch>
            <a:fillRect/>
          </a:stretch>
        </p:blipFill>
        <p:spPr bwMode="auto">
          <a:xfrm>
            <a:off x="0" y="1"/>
            <a:ext cx="9143999" cy="518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556D22-5503-4A6A-94CB-46F42197173D}" type="slidenum">
              <a:rPr lang="en-US" smtClean="0"/>
              <a:pPr/>
              <a:t>8</a:t>
            </a:fld>
            <a:endParaRPr lang="en-US"/>
          </a:p>
        </p:txBody>
      </p:sp>
      <p:sp>
        <p:nvSpPr>
          <p:cNvPr id="3" name="Content Placeholder 2"/>
          <p:cNvSpPr>
            <a:spLocks noGrp="1"/>
          </p:cNvSpPr>
          <p:nvPr>
            <p:ph idx="4294967295"/>
          </p:nvPr>
        </p:nvSpPr>
        <p:spPr>
          <a:xfrm>
            <a:off x="3124200" y="0"/>
            <a:ext cx="6019800" cy="6858000"/>
          </a:xfrm>
        </p:spPr>
        <p:txBody>
          <a:bodyPr>
            <a:normAutofit/>
          </a:bodyPr>
          <a:lstStyle/>
          <a:p>
            <a:pPr marL="0" indent="0">
              <a:buNone/>
            </a:pPr>
            <a:endParaRPr lang="en-US" sz="2400" b="1" dirty="0" smtClean="0">
              <a:latin typeface="Arial" pitchFamily="34" charset="0"/>
              <a:cs typeface="Arial" pitchFamily="34" charset="0"/>
            </a:endParaRPr>
          </a:p>
          <a:p>
            <a:pPr marL="0" indent="0">
              <a:buNone/>
            </a:pPr>
            <a:endParaRPr lang="en-US" sz="1000" dirty="0">
              <a:latin typeface="Arial" pitchFamily="34" charset="0"/>
              <a:cs typeface="Arial" pitchFamily="34" charset="0"/>
            </a:endParaRPr>
          </a:p>
          <a:p>
            <a:pPr marL="0" indent="0">
              <a:buNone/>
            </a:pPr>
            <a:endParaRPr lang="en-US" sz="2400" b="1" dirty="0" smtClean="0">
              <a:latin typeface="Arial" pitchFamily="34" charset="0"/>
              <a:cs typeface="Arial" pitchFamily="34" charset="0"/>
            </a:endParaRPr>
          </a:p>
          <a:p>
            <a:pPr marL="0" indent="0">
              <a:buNone/>
            </a:pPr>
            <a:r>
              <a:rPr lang="en-US" sz="2400" b="1" dirty="0" smtClean="0">
                <a:latin typeface="Arial" pitchFamily="34" charset="0"/>
                <a:cs typeface="Arial" pitchFamily="34" charset="0"/>
              </a:rPr>
              <a:t>1 </a:t>
            </a:r>
            <a:r>
              <a:rPr lang="en-US" sz="2400" b="1" dirty="0">
                <a:latin typeface="Arial" pitchFamily="34" charset="0"/>
                <a:cs typeface="Arial" pitchFamily="34" charset="0"/>
              </a:rPr>
              <a:t>Corinthians </a:t>
            </a:r>
            <a:r>
              <a:rPr lang="en-US" sz="2400" b="1" dirty="0" smtClean="0">
                <a:latin typeface="Arial" pitchFamily="34" charset="0"/>
                <a:cs typeface="Arial" pitchFamily="34" charset="0"/>
              </a:rPr>
              <a:t>15:3-5 (KJV) states</a:t>
            </a:r>
            <a:r>
              <a:rPr lang="en-US" sz="2400" b="1" dirty="0">
                <a:latin typeface="Arial" pitchFamily="34" charset="0"/>
                <a:cs typeface="Arial" pitchFamily="34" charset="0"/>
              </a:rPr>
              <a:t>:  </a:t>
            </a:r>
          </a:p>
          <a:p>
            <a:pPr marL="465138" indent="-223838">
              <a:buNone/>
            </a:pPr>
            <a:r>
              <a:rPr lang="en-US" sz="2400" dirty="0">
                <a:latin typeface="Arial" pitchFamily="34" charset="0"/>
                <a:cs typeface="Arial" pitchFamily="34" charset="0"/>
              </a:rPr>
              <a:t>3 </a:t>
            </a:r>
            <a:r>
              <a:rPr lang="en-US" sz="2400" dirty="0" smtClean="0">
                <a:latin typeface="Arial" pitchFamily="34" charset="0"/>
                <a:cs typeface="Arial" pitchFamily="34" charset="0"/>
              </a:rPr>
              <a:t>For </a:t>
            </a:r>
            <a:r>
              <a:rPr lang="en-US" sz="2400" dirty="0">
                <a:latin typeface="Arial" pitchFamily="34" charset="0"/>
                <a:cs typeface="Arial" pitchFamily="34" charset="0"/>
              </a:rPr>
              <a:t>I delivered unto you first of all that which I also received, how that </a:t>
            </a:r>
            <a:r>
              <a:rPr lang="en-US" sz="2400" b="1" dirty="0">
                <a:solidFill>
                  <a:srgbClr val="FF0000"/>
                </a:solidFill>
                <a:latin typeface="Arial" pitchFamily="34" charset="0"/>
                <a:cs typeface="Arial" pitchFamily="34" charset="0"/>
              </a:rPr>
              <a:t>Christ</a:t>
            </a:r>
            <a:r>
              <a:rPr lang="en-US" sz="2400" dirty="0">
                <a:latin typeface="Arial" pitchFamily="34" charset="0"/>
                <a:cs typeface="Arial" pitchFamily="34" charset="0"/>
              </a:rPr>
              <a:t> </a:t>
            </a:r>
            <a:r>
              <a:rPr lang="en-US" sz="2400" b="1" dirty="0">
                <a:solidFill>
                  <a:srgbClr val="FF0000"/>
                </a:solidFill>
                <a:latin typeface="Arial" pitchFamily="34" charset="0"/>
                <a:cs typeface="Arial" pitchFamily="34" charset="0"/>
              </a:rPr>
              <a:t>died</a:t>
            </a:r>
            <a:r>
              <a:rPr lang="en-US" sz="2400" dirty="0">
                <a:latin typeface="Arial" pitchFamily="34" charset="0"/>
                <a:cs typeface="Arial" pitchFamily="34" charset="0"/>
              </a:rPr>
              <a:t> for our sins according to the scriptures;</a:t>
            </a:r>
          </a:p>
          <a:p>
            <a:pPr marL="465138" indent="-223838">
              <a:buNone/>
            </a:pPr>
            <a:r>
              <a:rPr lang="en-US" sz="2400" dirty="0">
                <a:latin typeface="Arial" pitchFamily="34" charset="0"/>
                <a:cs typeface="Arial" pitchFamily="34" charset="0"/>
              </a:rPr>
              <a:t>4 And that he </a:t>
            </a:r>
            <a:r>
              <a:rPr lang="en-US" sz="2400" b="1" dirty="0">
                <a:solidFill>
                  <a:srgbClr val="FF0000"/>
                </a:solidFill>
                <a:latin typeface="Arial" pitchFamily="34" charset="0"/>
                <a:cs typeface="Arial" pitchFamily="34" charset="0"/>
              </a:rPr>
              <a:t>was</a:t>
            </a:r>
            <a:r>
              <a:rPr lang="en-US" sz="2400"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buried</a:t>
            </a:r>
            <a:r>
              <a:rPr lang="en-US" sz="2400" dirty="0">
                <a:latin typeface="Arial" pitchFamily="34" charset="0"/>
                <a:cs typeface="Arial" pitchFamily="34" charset="0"/>
              </a:rPr>
              <a:t>, and that he </a:t>
            </a:r>
            <a:r>
              <a:rPr lang="en-US" sz="2400" b="1" dirty="0">
                <a:solidFill>
                  <a:srgbClr val="FF0000"/>
                </a:solidFill>
                <a:latin typeface="Arial" pitchFamily="34" charset="0"/>
                <a:cs typeface="Arial" pitchFamily="34" charset="0"/>
              </a:rPr>
              <a:t>rose again </a:t>
            </a:r>
            <a:r>
              <a:rPr lang="en-US" sz="2400" dirty="0">
                <a:latin typeface="Arial" pitchFamily="34" charset="0"/>
                <a:cs typeface="Arial" pitchFamily="34" charset="0"/>
              </a:rPr>
              <a:t>the third day according to the scriptures:</a:t>
            </a:r>
          </a:p>
          <a:p>
            <a:pPr marL="465138" indent="-223838">
              <a:buNone/>
            </a:pPr>
            <a:r>
              <a:rPr lang="en-US" sz="2400" dirty="0">
                <a:latin typeface="Arial" pitchFamily="34" charset="0"/>
                <a:cs typeface="Arial" pitchFamily="34" charset="0"/>
              </a:rPr>
              <a:t>5 And that he</a:t>
            </a:r>
            <a:r>
              <a:rPr lang="en-US" sz="2400" b="1" dirty="0">
                <a:latin typeface="Arial" pitchFamily="34" charset="0"/>
                <a:cs typeface="Arial" pitchFamily="34" charset="0"/>
              </a:rPr>
              <a:t> </a:t>
            </a:r>
            <a:r>
              <a:rPr lang="en-US" sz="2400" b="1" dirty="0">
                <a:solidFill>
                  <a:srgbClr val="FF0000"/>
                </a:solidFill>
                <a:latin typeface="Arial" pitchFamily="34" charset="0"/>
                <a:cs typeface="Arial" pitchFamily="34" charset="0"/>
              </a:rPr>
              <a:t>was seen </a:t>
            </a:r>
            <a:r>
              <a:rPr lang="en-US" sz="2400" dirty="0">
                <a:latin typeface="Arial" pitchFamily="34" charset="0"/>
                <a:cs typeface="Arial" pitchFamily="34" charset="0"/>
              </a:rPr>
              <a:t>of </a:t>
            </a:r>
            <a:r>
              <a:rPr lang="en-US" sz="2400" dirty="0" err="1">
                <a:latin typeface="Arial" pitchFamily="34" charset="0"/>
                <a:cs typeface="Arial" pitchFamily="34" charset="0"/>
              </a:rPr>
              <a:t>Cephas</a:t>
            </a:r>
            <a:r>
              <a:rPr lang="en-US" sz="2400" dirty="0">
                <a:latin typeface="Arial" pitchFamily="34" charset="0"/>
                <a:cs typeface="Arial" pitchFamily="34" charset="0"/>
              </a:rPr>
              <a:t>, then of the twelve.</a:t>
            </a:r>
          </a:p>
          <a:p>
            <a:endParaRPr lang="en-US" dirty="0"/>
          </a:p>
        </p:txBody>
      </p:sp>
      <p:pic>
        <p:nvPicPr>
          <p:cNvPr id="189442" name="Picture 2" descr="Apostle Paul Bartolomeo_Montagna_-_Saint_Paul_-_Google_Art_Project[1]"/>
          <p:cNvPicPr>
            <a:picLocks noChangeAspect="1" noChangeArrowheads="1"/>
          </p:cNvPicPr>
          <p:nvPr/>
        </p:nvPicPr>
        <p:blipFill>
          <a:blip r:embed="rId3" cstate="print"/>
          <a:srcRect/>
          <a:stretch>
            <a:fillRect/>
          </a:stretch>
        </p:blipFill>
        <p:spPr bwMode="auto">
          <a:xfrm>
            <a:off x="0" y="-1"/>
            <a:ext cx="3124200" cy="6902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556D22-5503-4A6A-94CB-46F42197173D}" type="slidenum">
              <a:rPr lang="en-US" smtClean="0"/>
              <a:pPr/>
              <a:t>9</a:t>
            </a:fld>
            <a:endParaRPr lang="en-US"/>
          </a:p>
        </p:txBody>
      </p:sp>
      <p:sp>
        <p:nvSpPr>
          <p:cNvPr id="3" name="Content Placeholder 2"/>
          <p:cNvSpPr>
            <a:spLocks noGrp="1"/>
          </p:cNvSpPr>
          <p:nvPr>
            <p:ph idx="4294967295"/>
          </p:nvPr>
        </p:nvSpPr>
        <p:spPr>
          <a:xfrm>
            <a:off x="3352800" y="0"/>
            <a:ext cx="5562600" cy="5257800"/>
          </a:xfrm>
        </p:spPr>
        <p:txBody>
          <a:bodyPr>
            <a:normAutofit/>
          </a:bodyPr>
          <a:lstStyle/>
          <a:p>
            <a:pPr>
              <a:buNone/>
            </a:pPr>
            <a:endParaRPr lang="en-US" dirty="0" smtClean="0"/>
          </a:p>
          <a:p>
            <a:pPr>
              <a:buNone/>
            </a:pPr>
            <a:endParaRPr lang="en-US" dirty="0"/>
          </a:p>
          <a:p>
            <a:pPr marL="0" indent="0">
              <a:buNone/>
            </a:pPr>
            <a:endParaRPr lang="en-US" sz="2400" dirty="0" smtClean="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In 1 Corinthians 15:3-5, Paul is quoting a tradition that was given to him by other Christians </a:t>
            </a:r>
            <a:r>
              <a:rPr lang="en-US" sz="2400" b="1" dirty="0" smtClean="0">
                <a:solidFill>
                  <a:srgbClr val="FF0000"/>
                </a:solidFill>
                <a:latin typeface="Arial" pitchFamily="34" charset="0"/>
                <a:cs typeface="Arial" pitchFamily="34" charset="0"/>
              </a:rPr>
              <a:t>within two or three years of Jesus’ death</a:t>
            </a:r>
            <a:r>
              <a:rPr lang="en-US" sz="2400" dirty="0" smtClean="0">
                <a:latin typeface="Arial" pitchFamily="34" charset="0"/>
                <a:cs typeface="Arial" pitchFamily="34" charset="0"/>
              </a:rPr>
              <a:t>.</a:t>
            </a:r>
          </a:p>
          <a:p>
            <a:pPr marL="0" indent="0">
              <a:buNone/>
            </a:pPr>
            <a:endParaRPr lang="en-US" sz="1000" dirty="0" smtClean="0">
              <a:latin typeface="Arial" pitchFamily="34" charset="0"/>
              <a:cs typeface="Arial" pitchFamily="34" charset="0"/>
            </a:endParaRPr>
          </a:p>
        </p:txBody>
      </p:sp>
      <p:pic>
        <p:nvPicPr>
          <p:cNvPr id="189442" name="Picture 2" descr="Apostle Paul Bartolomeo_Montagna_-_Saint_Paul_-_Google_Art_Project[1]"/>
          <p:cNvPicPr>
            <a:picLocks noChangeAspect="1" noChangeArrowheads="1"/>
          </p:cNvPicPr>
          <p:nvPr/>
        </p:nvPicPr>
        <p:blipFill>
          <a:blip r:embed="rId3" cstate="print"/>
          <a:srcRect/>
          <a:stretch>
            <a:fillRect/>
          </a:stretch>
        </p:blipFill>
        <p:spPr bwMode="auto">
          <a:xfrm>
            <a:off x="0" y="0"/>
            <a:ext cx="3124200" cy="6902995"/>
          </a:xfrm>
          <a:prstGeom prst="rect">
            <a:avLst/>
          </a:prstGeom>
          <a:noFill/>
          <a:ln w="9525">
            <a:noFill/>
            <a:miter lim="800000"/>
            <a:headEnd/>
            <a:tailEnd/>
          </a:ln>
        </p:spPr>
      </p:pic>
      <p:sp>
        <p:nvSpPr>
          <p:cNvPr id="8" name="Footer Placeholder 7"/>
          <p:cNvSpPr>
            <a:spLocks noGrp="1"/>
          </p:cNvSpPr>
          <p:nvPr>
            <p:ph type="ftr" sz="quarter" idx="11"/>
          </p:nvPr>
        </p:nvSpPr>
        <p:spPr>
          <a:xfrm>
            <a:off x="3276600" y="5562600"/>
            <a:ext cx="5105400" cy="1158875"/>
          </a:xfrm>
        </p:spPr>
        <p:txBody>
          <a:bodyPr/>
          <a:lstStyle/>
          <a:p>
            <a:pPr algn="l"/>
            <a:endParaRPr lang="en-US" dirty="0" smtClean="0">
              <a:latin typeface="Arial" pitchFamily="34" charset="0"/>
              <a:cs typeface="Arial" pitchFamily="34" charset="0"/>
            </a:endParaRPr>
          </a:p>
          <a:p>
            <a:pPr algn="l"/>
            <a:endParaRPr lang="en-US" dirty="0" smtClean="0">
              <a:latin typeface="Arial" pitchFamily="34" charset="0"/>
              <a:cs typeface="Arial" pitchFamily="34" charset="0"/>
            </a:endParaRPr>
          </a:p>
          <a:p>
            <a:pPr algn="l"/>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4108</TotalTime>
  <Words>4089</Words>
  <Application>Microsoft Office PowerPoint</Application>
  <PresentationFormat>On-screen Show (4:3)</PresentationFormat>
  <Paragraphs>527</Paragraphs>
  <Slides>45</Slides>
  <Notes>33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Concourse</vt:lpstr>
      <vt:lpstr> Did Jesus Rise From the Dead? </vt:lpstr>
      <vt:lpstr>Slide 2</vt:lpstr>
      <vt:lpstr>Slide 3</vt:lpstr>
      <vt:lpstr>Slide 4</vt:lpstr>
      <vt:lpstr>Slide 5</vt:lpstr>
      <vt:lpstr>Slide 6</vt:lpstr>
      <vt:lpstr>Slide 7</vt:lpstr>
      <vt:lpstr>Slide 8</vt:lpstr>
      <vt:lpstr>Slide 9</vt:lpstr>
      <vt:lpstr>Slide 10</vt:lpstr>
      <vt:lpstr>Slide 11</vt:lpstr>
      <vt:lpstr>Slide 12</vt:lpstr>
      <vt:lpstr>Discussion</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Discussion</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Jesus Rise From the Dead?</dc:title>
  <dc:creator>Robert</dc:creator>
  <cp:lastModifiedBy>Robert</cp:lastModifiedBy>
  <cp:revision>55</cp:revision>
  <dcterms:created xsi:type="dcterms:W3CDTF">2013-04-25T18:31:34Z</dcterms:created>
  <dcterms:modified xsi:type="dcterms:W3CDTF">2013-09-20T11:31:29Z</dcterms:modified>
</cp:coreProperties>
</file>