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4" r:id="rId1"/>
    <p:sldMasterId id="2147484278" r:id="rId2"/>
  </p:sldMasterIdLst>
  <p:notesMasterIdLst>
    <p:notesMasterId r:id="rId41"/>
  </p:notesMasterIdLst>
  <p:handoutMasterIdLst>
    <p:handoutMasterId r:id="rId42"/>
  </p:handoutMasterIdLst>
  <p:sldIdLst>
    <p:sldId id="632" r:id="rId3"/>
    <p:sldId id="400" r:id="rId4"/>
    <p:sldId id="602" r:id="rId5"/>
    <p:sldId id="603" r:id="rId6"/>
    <p:sldId id="615" r:id="rId7"/>
    <p:sldId id="616" r:id="rId8"/>
    <p:sldId id="606" r:id="rId9"/>
    <p:sldId id="607" r:id="rId10"/>
    <p:sldId id="608" r:id="rId11"/>
    <p:sldId id="609" r:id="rId12"/>
    <p:sldId id="610" r:id="rId13"/>
    <p:sldId id="611" r:id="rId14"/>
    <p:sldId id="266" r:id="rId15"/>
    <p:sldId id="612" r:id="rId16"/>
    <p:sldId id="395" r:id="rId17"/>
    <p:sldId id="516" r:id="rId18"/>
    <p:sldId id="265" r:id="rId19"/>
    <p:sldId id="450" r:id="rId20"/>
    <p:sldId id="613" r:id="rId21"/>
    <p:sldId id="614" r:id="rId22"/>
    <p:sldId id="635" r:id="rId23"/>
    <p:sldId id="636" r:id="rId24"/>
    <p:sldId id="634" r:id="rId25"/>
    <p:sldId id="530" r:id="rId26"/>
    <p:sldId id="617" r:id="rId27"/>
    <p:sldId id="618" r:id="rId28"/>
    <p:sldId id="620" r:id="rId29"/>
    <p:sldId id="621" r:id="rId30"/>
    <p:sldId id="622" r:id="rId31"/>
    <p:sldId id="630" r:id="rId32"/>
    <p:sldId id="623" r:id="rId33"/>
    <p:sldId id="624" r:id="rId34"/>
    <p:sldId id="625" r:id="rId35"/>
    <p:sldId id="626" r:id="rId36"/>
    <p:sldId id="627" r:id="rId37"/>
    <p:sldId id="628" r:id="rId38"/>
    <p:sldId id="629" r:id="rId39"/>
    <p:sldId id="633" r:id="rId40"/>
  </p:sldIdLst>
  <p:sldSz cx="9144000" cy="5143500" type="screen16x9"/>
  <p:notesSz cx="6858000" cy="9313863"/>
  <p:defaultTextStyle>
    <a:defPPr>
      <a:defRPr lang="en-US"/>
    </a:defPPr>
    <a:lvl1pPr algn="l" rtl="0" fontAlgn="base">
      <a:spcBef>
        <a:spcPct val="0"/>
      </a:spcBef>
      <a:spcAft>
        <a:spcPct val="0"/>
      </a:spcAft>
      <a:defRPr sz="2800"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800"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800"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800"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8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8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8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8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800"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5704" y="-3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00388"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9"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4B71B4C-8827-2B49-96A8-306A7136FE11}" type="slidenum">
              <a:rPr lang="en-US"/>
              <a:pPr>
                <a:defRPr/>
              </a:pPr>
              <a:t>‹#›</a:t>
            </a:fld>
            <a:endParaRPr lang="en-US"/>
          </a:p>
        </p:txBody>
      </p:sp>
    </p:spTree>
    <p:extLst>
      <p:ext uri="{BB962C8B-B14F-4D97-AF65-F5344CB8AC3E}">
        <p14:creationId xmlns:p14="http://schemas.microsoft.com/office/powerpoint/2010/main" val="220305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25438" y="698500"/>
            <a:ext cx="6208712"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9493" name="Rectangle 5"/>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9494"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5"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460FDF0-B1CA-8448-91DF-D15C12DA741D}" type="slidenum">
              <a:rPr lang="en-US"/>
              <a:pPr>
                <a:defRPr/>
              </a:pPr>
              <a:t>‹#›</a:t>
            </a:fld>
            <a:endParaRPr lang="en-US"/>
          </a:p>
        </p:txBody>
      </p:sp>
    </p:spTree>
    <p:extLst>
      <p:ext uri="{BB962C8B-B14F-4D97-AF65-F5344CB8AC3E}">
        <p14:creationId xmlns:p14="http://schemas.microsoft.com/office/powerpoint/2010/main" val="2264784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0E9B5389-B767-1A4F-A3CD-064B057B1B2E}" type="slidenum">
              <a:rPr lang="en-US" sz="1200">
                <a:latin typeface="Arial" charset="0"/>
              </a:rPr>
              <a:pPr eaLnBrk="1" hangingPunct="1"/>
              <a:t>1</a:t>
            </a:fld>
            <a:endParaRPr lang="en-US" sz="1200">
              <a:latin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t>Verse 20 &amp; 21 – </a:t>
            </a:r>
            <a:r>
              <a:rPr lang="en-US" b="1"/>
              <a:t>"Secular Jews" </a:t>
            </a:r>
            <a:r>
              <a:rPr lang="en-US"/>
              <a:t>– would not describe themselves as religious believers, but still identify as part of the Jewish people. They accept Jewish values, ethics and concerns.</a:t>
            </a:r>
          </a:p>
          <a:p>
            <a:pPr marL="171450" indent="-171450">
              <a:buFontTx/>
              <a:buChar char="•"/>
            </a:pPr>
            <a:r>
              <a:rPr lang="en-US"/>
              <a:t>Verse 22 - </a:t>
            </a:r>
            <a:r>
              <a:rPr lang="en-US" b="1"/>
              <a:t>"Progressive or Reform Jews" </a:t>
            </a:r>
            <a:r>
              <a:rPr lang="en-US"/>
              <a:t>– Many progressives do not even wear a yarmulke. Temple services are shorter, conducted with a little more decorum (less individual praying and conversation), English is used for parts of their worship (Orthodox stick to Hebrew) and men and women sit together. In the early 1800s, a new movement, which is described as Progressive, Reform or Liberal, arose with the emancipation of the Jews of the various German states. Granted equal rights and released from the ghettos to which they had been confined for centuries, some embraced the Enlightenment which resulted in European Liberal Judaism and spread to North America where it became more radical and less traditional: embraced evolution, history and biblical scholarship, founding Non-orthodox rabbinical seminaries in Europe and the United States. Progressive Jews regard the "sacred heritage" of the Torah as evolving and adapting over the centuries. They still study the Hebrew language and sacred texts, are committed to Israel, support the full equality of women and accept any sexual orientation.</a:t>
            </a:r>
          </a:p>
          <a:p>
            <a:pPr marL="171450" indent="-171450">
              <a:buFontTx/>
              <a:buChar char="•"/>
            </a:pPr>
            <a:endParaRPr lang="en-US"/>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FEE219B2-B770-234D-B394-6C18AE7AC5C2}" type="slidenum">
              <a:rPr lang="en-US" sz="1200">
                <a:latin typeface="Arial" charset="0"/>
              </a:rPr>
              <a:pPr eaLnBrk="1" hangingPunct="1"/>
              <a:t>10</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5947D145-369F-944F-933F-9B88BD26ED64}" type="slidenum">
              <a:rPr lang="en-US" sz="1200">
                <a:latin typeface="Arial" charset="0"/>
              </a:rPr>
              <a:pPr eaLnBrk="1" hangingPunct="1"/>
              <a:t>11</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"Trinity," </a:t>
            </a:r>
            <a:r>
              <a:rPr lang="en-US"/>
              <a:t>which is mentioned in many hymns in the gray hymnal that Arthur Oakman helped to create, has three simple aspects:</a:t>
            </a:r>
          </a:p>
          <a:p>
            <a:r>
              <a:rPr lang="en-US"/>
              <a:t>1. There is only one GOD (we are monotheistic).</a:t>
            </a:r>
          </a:p>
          <a:p>
            <a:r>
              <a:rPr lang="en-US"/>
              <a:t>2. Within the Godhead, there are three PERSONS (LDS or Mormons object to this idea and so does Islam). </a:t>
            </a:r>
          </a:p>
          <a:p>
            <a:r>
              <a:rPr lang="en-US"/>
              <a:t>3. All three persons in the Godhead have the same NATURE or ESSENCE.</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872E3F92-1DC6-B64B-8FB8-359F784F343D}" type="slidenum">
              <a:rPr lang="en-US" sz="1200">
                <a:latin typeface="Arial" charset="0"/>
              </a:rPr>
              <a:pPr eaLnBrk="1" hangingPunct="1"/>
              <a:t>12</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BA8CFDE5-55A4-554F-887D-DB08C5DEBD41}"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defRPr/>
            </a:pPr>
            <a:r>
              <a:rPr lang="en-US" b="1" dirty="0"/>
              <a:t>"Reformed theology"</a:t>
            </a:r>
            <a:r>
              <a:rPr lang="en-US" dirty="0"/>
              <a:t> has a very specific meaning that is narrower than simply </a:t>
            </a:r>
            <a:r>
              <a:rPr lang="en-US" dirty="0" err="1"/>
              <a:t>protestantism</a:t>
            </a:r>
            <a:r>
              <a:rPr lang="en-US" dirty="0"/>
              <a:t>, or even evangelicalism.  It actually refers specifically to </a:t>
            </a:r>
            <a:r>
              <a:rPr lang="en-US" b="1" dirty="0"/>
              <a:t>Calvinism</a:t>
            </a:r>
            <a:r>
              <a:rPr lang="en-US" b="1" dirty="0" smtClean="0"/>
              <a:t>.</a:t>
            </a:r>
          </a:p>
          <a:p>
            <a:pPr marL="171450" indent="-171450">
              <a:buFont typeface="Arial"/>
              <a:buChar char="•"/>
              <a:defRPr/>
            </a:pPr>
            <a:r>
              <a:rPr lang="en-US" dirty="0" smtClean="0"/>
              <a:t>While in Geneva, Calvin's enemies were eventually expelled and left the city. </a:t>
            </a:r>
          </a:p>
          <a:p>
            <a:pPr marL="171450" indent="-171450">
              <a:buFont typeface="Arial"/>
              <a:buChar char="•"/>
              <a:defRPr/>
            </a:pPr>
            <a:r>
              <a:rPr lang="en-US" dirty="0" smtClean="0"/>
              <a:t>Michael Servetus, a man who distorted the concept of the Trinity, was burned at the stake at Calvin's urging.</a:t>
            </a:r>
          </a:p>
          <a:p>
            <a:pPr marL="171450" indent="-171450">
              <a:buFont typeface="Arial"/>
              <a:buChar char="•"/>
              <a:defRPr/>
            </a:pPr>
            <a:r>
              <a:rPr lang="en-US" dirty="0" smtClean="0"/>
              <a:t>Geneva worked closely with Berne in its efforts to move together in reforming the church in Switzerland. In this regard, Berne suggested that they serve only "unleavened bread" at the Eucharist. Calvin refused to do this until a synod could be convened in Zurich to discuss this. The Geneva city council ordered Calvin, as the minister in their church to follow Berne's suggestion and serve unleavened bread. He refused and, in protest, did not serve the Eucharist at Easter. In that service a riot occurred that spread across the city because they were angry at Calvin for not serving communion to </a:t>
            </a:r>
            <a:r>
              <a:rPr lang="en-US" smtClean="0"/>
              <a:t>them. Calvin </a:t>
            </a:r>
            <a:r>
              <a:rPr lang="en-US" dirty="0" smtClean="0"/>
              <a:t>was ordered by the city council to leave Geneva.</a:t>
            </a:r>
            <a:endParaRPr lang="en-US" dirty="0"/>
          </a:p>
          <a:p>
            <a:pPr>
              <a:defRPr/>
            </a:pPr>
            <a:endParaRPr lang="en-US" dirty="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851C9B6E-F82D-1048-A74B-5201204BCD4E}" type="slidenum">
              <a:rPr lang="en-US" sz="1200">
                <a:latin typeface="Arial" charset="0"/>
              </a:rPr>
              <a:pPr eaLnBrk="1" hangingPunct="1"/>
              <a:t>14</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D7C9EF7-CEA2-7D48-9B0A-911857FBE893}" type="slidenum">
              <a:rPr lang="en-US" sz="1200">
                <a:latin typeface="Arial" charset="0"/>
              </a:rPr>
              <a:pPr eaLnBrk="1" hangingPunct="1"/>
              <a:t>15</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A8DF020A-F483-084F-B6DA-04D3FB371929}" type="slidenum">
              <a:rPr lang="en-US" sz="1200">
                <a:latin typeface="Arial" charset="0"/>
              </a:rPr>
              <a:pPr eaLnBrk="1" hangingPunct="1"/>
              <a:t>16</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91F41E10-BB59-794C-9255-D71960C499B5}" type="slidenum">
              <a:rPr lang="en-US" sz="1200">
                <a:latin typeface="Arial" charset="0"/>
              </a:rPr>
              <a:pPr eaLnBrk="1" hangingPunct="1"/>
              <a:t>17</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5F116C37-F21A-0547-81C2-A19FDBDCBF6E}" type="slidenum">
              <a:rPr lang="en-US" sz="1200">
                <a:latin typeface="Arial" charset="0"/>
              </a:rPr>
              <a:pPr eaLnBrk="1" hangingPunct="1"/>
              <a:t>18</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DA3C3A8B-6C9B-4540-BCC6-449647AE5E04}" type="slidenum">
              <a:rPr lang="en-US" sz="1200">
                <a:latin typeface="Arial" charset="0"/>
              </a:rPr>
              <a:pPr eaLnBrk="1" hangingPunct="1"/>
              <a:t>19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1F179ECA-9E15-4E47-9686-B5023F946974}" type="slidenum">
              <a:rPr lang="en-US" sz="1200">
                <a:latin typeface="Arial" charset="0"/>
              </a:rPr>
              <a:pPr eaLnBrk="1" hangingPunct="1"/>
              <a:t>2</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C577B58-5DA6-3444-9A4D-DB6EE78D9566}" type="slidenum">
              <a:rPr lang="en-US" sz="1200">
                <a:latin typeface="Arial" charset="0"/>
              </a:rPr>
              <a:pPr eaLnBrk="1" hangingPunct="1"/>
              <a:t>20</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C577B58-5DA6-3444-9A4D-DB6EE78D9566}" type="slidenum">
              <a:rPr lang="en-US" sz="1200">
                <a:latin typeface="Arial" charset="0"/>
              </a:rPr>
              <a:pPr eaLnBrk="1" hangingPunct="1"/>
              <a:t>21</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C577B58-5DA6-3444-9A4D-DB6EE78D9566}" type="slidenum">
              <a:rPr lang="en-US" sz="1200">
                <a:latin typeface="Arial" charset="0"/>
              </a:rPr>
              <a:pPr eaLnBrk="1" hangingPunct="1"/>
              <a:t>22</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72133E9C-E374-3C40-9F23-8FD93C4AEBF9}" type="slidenum">
              <a:rPr lang="en-US" sz="1200">
                <a:latin typeface="Arial" charset="0"/>
              </a:rPr>
              <a:pPr eaLnBrk="1" hangingPunct="1"/>
              <a:t>23</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E86F8CF4-7470-D847-B802-8658C65AB801}" type="slidenum">
              <a:rPr lang="en-US" sz="1200">
                <a:latin typeface="Arial" charset="0"/>
              </a:rPr>
              <a:pPr eaLnBrk="1" hangingPunct="1"/>
              <a:t>24</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EEAFCB44-81A1-B54D-A9F2-67A403395A56}" type="slidenum">
              <a:rPr lang="en-US" sz="1200">
                <a:latin typeface="Arial" charset="0"/>
              </a:rPr>
              <a:pPr eaLnBrk="1" hangingPunct="1"/>
              <a:t>25</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F468EAC1-0337-7C43-B6E1-7CAC7B1B2C09}" type="slidenum">
              <a:rPr lang="en-US" sz="1200">
                <a:latin typeface="Arial" charset="0"/>
              </a:rPr>
              <a:pPr eaLnBrk="1" hangingPunct="1"/>
              <a:t>26</a:t>
            </a:fld>
            <a:endParaRPr 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443D529B-2F29-E843-A74A-0B41571826FA}" type="slidenum">
              <a:rPr lang="en-US" sz="1200">
                <a:latin typeface="Arial" charset="0"/>
              </a:rPr>
              <a:pPr eaLnBrk="1" hangingPunct="1"/>
              <a:t>27</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FBDF4C57-9609-B24A-8FA0-F09794F09730}" type="slidenum">
              <a:rPr lang="en-US" sz="1200">
                <a:latin typeface="Arial" charset="0"/>
              </a:rPr>
              <a:pPr eaLnBrk="1" hangingPunct="1"/>
              <a:t>28</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8C0EBEFD-7E65-164D-8BA8-B4D434623CA6}" type="slidenum">
              <a:rPr lang="en-US" sz="1200">
                <a:latin typeface="Arial" charset="0"/>
              </a:rPr>
              <a:pPr eaLnBrk="1" hangingPunct="1"/>
              <a:t>29</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A30995EC-C2B0-2B4E-B54A-C870EC8766C5}" type="slidenum">
              <a:rPr lang="en-US" sz="1200">
                <a:latin typeface="Arial" charset="0"/>
              </a:rPr>
              <a:pPr eaLnBrk="1" hangingPunct="1"/>
              <a:t>3</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95736A3-7297-5A43-8882-1D00A0CC7923}" type="slidenum">
              <a:rPr lang="en-US" sz="1200">
                <a:latin typeface="Arial" charset="0"/>
              </a:rPr>
              <a:pPr eaLnBrk="1" hangingPunct="1"/>
              <a:t>30</a:t>
            </a:fld>
            <a:endParaRPr lang="en-US" sz="12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82C98D72-2ECB-6846-98F8-1EB594DDFD8D}"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F81F1B46-4ED4-9541-AE4E-84F0FC9ECF81}" type="slidenum">
              <a:rPr lang="en-US" sz="1200">
                <a:latin typeface="Arial" charset="0"/>
              </a:rPr>
              <a:pPr eaLnBrk="1" hangingPunct="1"/>
              <a:t>32</a:t>
            </a:fld>
            <a:endParaRPr lang="en-US" sz="120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968BAAF0-A49B-4846-A89C-F76AEE872EDA}" type="slidenum">
              <a:rPr lang="en-US" sz="1200">
                <a:latin typeface="Arial" charset="0"/>
              </a:rPr>
              <a:pPr eaLnBrk="1" hangingPunct="1"/>
              <a:t>33</a:t>
            </a:fld>
            <a:endParaRPr lang="en-US" sz="120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FF612E93-0DD9-0345-924D-764F09473159}" type="slidenum">
              <a:rPr lang="en-US" sz="1200">
                <a:latin typeface="Arial" charset="0"/>
              </a:rPr>
              <a:pPr eaLnBrk="1" hangingPunct="1"/>
              <a:t>34</a:t>
            </a:fld>
            <a:endParaRPr lang="en-US"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12A84D93-8E68-B244-9D75-E03B4956C2FC}" type="slidenum">
              <a:rPr lang="en-US" sz="1200">
                <a:latin typeface="Arial" charset="0"/>
              </a:rPr>
              <a:pPr eaLnBrk="1" hangingPunct="1"/>
              <a:t>35</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32167854-6FAE-564E-AEC5-72E6A08F2A74}" type="slidenum">
              <a:rPr lang="en-US" sz="1200">
                <a:latin typeface="Arial" charset="0"/>
              </a:rPr>
              <a:pPr eaLnBrk="1" hangingPunct="1"/>
              <a:t>36</a:t>
            </a:fld>
            <a:endParaRPr lang="en-US"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72133E9C-E374-3C40-9F23-8FD93C4AEBF9}" type="slidenum">
              <a:rPr lang="en-US" sz="1200">
                <a:latin typeface="Arial" charset="0"/>
              </a:rPr>
              <a:pPr eaLnBrk="1" hangingPunct="1"/>
              <a:t>37</a:t>
            </a:fld>
            <a:endParaRPr lang="en-US" sz="120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Philip Johnstone's missions handbook entitled </a:t>
            </a:r>
            <a:r>
              <a:rPr lang="en-US" i="1"/>
              <a:t>Operation World</a:t>
            </a:r>
            <a:r>
              <a:rPr lang="en-US"/>
              <a:t>.</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C34C29B1-C86D-2546-B316-EE6635D0E2C9}" type="slidenum">
              <a:rPr lang="en-US" sz="1200">
                <a:latin typeface="Arial" charset="0"/>
              </a:rPr>
              <a:pPr eaLnBrk="1" hangingPunct="1"/>
              <a:t>38</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66B394A4-8BB6-2042-88BA-F1CC2532950C}"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2C571AA0-3D09-2942-8EDF-5E1F60A82D29}"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B87DD90B-46A5-494C-818F-F5A3F11FDA9E}" type="slidenum">
              <a:rPr lang="en-US" sz="1200">
                <a:latin typeface="Arial" charset="0"/>
              </a:rPr>
              <a:pPr eaLnBrk="1" hangingPunct="1"/>
              <a:t>6</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BEFC5E94-819E-B140-BE1B-A27D1DFD7599}" type="slidenum">
              <a:rPr lang="en-US" sz="1200">
                <a:latin typeface="Arial" charset="0"/>
              </a:rPr>
              <a:pPr eaLnBrk="1" hangingPunct="1"/>
              <a:t>7</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7506737D-C52B-3648-961C-74C5EDEDCFAE}" type="slidenum">
              <a:rPr lang="en-US" sz="1200">
                <a:latin typeface="Arial" charset="0"/>
              </a:rPr>
              <a:pPr eaLnBrk="1" hangingPunct="1"/>
              <a:t>8</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t>Verse 20 &amp; 21 – </a:t>
            </a:r>
            <a:r>
              <a:rPr lang="en-US" b="1"/>
              <a:t>"Secular Jews" </a:t>
            </a:r>
            <a:r>
              <a:rPr lang="en-US"/>
              <a:t>– would not describe themselves as religious believers, but still identify as part of the Jewish people. They accept Jewish values, ethics and concerns.</a:t>
            </a:r>
          </a:p>
          <a:p>
            <a:pPr marL="171450" indent="-171450">
              <a:buFontTx/>
              <a:buChar char="•"/>
            </a:pPr>
            <a:r>
              <a:rPr lang="en-US" b="1"/>
              <a:t>"Orthodox Jews" </a:t>
            </a:r>
            <a:r>
              <a:rPr lang="en-US"/>
              <a:t>– try to stay away from the world. They might not own a television, might not listen to non-Jewish music, might avoid non-Jewish magazines. Men still wear a yamulka, a skull cap they were forced to wear in Europe whenever they left their ghetto. Men and women sit separately in worship and women do not participate in some of the rituals. They respect the divine origin of the Old Testament law. This includes the codification of the "oral law" in the Talmud. Orthodox Judaism is not administered by some central authority. Synagogues are established by groups of Jews who raise their own funds and construct their own buildings. There are lots of different Orthodox synagogues organized around many different perspectives.</a:t>
            </a:r>
          </a:p>
          <a:p>
            <a:pPr marL="171450" indent="-171450">
              <a:buFontTx/>
              <a:buChar char="•"/>
            </a:pPr>
            <a:r>
              <a:rPr lang="en-US" b="1"/>
              <a:t>"Ultra-orthodox Jews" </a:t>
            </a:r>
            <a:r>
              <a:rPr lang="en-US"/>
              <a:t>– which arose in the 1700s and 1800s, will not even live in a non-Jewish neighborhood, wear long black coats, flowing beards, wide-brim black hats and sometimes represent various minority groups within Orthodox Judaism.</a:t>
            </a:r>
            <a:r>
              <a:rPr lang="en-US" b="1"/>
              <a:t> Ultra-orthodox who are Hassidic </a:t>
            </a:r>
            <a:r>
              <a:rPr lang="en-US"/>
              <a:t>– look anxiously for the return of the Messiah, are more mystical, and search for ecstasy in their prayers. Hassidic – go back to Eastern Europe when Jews were living in conditions of despair – Hassidism was a way of infusing joy and hope into life, and some Jews say, emphasized the heart at the expense of the mind.</a:t>
            </a:r>
          </a:p>
          <a:p>
            <a:pPr marL="171450" indent="-171450">
              <a:buFontTx/>
              <a:buChar char="•"/>
            </a:pPr>
            <a:r>
              <a:rPr lang="en-US" b="1"/>
              <a:t>"Conservative Jews" </a:t>
            </a:r>
            <a:r>
              <a:rPr lang="en-US"/>
              <a:t>– which arose in the 1900s, is </a:t>
            </a:r>
            <a:r>
              <a:rPr lang="en-US" i="1"/>
              <a:t>a reaction to excesses of Reform Jews </a:t>
            </a:r>
            <a:r>
              <a:rPr lang="en-US"/>
              <a:t>and objected to Reform Jews' reforming the commandments of the Torah (written law). Conservatives </a:t>
            </a:r>
            <a:r>
              <a:rPr lang="en-US" i="1"/>
              <a:t>still consider the written law to be binding</a:t>
            </a:r>
            <a:r>
              <a:rPr lang="en-US"/>
              <a:t>, but say we need to reconsider the oral law (Talmud) and how it applies to modern times.  Men and women are not segregated in worship. It is in between Orthodoxy and Reform. It is intellectually liberal in matters of belief but conservative in matters of religious practice – commitment to Jewish observance. Conservative study of holy texts is combined with the belief that Judaism is constantly evolving. In 1960, the </a:t>
            </a:r>
            <a:r>
              <a:rPr lang="en-US" b="1"/>
              <a:t>Rabbinical Assembly of America </a:t>
            </a:r>
            <a:r>
              <a:rPr lang="en-US"/>
              <a:t>agreed to modify Orthodox "halacha" (Jewish law) to permit the use of electrical appliances on the Sabbath and to drive to synagogue in a car. In 1985, it permitted the ordination of women rabbis.</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fld id="{082D4DF1-8B8C-ED42-AEE8-4730F40A200B}" type="slidenum">
              <a:rPr lang="en-US" sz="1200">
                <a:latin typeface="Arial" charset="0"/>
              </a:rPr>
              <a:pPr eaLnBrk="1" hangingPunct="1"/>
              <a:t>9</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 Id="rId3"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20638" y="3868738"/>
            <a:ext cx="9226551" cy="1635125"/>
            <a:chOff x="0" y="4648847"/>
            <a:chExt cx="9183208" cy="2216241"/>
          </a:xfrm>
        </p:grpSpPr>
        <p:sp>
          <p:nvSpPr>
            <p:cNvPr id="5" name="Freeform 4"/>
            <p:cNvSpPr>
              <a:spLocks/>
            </p:cNvSpPr>
            <p:nvPr/>
          </p:nvSpPr>
          <p:spPr bwMode="auto">
            <a:xfrm>
              <a:off x="1687486" y="4648847"/>
              <a:ext cx="7456220" cy="70360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6"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35443" y="4883888"/>
              <a:ext cx="9147765" cy="8914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5800" y="1597820"/>
            <a:ext cx="7772400" cy="1102519"/>
          </a:xfrm>
        </p:spPr>
        <p:txBody>
          <a:bodyPr>
            <a:noAutofit/>
          </a:bodyPr>
          <a:lstStyle>
            <a:lvl1pPr algn="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010542"/>
            <a:ext cx="6400800" cy="1100959"/>
          </a:xfrm>
        </p:spPr>
        <p:txBody>
          <a:bodyPr/>
          <a:lstStyle>
            <a:lvl1pPr marL="0" indent="0" algn="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0"/>
          </p:nvPr>
        </p:nvSpPr>
        <p:spPr>
          <a:xfrm>
            <a:off x="8597900" y="4767263"/>
            <a:ext cx="482600" cy="274637"/>
          </a:xfrm>
        </p:spPr>
        <p:txBody>
          <a:bodyPr/>
          <a:lstStyle>
            <a:lvl1pPr>
              <a:defRPr sz="800"/>
            </a:lvl1pPr>
          </a:lstStyle>
          <a:p>
            <a:pPr>
              <a:defRPr/>
            </a:pPr>
            <a:fld id="{4818EC82-4DF1-A84C-A418-96711E55B662}" type="slidenum">
              <a:rPr lang="en-US"/>
              <a:pPr>
                <a:defRPr/>
              </a:pPr>
              <a:t>‹#›</a:t>
            </a:fld>
            <a:endParaRPr lang="en-US"/>
          </a:p>
        </p:txBody>
      </p:sp>
    </p:spTree>
    <p:extLst>
      <p:ext uri="{BB962C8B-B14F-4D97-AF65-F5344CB8AC3E}">
        <p14:creationId xmlns:p14="http://schemas.microsoft.com/office/powerpoint/2010/main" val="308879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162050" y="4683125"/>
            <a:ext cx="1905000" cy="342900"/>
          </a:xfrm>
          <a:prstGeom prst="rect">
            <a:avLst/>
          </a:prstGeom>
        </p:spPr>
        <p:txBody>
          <a:bodyPr/>
          <a:lstStyle>
            <a:lvl1pPr>
              <a:defRPr/>
            </a:lvl1pPr>
          </a:lstStyle>
          <a:p>
            <a:pPr>
              <a:defRPr/>
            </a:pPr>
            <a:endParaRPr lang="en-US"/>
          </a:p>
        </p:txBody>
      </p:sp>
      <p:sp>
        <p:nvSpPr>
          <p:cNvPr id="3" name="Rectangle 12"/>
          <p:cNvSpPr>
            <a:spLocks noGrp="1" noChangeArrowheads="1"/>
          </p:cNvSpPr>
          <p:nvPr>
            <p:ph type="ftr" sz="quarter" idx="11"/>
          </p:nvPr>
        </p:nvSpPr>
        <p:spPr>
          <a:xfrm>
            <a:off x="3657600" y="4683125"/>
            <a:ext cx="2895600" cy="342900"/>
          </a:xfrm>
          <a:prstGeom prst="rect">
            <a:avLst/>
          </a:prstGeom>
        </p:spPr>
        <p:txBody>
          <a:bodyPr/>
          <a:lstStyle>
            <a:lvl1pPr>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vl1pPr>
          </a:lstStyle>
          <a:p>
            <a:pPr>
              <a:defRPr/>
            </a:pPr>
            <a:fld id="{5F8614D7-497E-1849-B980-D63D38708FE9}" type="slidenum">
              <a:rPr lang="en-US"/>
              <a:pPr>
                <a:defRPr/>
              </a:pPr>
              <a:t>‹#›</a:t>
            </a:fld>
            <a:endParaRPr lang="en-US"/>
          </a:p>
        </p:txBody>
      </p:sp>
    </p:spTree>
    <p:extLst>
      <p:ext uri="{BB962C8B-B14F-4D97-AF65-F5344CB8AC3E}">
        <p14:creationId xmlns:p14="http://schemas.microsoft.com/office/powerpoint/2010/main" val="242963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1162050" y="4683125"/>
            <a:ext cx="1905000" cy="342900"/>
          </a:xfrm>
          <a:prstGeom prst="rect">
            <a:avLst/>
          </a:prstGeom>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3657600" y="4683125"/>
            <a:ext cx="2895600" cy="342900"/>
          </a:xfrm>
          <a:prstGeom prst="rect">
            <a:avLst/>
          </a:prstGeom>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F450FF5A-AE94-A441-B3E3-114DBC249FD2}" type="slidenum">
              <a:rPr lang="en-US"/>
              <a:pPr>
                <a:defRPr/>
              </a:pPr>
              <a:t>‹#›</a:t>
            </a:fld>
            <a:endParaRPr lang="en-US"/>
          </a:p>
        </p:txBody>
      </p:sp>
    </p:spTree>
    <p:extLst>
      <p:ext uri="{BB962C8B-B14F-4D97-AF65-F5344CB8AC3E}">
        <p14:creationId xmlns:p14="http://schemas.microsoft.com/office/powerpoint/2010/main" val="336067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1513285"/>
            <a:ext cx="7772400" cy="3086100"/>
          </a:xfrm>
        </p:spPr>
        <p:txBody>
          <a:bodyPr rtlCol="0">
            <a:normAutofit/>
          </a:bodyPr>
          <a:lstStyle/>
          <a:p>
            <a:pPr lvl="0"/>
            <a:endParaRPr lang="en-US" noProof="0" smtClean="0"/>
          </a:p>
        </p:txBody>
      </p:sp>
      <p:sp>
        <p:nvSpPr>
          <p:cNvPr id="4" name="Rectangle 11"/>
          <p:cNvSpPr>
            <a:spLocks noGrp="1" noChangeArrowheads="1"/>
          </p:cNvSpPr>
          <p:nvPr>
            <p:ph type="dt" sz="half" idx="10"/>
          </p:nvPr>
        </p:nvSpPr>
        <p:spPr>
          <a:xfrm>
            <a:off x="1162050" y="4683125"/>
            <a:ext cx="1905000" cy="342900"/>
          </a:xfrm>
          <a:prstGeom prst="rect">
            <a:avLst/>
          </a:prstGeom>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657600" y="4683125"/>
            <a:ext cx="2895600" cy="342900"/>
          </a:xfrm>
          <a:prstGeom prst="rect">
            <a:avLst/>
          </a:prstGeom>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DD916933-6DFF-6640-B427-ED9B61C50EF0}" type="slidenum">
              <a:rPr lang="en-US"/>
              <a:pPr>
                <a:defRPr/>
              </a:pPr>
              <a:t>‹#›</a:t>
            </a:fld>
            <a:endParaRPr lang="en-US"/>
          </a:p>
        </p:txBody>
      </p:sp>
    </p:spTree>
    <p:extLst>
      <p:ext uri="{BB962C8B-B14F-4D97-AF65-F5344CB8AC3E}">
        <p14:creationId xmlns:p14="http://schemas.microsoft.com/office/powerpoint/2010/main" val="351199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1513285"/>
            <a:ext cx="381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3113485"/>
            <a:ext cx="381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1162050" y="4683125"/>
            <a:ext cx="1905000" cy="342900"/>
          </a:xfrm>
          <a:prstGeom prst="rect">
            <a:avLst/>
          </a:prstGeo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3657600" y="4683125"/>
            <a:ext cx="2895600" cy="342900"/>
          </a:xfrm>
          <a:prstGeom prst="rect">
            <a:avLst/>
          </a:prstGeo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18354305-BE84-6F40-9C9C-DED3B523E0EB}" type="slidenum">
              <a:rPr lang="en-US"/>
              <a:pPr>
                <a:defRPr/>
              </a:pPr>
              <a:t>‹#›</a:t>
            </a:fld>
            <a:endParaRPr lang="en-US"/>
          </a:p>
        </p:txBody>
      </p:sp>
    </p:spTree>
    <p:extLst>
      <p:ext uri="{BB962C8B-B14F-4D97-AF65-F5344CB8AC3E}">
        <p14:creationId xmlns:p14="http://schemas.microsoft.com/office/powerpoint/2010/main" val="2146013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34972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3714750"/>
            <a:ext cx="9147175" cy="1433513"/>
            <a:chOff x="-3765" y="4832896"/>
            <a:chExt cx="9147765" cy="2032192"/>
          </a:xfrm>
        </p:grpSpPr>
        <p:sp>
          <p:nvSpPr>
            <p:cNvPr id="6" name="Freeform 5"/>
            <p:cNvSpPr>
              <a:spLocks/>
            </p:cNvSpPr>
            <p:nvPr/>
          </p:nvSpPr>
          <p:spPr bwMode="auto">
            <a:xfrm>
              <a:off x="1687032" y="4832896"/>
              <a:ext cx="7456968" cy="51761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455"/>
            <a:ext cx="7772400" cy="137232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B9C01CA-C1AE-D84D-8D77-61E6013B9993}" type="datetime1">
              <a:rPr lang="en-US"/>
              <a:pPr>
                <a:defRPr/>
              </a:pPr>
              <a:t>ê</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F8D1397-F68F-524D-B1B6-865653D25166}" type="slidenum">
              <a:rPr lang="en-US"/>
              <a:pPr>
                <a:defRPr/>
              </a:pPr>
              <a:t>‹#›</a:t>
            </a:fld>
            <a:endParaRPr lang="en-US"/>
          </a:p>
        </p:txBody>
      </p:sp>
    </p:spTree>
    <p:extLst>
      <p:ext uri="{BB962C8B-B14F-4D97-AF65-F5344CB8AC3E}">
        <p14:creationId xmlns:p14="http://schemas.microsoft.com/office/powerpoint/2010/main" val="949348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43B9CA6-7C7A-974E-972A-5E667B0E4728}" type="datetime1">
              <a:rPr lang="en-US"/>
              <a:pPr>
                <a:defRPr/>
              </a:pPr>
              <a:t>ê</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4E57517-C130-F649-B020-ECDEF861412B}" type="slidenum">
              <a:rPr lang="en-US"/>
              <a:pPr>
                <a:defRPr/>
              </a:pPr>
              <a:t>‹#›</a:t>
            </a:fld>
            <a:endParaRPr lang="en-US" dirty="0"/>
          </a:p>
        </p:txBody>
      </p:sp>
    </p:spTree>
    <p:extLst>
      <p:ext uri="{BB962C8B-B14F-4D97-AF65-F5344CB8AC3E}">
        <p14:creationId xmlns:p14="http://schemas.microsoft.com/office/powerpoint/2010/main" val="215058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2254250"/>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2254250"/>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794784"/>
            <a:ext cx="7772400" cy="13716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198784"/>
            <a:ext cx="4572000" cy="1091166"/>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623DD90-0FF8-D642-BA16-8A6131C1596B}" type="datetime1">
              <a:rPr lang="en-US"/>
              <a:pPr>
                <a:defRPr/>
              </a:pPr>
              <a:t>ê</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C985FC1-7F83-F546-9D38-CFB7A607428B}" type="slidenum">
              <a:rPr lang="en-US"/>
              <a:pPr>
                <a:defRPr/>
              </a:pPr>
              <a:t>‹#›</a:t>
            </a:fld>
            <a:endParaRPr lang="en-US" dirty="0"/>
          </a:p>
        </p:txBody>
      </p:sp>
    </p:spTree>
    <p:extLst>
      <p:ext uri="{BB962C8B-B14F-4D97-AF65-F5344CB8AC3E}">
        <p14:creationId xmlns:p14="http://schemas.microsoft.com/office/powerpoint/2010/main" val="21977384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67BB68D-309E-DC4E-AE99-CF9475A8D3C9}" type="datetime1">
              <a:rPr lang="en-US"/>
              <a:pPr>
                <a:defRPr/>
              </a:pPr>
              <a:t>ê</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F013FA6-4EA5-BE48-ACE4-CFDCF45E1522}" type="slidenum">
              <a:rPr lang="en-US"/>
              <a:pPr>
                <a:defRPr/>
              </a:pPr>
              <a:t>‹#›</a:t>
            </a:fld>
            <a:endParaRPr lang="en-US"/>
          </a:p>
        </p:txBody>
      </p:sp>
    </p:spTree>
    <p:extLst>
      <p:ext uri="{BB962C8B-B14F-4D97-AF65-F5344CB8AC3E}">
        <p14:creationId xmlns:p14="http://schemas.microsoft.com/office/powerpoint/2010/main" val="217652149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33"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extLst/>
          </a:lstStyle>
          <a:p>
            <a:pPr>
              <a:defRPr/>
            </a:pPr>
            <a:fld id="{56A9CA9D-00E4-3546-9AE3-84D9E9959A2D}" type="datetime1">
              <a:rPr lang="en-US"/>
              <a:pPr>
                <a:defRPr/>
              </a:pPr>
              <a:t>ê</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C8811E4-BDEF-B849-94D8-279069CE5A18}" type="slidenum">
              <a:rPr lang="en-US"/>
              <a:pPr>
                <a:defRPr/>
              </a:pPr>
              <a:t>‹#›</a:t>
            </a:fld>
            <a:endParaRPr lang="en-US" dirty="0"/>
          </a:p>
        </p:txBody>
      </p:sp>
    </p:spTree>
    <p:extLst>
      <p:ext uri="{BB962C8B-B14F-4D97-AF65-F5344CB8AC3E}">
        <p14:creationId xmlns:p14="http://schemas.microsoft.com/office/powerpoint/2010/main" val="231505189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F52087C-191A-D949-978E-C31761AA1BA4}" type="datetime1">
              <a:rPr lang="en-US"/>
              <a:pPr>
                <a:defRPr/>
              </a:pPr>
              <a:t>ê</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D36A0B5-E0C5-994C-9A86-D16CC4B6726F}" type="slidenum">
              <a:rPr lang="en-US"/>
              <a:pPr>
                <a:defRPr/>
              </a:pPr>
              <a:t>‹#›</a:t>
            </a:fld>
            <a:endParaRPr lang="en-US" dirty="0"/>
          </a:p>
        </p:txBody>
      </p:sp>
    </p:spTree>
    <p:extLst>
      <p:ext uri="{BB962C8B-B14F-4D97-AF65-F5344CB8AC3E}">
        <p14:creationId xmlns:p14="http://schemas.microsoft.com/office/powerpoint/2010/main" val="334613412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
            <a:ext cx="8229600" cy="51137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939D89D-A148-FF48-86C6-B95EFC1D14B3}" type="slidenum">
              <a:rPr lang="en-US"/>
              <a:pPr>
                <a:defRPr/>
              </a:pPr>
              <a:t>‹#›</a:t>
            </a:fld>
            <a:endParaRPr lang="en-US"/>
          </a:p>
        </p:txBody>
      </p:sp>
    </p:spTree>
    <p:extLst>
      <p:ext uri="{BB962C8B-B14F-4D97-AF65-F5344CB8AC3E}">
        <p14:creationId xmlns:p14="http://schemas.microsoft.com/office/powerpoint/2010/main" val="3078994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60A7A7D-477B-2342-B925-E8532907F1DE}" type="datetime1">
              <a:rPr lang="en-US"/>
              <a:pPr>
                <a:defRPr/>
              </a:pPr>
              <a:t>ê</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4BCFB76-3F90-1546-A140-045300AA9816}" type="slidenum">
              <a:rPr lang="en-US"/>
              <a:pPr>
                <a:defRPr/>
              </a:pPr>
              <a:t>‹#›</a:t>
            </a:fld>
            <a:endParaRPr lang="en-US" dirty="0"/>
          </a:p>
        </p:txBody>
      </p:sp>
    </p:spTree>
    <p:extLst>
      <p:ext uri="{BB962C8B-B14F-4D97-AF65-F5344CB8AC3E}">
        <p14:creationId xmlns:p14="http://schemas.microsoft.com/office/powerpoint/2010/main" val="2913576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004AE3D-ADBC-5A4A-A92E-BDF4E75A65CA}" type="datetime1">
              <a:rPr lang="en-US"/>
              <a:pPr>
                <a:defRPr/>
              </a:pPr>
              <a:t>ê</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938FE16-0FDB-724E-902E-A9A2E3E0CB0C}" type="slidenum">
              <a:rPr lang="en-US"/>
              <a:pPr>
                <a:defRPr/>
              </a:pPr>
              <a:t>‹#›</a:t>
            </a:fld>
            <a:endParaRPr lang="en-US" dirty="0"/>
          </a:p>
        </p:txBody>
      </p:sp>
    </p:spTree>
    <p:extLst>
      <p:ext uri="{BB962C8B-B14F-4D97-AF65-F5344CB8AC3E}">
        <p14:creationId xmlns:p14="http://schemas.microsoft.com/office/powerpoint/2010/main" val="389161875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6" name="Freeform 15"/>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4343441"/>
            <a:ext cx="3402314" cy="810651"/>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4340808"/>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3741738"/>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3741738"/>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4082552"/>
            <a:ext cx="7162800" cy="486174"/>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6F94522E-B36F-8F45-95C9-2D51AA06CB1C}" type="datetime1">
              <a:rPr lang="en-US"/>
              <a:pPr>
                <a:defRPr/>
              </a:pPr>
              <a:t>ê</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3B92468-6DFE-524E-819A-70CF9FCBF472}" type="slidenum">
              <a:rPr lang="en-US"/>
              <a:pPr>
                <a:defRPr/>
              </a:pPr>
              <a:t>‹#›</a:t>
            </a:fld>
            <a:endParaRPr lang="en-US" dirty="0"/>
          </a:p>
        </p:txBody>
      </p:sp>
    </p:spTree>
    <p:extLst>
      <p:ext uri="{BB962C8B-B14F-4D97-AF65-F5344CB8AC3E}">
        <p14:creationId xmlns:p14="http://schemas.microsoft.com/office/powerpoint/2010/main" val="248601026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1001"/>
            <a:ext cx="8229600" cy="3289553"/>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892D13-FF33-9C44-9798-FA6C5A77627D}" type="datetime1">
              <a:rPr lang="en-US"/>
              <a:pPr>
                <a:defRPr/>
              </a:pPr>
              <a:t>ê</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95A5F2-F05A-3949-BE9B-0292ED699FBF}" type="slidenum">
              <a:rPr lang="en-US"/>
              <a:pPr>
                <a:defRPr/>
              </a:pPr>
              <a:t>‹#›</a:t>
            </a:fld>
            <a:endParaRPr lang="en-US" dirty="0"/>
          </a:p>
        </p:txBody>
      </p:sp>
    </p:spTree>
    <p:extLst>
      <p:ext uri="{BB962C8B-B14F-4D97-AF65-F5344CB8AC3E}">
        <p14:creationId xmlns:p14="http://schemas.microsoft.com/office/powerpoint/2010/main" val="456256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4"/>
            <a:ext cx="1777470" cy="419457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DB0E44B-DE59-5643-B020-F0A805C8623A}" type="datetime1">
              <a:rPr lang="en-US"/>
              <a:pPr>
                <a:defRPr/>
              </a:pPr>
              <a:t>ê</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B1B2802-A8B9-BD4D-A3AF-92555AA82B91}" type="slidenum">
              <a:rPr lang="en-US"/>
              <a:pPr>
                <a:defRPr/>
              </a:pPr>
              <a:t>‹#›</a:t>
            </a:fld>
            <a:endParaRPr lang="en-US" dirty="0"/>
          </a:p>
        </p:txBody>
      </p:sp>
    </p:spTree>
    <p:extLst>
      <p:ext uri="{BB962C8B-B14F-4D97-AF65-F5344CB8AC3E}">
        <p14:creationId xmlns:p14="http://schemas.microsoft.com/office/powerpoint/2010/main" val="1960634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1162050" y="4683125"/>
            <a:ext cx="1905000" cy="342900"/>
          </a:xfrm>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7D2E1975-D676-EF47-926B-739583AB63C2}" type="slidenum">
              <a:rPr lang="en-US"/>
              <a:pPr>
                <a:defRPr/>
              </a:pPr>
              <a:t>‹#›</a:t>
            </a:fld>
            <a:endParaRPr lang="en-US"/>
          </a:p>
        </p:txBody>
      </p:sp>
    </p:spTree>
    <p:extLst>
      <p:ext uri="{BB962C8B-B14F-4D97-AF65-F5344CB8AC3E}">
        <p14:creationId xmlns:p14="http://schemas.microsoft.com/office/powerpoint/2010/main" val="324383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658557"/>
            <a:ext cx="8229600" cy="3747908"/>
          </a:xfrm>
        </p:spPr>
        <p:txBody>
          <a:bodyPr/>
          <a:lstStyle>
            <a:lvl1pPr marL="0" indent="0">
              <a:buNone/>
              <a:defRPr/>
            </a:lvl1pPr>
            <a:lvl2pPr marL="742950" indent="-285750">
              <a:buSzPct val="100000"/>
              <a:buFont typeface="Arial"/>
              <a:buChar char="•"/>
              <a:defRPr/>
            </a:lvl2pPr>
            <a:lvl3pPr marL="1143000" indent="-228600">
              <a:buSzPct val="60000"/>
              <a:buFont typeface="Courier New"/>
              <a:buChar char="o"/>
              <a:defRPr/>
            </a:lvl3pPr>
            <a:lvl4pPr marL="1600200" indent="-228600">
              <a:buSzPct val="90000"/>
              <a:buFont typeface="Arial"/>
              <a:buChar char="•"/>
              <a:defRPr/>
            </a:lvl4pPr>
            <a:lvl5pPr marL="2057400" indent="-228600">
              <a:buSzPct val="56000"/>
              <a:buFont typeface="Courier New"/>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89A6AF2-9B50-B44E-8363-26E65CD5EC26}" type="slidenum">
              <a:rPr lang="en-US"/>
              <a:pPr>
                <a:defRPr/>
              </a:pPr>
              <a:t>‹#›</a:t>
            </a:fld>
            <a:endParaRPr lang="en-US"/>
          </a:p>
        </p:txBody>
      </p:sp>
    </p:spTree>
    <p:extLst>
      <p:ext uri="{BB962C8B-B14F-4D97-AF65-F5344CB8AC3E}">
        <p14:creationId xmlns:p14="http://schemas.microsoft.com/office/powerpoint/2010/main" val="30249074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1" y="1686754"/>
            <a:ext cx="7959712"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40001" y="2708311"/>
            <a:ext cx="7959712"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6B38A41-3092-D847-9548-93F8683CCE38}" type="slidenum">
              <a:rPr lang="en-US"/>
              <a:pPr>
                <a:defRPr/>
              </a:pPr>
              <a:t>‹#›</a:t>
            </a:fld>
            <a:endParaRPr lang="en-US"/>
          </a:p>
        </p:txBody>
      </p:sp>
    </p:spTree>
    <p:extLst>
      <p:ext uri="{BB962C8B-B14F-4D97-AF65-F5344CB8AC3E}">
        <p14:creationId xmlns:p14="http://schemas.microsoft.com/office/powerpoint/2010/main" val="30630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3" y="876877"/>
            <a:ext cx="4804361" cy="2639342"/>
          </a:xfrm>
        </p:spPr>
        <p:txBody>
          <a:bodyPr anchor="t"/>
          <a:lstStyle>
            <a:lvl1pPr algn="l">
              <a:defRPr sz="4000" b="1" cap="all"/>
            </a:lvl1pPr>
          </a:lstStyle>
          <a:p>
            <a:r>
              <a:rPr lang="en-US" smtClean="0"/>
              <a:t>Click to edit Master title style</a:t>
            </a:r>
            <a:endParaRPr lang="en-US" dirty="0"/>
          </a:p>
        </p:txBody>
      </p:sp>
      <p:sp>
        <p:nvSpPr>
          <p:cNvPr id="5" name="Picture Placeholder 4"/>
          <p:cNvSpPr>
            <a:spLocks noGrp="1"/>
          </p:cNvSpPr>
          <p:nvPr>
            <p:ph type="pic" sz="quarter" idx="13"/>
          </p:nvPr>
        </p:nvSpPr>
        <p:spPr>
          <a:xfrm>
            <a:off x="5644264" y="876877"/>
            <a:ext cx="3280728" cy="2639343"/>
          </a:xfrm>
        </p:spPr>
        <p:txBody>
          <a:bodyPr rtlCol="0">
            <a:normAutofit/>
          </a:bodyPr>
          <a:lstStyle/>
          <a:p>
            <a:pPr lvl="0"/>
            <a:r>
              <a:rPr lang="en-US" noProof="0" smtClean="0"/>
              <a:t>Drag picture to placeholder or click icon to add</a:t>
            </a:r>
            <a:endParaRPr lang="en-US" noProof="0"/>
          </a:p>
        </p:txBody>
      </p:sp>
      <p:sp>
        <p:nvSpPr>
          <p:cNvPr id="4" name="Slide Number Placeholder 5"/>
          <p:cNvSpPr>
            <a:spLocks noGrp="1"/>
          </p:cNvSpPr>
          <p:nvPr>
            <p:ph type="sldNum" sz="quarter" idx="14"/>
          </p:nvPr>
        </p:nvSpPr>
        <p:spPr/>
        <p:txBody>
          <a:bodyPr/>
          <a:lstStyle>
            <a:lvl1pPr>
              <a:defRPr/>
            </a:lvl1pPr>
          </a:lstStyle>
          <a:p>
            <a:pPr>
              <a:defRPr/>
            </a:pPr>
            <a:fld id="{929EEF8D-3A7C-9749-B2CB-958AABEE01E3}" type="slidenum">
              <a:rPr lang="en-US"/>
              <a:pPr>
                <a:defRPr/>
              </a:pPr>
              <a:t>‹#›</a:t>
            </a:fld>
            <a:endParaRPr lang="en-US"/>
          </a:p>
        </p:txBody>
      </p:sp>
    </p:spTree>
    <p:extLst>
      <p:ext uri="{BB962C8B-B14F-4D97-AF65-F5344CB8AC3E}">
        <p14:creationId xmlns:p14="http://schemas.microsoft.com/office/powerpoint/2010/main" val="21133479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DE550BEB-84FC-234B-A6CA-768018395836}" type="slidenum">
              <a:rPr lang="en-US"/>
              <a:pPr>
                <a:defRPr/>
              </a:pPr>
              <a:t>‹#›</a:t>
            </a:fld>
            <a:endParaRPr lang="en-US"/>
          </a:p>
        </p:txBody>
      </p:sp>
    </p:spTree>
    <p:extLst>
      <p:ext uri="{BB962C8B-B14F-4D97-AF65-F5344CB8AC3E}">
        <p14:creationId xmlns:p14="http://schemas.microsoft.com/office/powerpoint/2010/main" val="150522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9"/>
            <a:ext cx="8229600" cy="85725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2" y="1034875"/>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6114618" y="3069091"/>
            <a:ext cx="2572182" cy="1313852"/>
          </a:xfrm>
        </p:spPr>
        <p:txBody>
          <a:bodyPr rtlCol="0">
            <a:normAutofit/>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4"/>
          </p:nvPr>
        </p:nvSpPr>
        <p:spPr/>
        <p:txBody>
          <a:bodyPr/>
          <a:lstStyle>
            <a:lvl1pPr>
              <a:defRPr/>
            </a:lvl1pPr>
          </a:lstStyle>
          <a:p>
            <a:pPr>
              <a:defRPr/>
            </a:pPr>
            <a:fld id="{B996A2BA-52BF-734C-B3DD-1A0E9DBAE2E5}" type="slidenum">
              <a:rPr lang="en-US"/>
              <a:pPr>
                <a:defRPr/>
              </a:pPr>
              <a:t>‹#›</a:t>
            </a:fld>
            <a:endParaRPr lang="en-US"/>
          </a:p>
        </p:txBody>
      </p:sp>
    </p:spTree>
    <p:extLst>
      <p:ext uri="{BB962C8B-B14F-4D97-AF65-F5344CB8AC3E}">
        <p14:creationId xmlns:p14="http://schemas.microsoft.com/office/powerpoint/2010/main" val="23459188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99"/>
            <a:ext cx="8229600" cy="85725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633" y="1105433"/>
            <a:ext cx="5657419"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6114618" y="3139651"/>
            <a:ext cx="2572182" cy="1313852"/>
          </a:xfrm>
        </p:spPr>
        <p:txBody>
          <a:bodyPr rtlCol="0">
            <a:normAutofit/>
          </a:bodyPr>
          <a:lstStyle/>
          <a:p>
            <a:pPr lvl="0"/>
            <a:r>
              <a:rPr lang="en-US" noProof="0" smtClean="0"/>
              <a:t>Drag picture to placeholder or click icon to add</a:t>
            </a:r>
            <a:endParaRPr lang="en-US" noProof="0"/>
          </a:p>
        </p:txBody>
      </p:sp>
      <p:sp>
        <p:nvSpPr>
          <p:cNvPr id="5" name="Picture Placeholder 4"/>
          <p:cNvSpPr>
            <a:spLocks noGrp="1"/>
          </p:cNvSpPr>
          <p:nvPr>
            <p:ph type="pic" sz="quarter" idx="14"/>
          </p:nvPr>
        </p:nvSpPr>
        <p:spPr>
          <a:xfrm>
            <a:off x="6114618" y="1105433"/>
            <a:ext cx="2571750" cy="1325361"/>
          </a:xfrm>
        </p:spPr>
        <p:txBody>
          <a:bodyPr rtlCol="0">
            <a:normAutofit/>
          </a:bodyPr>
          <a:lstStyle/>
          <a:p>
            <a:pPr lvl="0"/>
            <a:r>
              <a:rPr lang="en-US" noProof="0" smtClean="0"/>
              <a:t>Drag picture to placeholder or click icon to add</a:t>
            </a:r>
            <a:endParaRPr lang="en-US" noProof="0"/>
          </a:p>
        </p:txBody>
      </p:sp>
      <p:sp>
        <p:nvSpPr>
          <p:cNvPr id="6" name="Slide Number Placeholder 5"/>
          <p:cNvSpPr>
            <a:spLocks noGrp="1"/>
          </p:cNvSpPr>
          <p:nvPr>
            <p:ph type="sldNum" sz="quarter" idx="15"/>
          </p:nvPr>
        </p:nvSpPr>
        <p:spPr/>
        <p:txBody>
          <a:bodyPr/>
          <a:lstStyle>
            <a:lvl1pPr>
              <a:defRPr/>
            </a:lvl1pPr>
          </a:lstStyle>
          <a:p>
            <a:pPr>
              <a:defRPr/>
            </a:pPr>
            <a:fld id="{59A498F8-DD06-D944-96CF-6648F3C75E69}" type="slidenum">
              <a:rPr lang="en-US"/>
              <a:pPr>
                <a:defRPr/>
              </a:pPr>
              <a:t>‹#›</a:t>
            </a:fld>
            <a:endParaRPr lang="en-US"/>
          </a:p>
        </p:txBody>
      </p:sp>
    </p:spTree>
    <p:extLst>
      <p:ext uri="{BB962C8B-B14F-4D97-AF65-F5344CB8AC3E}">
        <p14:creationId xmlns:p14="http://schemas.microsoft.com/office/powerpoint/2010/main" val="33414627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40"/>
            <a:ext cx="8229600" cy="85725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1" y="1063231"/>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6114618" y="957391"/>
            <a:ext cx="2572182" cy="1313852"/>
          </a:xfrm>
        </p:spPr>
        <p:txBody>
          <a:bodyPr rtlCol="0">
            <a:normAutofit/>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4"/>
          </p:nvPr>
        </p:nvSpPr>
        <p:spPr/>
        <p:txBody>
          <a:bodyPr/>
          <a:lstStyle>
            <a:lvl1pPr>
              <a:defRPr/>
            </a:lvl1pPr>
          </a:lstStyle>
          <a:p>
            <a:pPr>
              <a:defRPr/>
            </a:pPr>
            <a:fld id="{A1A1020F-52E5-E749-9662-AD947430AAF1}" type="slidenum">
              <a:rPr lang="en-US"/>
              <a:pPr>
                <a:defRPr/>
              </a:pPr>
              <a:t>‹#›</a:t>
            </a:fld>
            <a:endParaRPr lang="en-US"/>
          </a:p>
        </p:txBody>
      </p:sp>
    </p:spTree>
    <p:extLst>
      <p:ext uri="{BB962C8B-B14F-4D97-AF65-F5344CB8AC3E}">
        <p14:creationId xmlns:p14="http://schemas.microsoft.com/office/powerpoint/2010/main" val="881634237"/>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1027" name="Freeform 11"/>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Right Triangle 8"/>
          <p:cNvSpPr>
            <a:spLocks/>
          </p:cNvSpPr>
          <p:nvPr/>
        </p:nvSpPr>
        <p:spPr bwMode="auto">
          <a:xfrm>
            <a:off x="-6042" y="406263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31" name="Title Placeholder 1"/>
          <p:cNvSpPr>
            <a:spLocks noGrp="1"/>
          </p:cNvSpPr>
          <p:nvPr>
            <p:ph type="title"/>
          </p:nvPr>
        </p:nvSpPr>
        <p:spPr bwMode="auto">
          <a:xfrm>
            <a:off x="457200" y="41275"/>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Text Placeholder 2"/>
          <p:cNvSpPr>
            <a:spLocks noGrp="1"/>
          </p:cNvSpPr>
          <p:nvPr>
            <p:ph type="body" idx="1"/>
          </p:nvPr>
        </p:nvSpPr>
        <p:spPr bwMode="auto">
          <a:xfrm>
            <a:off x="457200" y="669925"/>
            <a:ext cx="8229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0" y="4781550"/>
            <a:ext cx="698500" cy="29527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2BF58D07-8741-0F49-87FA-F7B1BE83D6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4"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5" r:id="rId10"/>
    <p:sldLayoutId id="2147484806" r:id="rId11"/>
    <p:sldLayoutId id="2147484807" r:id="rId12"/>
    <p:sldLayoutId id="2147484808" r:id="rId13"/>
  </p:sldLayoutIdLst>
  <p:hf hdr="0" ftr="0" dt="0"/>
  <p:txStyles>
    <p:titleStyle>
      <a:lvl1pPr algn="l" defTabSz="457200" rtl="0" eaLnBrk="0" fontAlgn="base" hangingPunct="0">
        <a:spcBef>
          <a:spcPct val="0"/>
        </a:spcBef>
        <a:spcAft>
          <a:spcPct val="0"/>
        </a:spcAft>
        <a:defRPr sz="3600" kern="1200">
          <a:solidFill>
            <a:schemeClr val="tx1"/>
          </a:solidFill>
          <a:latin typeface="Copperplate"/>
          <a:ea typeface="ＭＳ Ｐゴシック" charset="0"/>
          <a:cs typeface="Copperplate"/>
        </a:defRPr>
      </a:lvl1pPr>
      <a:lvl2pPr algn="l" defTabSz="457200" rtl="0" eaLnBrk="0" fontAlgn="base" hangingPunct="0">
        <a:spcBef>
          <a:spcPct val="0"/>
        </a:spcBef>
        <a:spcAft>
          <a:spcPct val="0"/>
        </a:spcAft>
        <a:defRPr sz="3600">
          <a:solidFill>
            <a:schemeClr val="tx1"/>
          </a:solidFill>
          <a:latin typeface="Copperplate" charset="0"/>
          <a:ea typeface="ＭＳ Ｐゴシック" charset="0"/>
        </a:defRPr>
      </a:lvl2pPr>
      <a:lvl3pPr algn="l" defTabSz="457200" rtl="0" eaLnBrk="0" fontAlgn="base" hangingPunct="0">
        <a:spcBef>
          <a:spcPct val="0"/>
        </a:spcBef>
        <a:spcAft>
          <a:spcPct val="0"/>
        </a:spcAft>
        <a:defRPr sz="3600">
          <a:solidFill>
            <a:schemeClr val="tx1"/>
          </a:solidFill>
          <a:latin typeface="Copperplate" charset="0"/>
          <a:ea typeface="ＭＳ Ｐゴシック" charset="0"/>
        </a:defRPr>
      </a:lvl3pPr>
      <a:lvl4pPr algn="l" defTabSz="457200" rtl="0" eaLnBrk="0" fontAlgn="base" hangingPunct="0">
        <a:spcBef>
          <a:spcPct val="0"/>
        </a:spcBef>
        <a:spcAft>
          <a:spcPct val="0"/>
        </a:spcAft>
        <a:defRPr sz="3600">
          <a:solidFill>
            <a:schemeClr val="tx1"/>
          </a:solidFill>
          <a:latin typeface="Copperplate" charset="0"/>
          <a:ea typeface="ＭＳ Ｐゴシック" charset="0"/>
        </a:defRPr>
      </a:lvl4pPr>
      <a:lvl5pPr algn="l" defTabSz="457200" rtl="0" eaLnBrk="0" fontAlgn="base" hangingPunct="0">
        <a:spcBef>
          <a:spcPct val="0"/>
        </a:spcBef>
        <a:spcAft>
          <a:spcPct val="0"/>
        </a:spcAft>
        <a:defRPr sz="3600">
          <a:solidFill>
            <a:schemeClr val="tx1"/>
          </a:solidFill>
          <a:latin typeface="Copperplate" charset="0"/>
          <a:ea typeface="ＭＳ Ｐゴシック" charset="0"/>
        </a:defRPr>
      </a:lvl5pPr>
      <a:lvl6pPr marL="457200" algn="l" defTabSz="457200" rtl="0" fontAlgn="base">
        <a:spcBef>
          <a:spcPct val="0"/>
        </a:spcBef>
        <a:spcAft>
          <a:spcPct val="0"/>
        </a:spcAft>
        <a:defRPr sz="3600">
          <a:solidFill>
            <a:schemeClr val="tx1"/>
          </a:solidFill>
          <a:latin typeface="Copperplate" charset="0"/>
          <a:ea typeface="ＭＳ Ｐゴシック" charset="0"/>
        </a:defRPr>
      </a:lvl6pPr>
      <a:lvl7pPr marL="914400" algn="l" defTabSz="457200" rtl="0" fontAlgn="base">
        <a:spcBef>
          <a:spcPct val="0"/>
        </a:spcBef>
        <a:spcAft>
          <a:spcPct val="0"/>
        </a:spcAft>
        <a:defRPr sz="3600">
          <a:solidFill>
            <a:schemeClr val="tx1"/>
          </a:solidFill>
          <a:latin typeface="Copperplate" charset="0"/>
          <a:ea typeface="ＭＳ Ｐゴシック" charset="0"/>
        </a:defRPr>
      </a:lvl7pPr>
      <a:lvl8pPr marL="1371600" algn="l" defTabSz="457200" rtl="0" fontAlgn="base">
        <a:spcBef>
          <a:spcPct val="0"/>
        </a:spcBef>
        <a:spcAft>
          <a:spcPct val="0"/>
        </a:spcAft>
        <a:defRPr sz="3600">
          <a:solidFill>
            <a:schemeClr val="tx1"/>
          </a:solidFill>
          <a:latin typeface="Copperplate" charset="0"/>
          <a:ea typeface="ＭＳ Ｐゴシック" charset="0"/>
        </a:defRPr>
      </a:lvl8pPr>
      <a:lvl9pPr marL="1828800" algn="l" defTabSz="457200" rtl="0" fontAlgn="base">
        <a:spcBef>
          <a:spcPct val="0"/>
        </a:spcBef>
        <a:spcAft>
          <a:spcPct val="0"/>
        </a:spcAft>
        <a:defRPr sz="3600">
          <a:solidFill>
            <a:schemeClr val="tx1"/>
          </a:solidFill>
          <a:latin typeface="Copperplate"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SzPct val="50000"/>
        <a:buFont typeface="Courier New" charset="0"/>
        <a:buChar char="o"/>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SzPct val="50000"/>
        <a:buFont typeface="Courier New" charset="0"/>
        <a:buChar char="o"/>
        <a:defRPr sz="16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15363" name="Freeform 11"/>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4343441"/>
            <a:ext cx="3402314" cy="810651"/>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4340807"/>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5369" name="Text Placeholder 29"/>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4806950"/>
            <a:ext cx="1919288" cy="273050"/>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fld id="{FF40CDCB-8B09-E54F-B07C-A8566C38F6AC}" type="datetime1">
              <a:rPr lang="en-US"/>
              <a:pPr>
                <a:defRPr/>
              </a:pPr>
              <a:t>ê</a:t>
            </a:fld>
            <a:endParaRPr lang="en-US" dirty="0"/>
          </a:p>
        </p:txBody>
      </p:sp>
      <p:sp>
        <p:nvSpPr>
          <p:cNvPr id="22" name="Footer Placeholder 21"/>
          <p:cNvSpPr>
            <a:spLocks noGrp="1"/>
          </p:cNvSpPr>
          <p:nvPr>
            <p:ph type="ftr" sz="quarter" idx="3"/>
          </p:nvPr>
        </p:nvSpPr>
        <p:spPr>
          <a:xfrm>
            <a:off x="4379913" y="4806950"/>
            <a:ext cx="2351087" cy="273050"/>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4806950"/>
            <a:ext cx="366712" cy="273050"/>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extLst/>
          </a:lstStyle>
          <a:p>
            <a:pPr>
              <a:defRPr/>
            </a:pPr>
            <a:fld id="{A817A312-EFE6-884B-9893-67BD7FAF2D7F}" type="slidenum">
              <a:rPr lang="en-US"/>
              <a:pPr>
                <a:defRPr/>
              </a:pPr>
              <a:t>‹#›</a:t>
            </a:fld>
            <a:endParaRPr lang="en-US" dirty="0"/>
          </a:p>
        </p:txBody>
      </p:sp>
      <p:sp>
        <p:nvSpPr>
          <p:cNvPr id="11" name="Freeform 10"/>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a typeface="+mn-ea"/>
              <a:cs typeface="+mn-cs"/>
            </a:endParaRPr>
          </a:p>
        </p:txBody>
      </p:sp>
      <p:sp>
        <p:nvSpPr>
          <p:cNvPr id="15374" name="Freeform 11"/>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Right Triangle 15"/>
          <p:cNvSpPr>
            <a:spLocks/>
          </p:cNvSpPr>
          <p:nvPr/>
        </p:nvSpPr>
        <p:spPr bwMode="auto">
          <a:xfrm>
            <a:off x="-6042" y="406263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809" r:id="rId1"/>
    <p:sldLayoutId id="2147484800" r:id="rId2"/>
    <p:sldLayoutId id="2147484810" r:id="rId3"/>
    <p:sldLayoutId id="2147484811" r:id="rId4"/>
    <p:sldLayoutId id="2147484812" r:id="rId5"/>
    <p:sldLayoutId id="2147484813" r:id="rId6"/>
    <p:sldLayoutId id="2147484801" r:id="rId7"/>
    <p:sldLayoutId id="2147484814" r:id="rId8"/>
    <p:sldLayoutId id="2147484815" r:id="rId9"/>
    <p:sldLayoutId id="2147484802" r:id="rId10"/>
    <p:sldLayoutId id="2147484803" r:id="rId11"/>
    <p:sldLayoutId id="2147484816"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a:ea typeface="ＭＳ Ｐゴシック" charset="0"/>
          <a:cs typeface="Arial"/>
        </a:defRPr>
      </a:lvl1pPr>
      <a:lvl2pPr algn="l" rtl="0" eaLnBrk="0" fontAlgn="base" hangingPunct="0">
        <a:spcBef>
          <a:spcPct val="0"/>
        </a:spcBef>
        <a:spcAft>
          <a:spcPct val="0"/>
        </a:spcAft>
        <a:defRPr sz="41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400" kern="1200">
          <a:solidFill>
            <a:schemeClr val="tx1"/>
          </a:solidFill>
          <a:latin typeface="Arial"/>
          <a:ea typeface="ＭＳ Ｐゴシック" charset="0"/>
          <a:cs typeface="Arial"/>
        </a:defRPr>
      </a:lvl1pPr>
      <a:lvl2pPr marL="620713" indent="-228600" algn="l" rtl="0" eaLnBrk="0" fontAlgn="base" hangingPunct="0">
        <a:spcBef>
          <a:spcPts val="325"/>
        </a:spcBef>
        <a:spcAft>
          <a:spcPct val="0"/>
        </a:spcAft>
        <a:buClr>
          <a:schemeClr val="accent1"/>
        </a:buClr>
        <a:buFont typeface="Verdana" charset="0"/>
        <a:buChar char="◦"/>
        <a:defRPr sz="2400" kern="1200">
          <a:solidFill>
            <a:schemeClr val="tx1"/>
          </a:solidFill>
          <a:latin typeface="Arial"/>
          <a:ea typeface="ＭＳ Ｐゴシック" charset="0"/>
          <a:cs typeface="Arial"/>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Arial"/>
          <a:ea typeface="ＭＳ Ｐゴシック" charset="0"/>
          <a:cs typeface="Arial"/>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Arial"/>
          <a:ea typeface="ＭＳ Ｐゴシック" charset="0"/>
          <a:cs typeface="Arial"/>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Arial"/>
          <a:ea typeface="ＭＳ Ｐゴシック" charset="0"/>
          <a:cs typeface="Arial"/>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jpe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jpe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jpe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8"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churchofgod.cc/" TargetMode="External"/><Relationship Id="rId4" Type="http://schemas.openxmlformats.org/officeDocument/2006/relationships/hyperlink" Target="http://www.christianunion.com/" TargetMode="External"/><Relationship Id="rId5" Type="http://schemas.openxmlformats.org/officeDocument/2006/relationships/image" Target="../media/image6.jpeg"/><Relationship Id="rId6"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cogh.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churchofgod.cc/" TargetMode="External"/><Relationship Id="rId4" Type="http://schemas.openxmlformats.org/officeDocument/2006/relationships/hyperlink" Target="http://www.christianunion.com/" TargetMode="External"/><Relationship Id="rId5" Type="http://schemas.openxmlformats.org/officeDocument/2006/relationships/image" Target="../media/image6.jpeg"/><Relationship Id="rId6"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hurchofgod.cc/" TargetMode="External"/><Relationship Id="rId4" Type="http://schemas.openxmlformats.org/officeDocument/2006/relationships/hyperlink" Target="http://www.christianunion.com/" TargetMode="External"/><Relationship Id="rId5" Type="http://schemas.openxmlformats.org/officeDocument/2006/relationships/image" Target="../media/image6.jpeg"/><Relationship Id="rId6"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http:/www.congregationalmethodist.net/" TargetMode="External"/><Relationship Id="rId4" Type="http://schemas.openxmlformats.org/officeDocument/2006/relationships/hyperlink" Target="http://www.churchofgod.cc/" TargetMode="External"/><Relationship Id="rId5" Type="http://schemas.openxmlformats.org/officeDocument/2006/relationships/hyperlink" Target="http://www.christianunion.com/" TargetMode="External"/><Relationship Id="rId6" Type="http://schemas.openxmlformats.org/officeDocument/2006/relationships/image" Target="../media/image6.jpeg"/><Relationship Id="rId7" Type="http://schemas.openxmlformats.org/officeDocument/2006/relationships/image" Target="../media/image10.jpeg"/><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churchofgod.cc/" TargetMode="External"/><Relationship Id="rId4" Type="http://schemas.openxmlformats.org/officeDocument/2006/relationships/hyperlink" Target="http://www.christianunion.com/" TargetMode="External"/><Relationship Id="rId5" Type="http://schemas.openxmlformats.org/officeDocument/2006/relationships/image" Target="../media/image6.jpeg"/><Relationship Id="rId6" Type="http://schemas.openxmlformats.org/officeDocument/2006/relationships/image" Target="../media/image10.jpeg"/><Relationship Id="rId7" Type="http://schemas.openxmlformats.org/officeDocument/2006/relationships/image" Target="../media/image12.jpeg"/><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ctrTitle"/>
          </p:nvPr>
        </p:nvSpPr>
        <p:spPr>
          <a:xfrm>
            <a:off x="3810000" y="438150"/>
            <a:ext cx="5105400" cy="3448050"/>
          </a:xfrm>
        </p:spPr>
        <p:txBody>
          <a:bodyPr>
            <a:normAutofit fontScale="90000"/>
          </a:bodyPr>
          <a:lstStyle/>
          <a:p>
            <a:pPr eaLnBrk="1" hangingPunct="1">
              <a:defRPr/>
            </a:pPr>
            <a:r>
              <a:rPr lang="en-US" altLang="ja-JP" dirty="0">
                <a:latin typeface="Tahoma" charset="0"/>
              </a:rPr>
              <a:t/>
            </a:r>
            <a:br>
              <a:rPr lang="en-US" altLang="ja-JP" dirty="0">
                <a:latin typeface="Tahoma" charset="0"/>
              </a:rPr>
            </a:br>
            <a:r>
              <a:rPr lang="en-US" altLang="ja-JP" dirty="0" smtClean="0">
                <a:latin typeface="Tahoma" charset="0"/>
              </a:rPr>
              <a:t/>
            </a:r>
            <a:br>
              <a:rPr lang="en-US" altLang="ja-JP" dirty="0" smtClean="0">
                <a:latin typeface="Tahoma" charset="0"/>
              </a:rPr>
            </a:br>
            <a:r>
              <a:rPr lang="en-US" altLang="ja-JP" dirty="0">
                <a:latin typeface="Tahoma" charset="0"/>
              </a:rPr>
              <a:t/>
            </a:r>
            <a:br>
              <a:rPr lang="en-US" altLang="ja-JP" dirty="0">
                <a:latin typeface="Tahoma" charset="0"/>
              </a:rPr>
            </a:br>
            <a:r>
              <a:rPr lang="en-US" altLang="ja-JP" dirty="0" smtClean="0">
                <a:latin typeface="Tahoma" charset="0"/>
              </a:rPr>
              <a:t/>
            </a:r>
            <a:br>
              <a:rPr lang="en-US" altLang="ja-JP" dirty="0" smtClean="0">
                <a:latin typeface="Tahoma" charset="0"/>
              </a:rPr>
            </a:br>
            <a:r>
              <a:rPr lang="en-US" altLang="ja-JP" dirty="0">
                <a:latin typeface="Tahoma" charset="0"/>
              </a:rPr>
              <a:t/>
            </a:r>
            <a:br>
              <a:rPr lang="en-US" altLang="ja-JP" dirty="0">
                <a:latin typeface="Tahoma" charset="0"/>
              </a:rPr>
            </a:br>
            <a:r>
              <a:rPr lang="en-US" altLang="ja-JP" dirty="0" smtClean="0">
                <a:latin typeface="Tahoma" charset="0"/>
              </a:rPr>
              <a:t/>
            </a:r>
            <a:br>
              <a:rPr lang="en-US" altLang="ja-JP" dirty="0" smtClean="0">
                <a:latin typeface="Tahoma" charset="0"/>
              </a:rPr>
            </a:br>
            <a:r>
              <a:rPr lang="en-US" altLang="ja-JP" dirty="0">
                <a:latin typeface="Tahoma" charset="0"/>
              </a:rPr>
              <a:t/>
            </a:r>
            <a:br>
              <a:rPr lang="en-US" altLang="ja-JP" dirty="0">
                <a:latin typeface="Tahoma" charset="0"/>
              </a:rPr>
            </a:br>
            <a:r>
              <a:rPr lang="en-US" dirty="0" smtClean="0">
                <a:solidFill>
                  <a:schemeClr val="tx1"/>
                </a:solidFill>
                <a:latin typeface="Copperplate"/>
                <a:cs typeface="Copperplate"/>
              </a:rPr>
              <a:t>Who Are</a:t>
            </a:r>
            <a:r>
              <a:rPr lang="en-US" altLang="ja-JP" dirty="0" smtClean="0">
                <a:solidFill>
                  <a:schemeClr val="tx1"/>
                </a:solidFill>
                <a:uFill>
                  <a:solidFill>
                    <a:schemeClr val="accent1">
                      <a:lumMod val="75000"/>
                    </a:schemeClr>
                  </a:solidFill>
                </a:uFill>
                <a:latin typeface="Copperplate"/>
                <a:cs typeface="Copperplate"/>
              </a:rPr>
              <a:t> "Evangelical" </a:t>
            </a:r>
            <a:r>
              <a:rPr lang="en-US" altLang="ja-JP" u="heavy" dirty="0" smtClean="0">
                <a:solidFill>
                  <a:schemeClr val="tx1"/>
                </a:solidFill>
                <a:uFill>
                  <a:solidFill>
                    <a:schemeClr val="accent1">
                      <a:lumMod val="75000"/>
                    </a:schemeClr>
                  </a:solidFill>
                </a:uFill>
                <a:latin typeface="Copperplate"/>
                <a:cs typeface="Copperplate"/>
              </a:rPr>
              <a:t>Christians?</a:t>
            </a:r>
            <a:r>
              <a:rPr lang="en-US" altLang="ja-JP" dirty="0">
                <a:latin typeface="Tahoma" charset="0"/>
              </a:rPr>
              <a:t/>
            </a:r>
            <a:br>
              <a:rPr lang="en-US" altLang="ja-JP" dirty="0">
                <a:latin typeface="Tahoma" charset="0"/>
              </a:rPr>
            </a:br>
            <a:endParaRPr lang="en-US" dirty="0">
              <a:latin typeface="Tahoma" charset="0"/>
            </a:endParaRPr>
          </a:p>
        </p:txBody>
      </p:sp>
      <p:sp>
        <p:nvSpPr>
          <p:cNvPr id="30722" name="Subtitle 1"/>
          <p:cNvSpPr>
            <a:spLocks noGrp="1"/>
          </p:cNvSpPr>
          <p:nvPr>
            <p:ph type="subTitle" idx="1"/>
          </p:nvPr>
        </p:nvSpPr>
        <p:spPr>
          <a:xfrm>
            <a:off x="4495800" y="3257550"/>
            <a:ext cx="4495800" cy="900113"/>
          </a:xfrm>
        </p:spPr>
        <p:txBody>
          <a:bodyPr/>
          <a:lstStyle/>
          <a:p>
            <a:pPr marR="0" eaLnBrk="1" hangingPunct="1"/>
            <a:r>
              <a:rPr lang="en-US" sz="1000">
                <a:latin typeface="Arial" charset="0"/>
              </a:rPr>
              <a:t>Bible References are from the King James Version unless otherwise indicated</a:t>
            </a: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8078F9E0-9832-9042-BE90-E186FE762F75}" type="slidenum">
              <a:rPr lang="en-US" sz="1400"/>
              <a:pPr eaLnBrk="1" fontAlgn="base" hangingPunct="1">
                <a:spcBef>
                  <a:spcPct val="0"/>
                </a:spcBef>
                <a:spcAft>
                  <a:spcPct val="0"/>
                </a:spcAft>
              </a:pPr>
              <a:t>1</a:t>
            </a:fld>
            <a:endParaRPr lang="en-US" sz="1400"/>
          </a:p>
        </p:txBody>
      </p:sp>
      <p:sp>
        <p:nvSpPr>
          <p:cNvPr id="30724" name="Rectangle 2"/>
          <p:cNvSpPr>
            <a:spLocks noChangeArrowheads="1"/>
          </p:cNvSpPr>
          <p:nvPr/>
        </p:nvSpPr>
        <p:spPr bwMode="auto">
          <a:xfrm>
            <a:off x="0" y="48053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800" b="1">
              <a:solidFill>
                <a:schemeClr val="bg1"/>
              </a:solidFill>
              <a:latin typeface="Arial" charset="0"/>
              <a:cs typeface="Arial" charset="0"/>
            </a:endParaRPr>
          </a:p>
          <a:p>
            <a:r>
              <a:rPr lang="en-US" sz="800">
                <a:solidFill>
                  <a:schemeClr val="bg1"/>
                </a:solidFill>
                <a:latin typeface="Arial" charset="0"/>
                <a:cs typeface="Arial" charset="0"/>
              </a:rPr>
              <a:t>Copyright  ©  2016 by Robert R. Bobbitt. Unauthorized use or duplication of this material without express and written permission from Robert R. Bobbitt is strictly prohibited. </a:t>
            </a:r>
          </a:p>
        </p:txBody>
      </p:sp>
      <p:pic>
        <p:nvPicPr>
          <p:cNvPr id="30725" name="Picture 1" descr="Charismatic Evangelica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23950"/>
            <a:ext cx="40862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971550"/>
            <a:ext cx="8305800" cy="3630613"/>
          </a:xfrm>
        </p:spPr>
        <p:txBody>
          <a:bodyPr/>
          <a:lstStyle/>
          <a:p>
            <a:pPr marL="57150" indent="-57150" eaLnBrk="1" hangingPunct="1">
              <a:lnSpc>
                <a:spcPct val="80000"/>
              </a:lnSpc>
              <a:buFont typeface="Wingdings" charset="0"/>
              <a:buNone/>
              <a:defRPr/>
            </a:pPr>
            <a:r>
              <a:rPr lang="en-US" sz="800" dirty="0">
                <a:latin typeface="Tahoma" charset="0"/>
              </a:rPr>
              <a:t>	</a:t>
            </a:r>
          </a:p>
          <a:p>
            <a:pPr marL="692150" indent="-582613" eaLnBrk="1" hangingPunct="1">
              <a:buFont typeface="Wingdings 3" charset="0"/>
              <a:buNone/>
              <a:defRPr/>
            </a:pPr>
            <a:r>
              <a:rPr lang="en-US" b="1" dirty="0" smtClean="0"/>
              <a:t>21</a:t>
            </a:r>
            <a:r>
              <a:rPr lang="en-US" b="1" dirty="0"/>
              <a:t>	</a:t>
            </a:r>
            <a:r>
              <a:rPr lang="en-US" dirty="0"/>
              <a:t>To them that are</a:t>
            </a:r>
            <a:r>
              <a:rPr lang="en-US" dirty="0">
                <a:solidFill>
                  <a:srgbClr val="FF0000"/>
                </a:solidFill>
              </a:rPr>
              <a:t> </a:t>
            </a:r>
            <a:r>
              <a:rPr lang="en-US" b="1" dirty="0">
                <a:solidFill>
                  <a:srgbClr val="FF0000"/>
                </a:solidFill>
              </a:rPr>
              <a:t>without law</a:t>
            </a:r>
            <a:r>
              <a:rPr lang="en-US" dirty="0">
                <a:solidFill>
                  <a:srgbClr val="FF0000"/>
                </a:solidFill>
              </a:rPr>
              <a:t>, </a:t>
            </a:r>
            <a:r>
              <a:rPr lang="en-US" i="1" dirty="0"/>
              <a:t>as without law, </a:t>
            </a:r>
            <a:r>
              <a:rPr lang="en-US" dirty="0"/>
              <a:t>(being not without law to God, but under the law to Christ,) that I might gain them that are without law.</a:t>
            </a:r>
          </a:p>
          <a:p>
            <a:pPr marL="692150" indent="-582613" eaLnBrk="1" hangingPunct="1">
              <a:buFont typeface="Wingdings" charset="0"/>
              <a:buNone/>
              <a:defRPr/>
            </a:pPr>
            <a:r>
              <a:rPr lang="en-US" b="1" dirty="0" smtClean="0"/>
              <a:t>22	</a:t>
            </a:r>
            <a:r>
              <a:rPr lang="en-US" dirty="0" smtClean="0"/>
              <a:t>To </a:t>
            </a:r>
            <a:r>
              <a:rPr lang="en-US" b="1" dirty="0" smtClean="0">
                <a:solidFill>
                  <a:srgbClr val="FF0000"/>
                </a:solidFill>
              </a:rPr>
              <a:t>the weak</a:t>
            </a:r>
            <a:r>
              <a:rPr lang="en-US" dirty="0" smtClean="0">
                <a:solidFill>
                  <a:srgbClr val="FF0000"/>
                </a:solidFill>
              </a:rPr>
              <a:t> </a:t>
            </a:r>
            <a:r>
              <a:rPr lang="en-US" dirty="0" smtClean="0"/>
              <a:t>became I as weak, that I might gain the weak; </a:t>
            </a:r>
            <a:r>
              <a:rPr lang="en-US" b="1" dirty="0" smtClean="0">
                <a:solidFill>
                  <a:srgbClr val="FF0000"/>
                </a:solidFill>
              </a:rPr>
              <a:t>I am made all things to all men, </a:t>
            </a:r>
            <a:r>
              <a:rPr lang="en-US" dirty="0" smtClean="0"/>
              <a:t>that I might by all means save some. </a:t>
            </a:r>
            <a:endParaRPr lang="en-US" b="1" dirty="0"/>
          </a:p>
          <a:p>
            <a:pPr marL="692150" indent="-582613" eaLnBrk="1" hangingPunct="1">
              <a:buFont typeface="Wingdings" charset="0"/>
              <a:buNone/>
              <a:defRPr/>
            </a:pPr>
            <a:r>
              <a:rPr lang="en-US" b="1" dirty="0" smtClean="0"/>
              <a:t>23	Paul</a:t>
            </a:r>
            <a:r>
              <a:rPr lang="ja-JP" altLang="en-US" b="1" dirty="0" smtClean="0"/>
              <a:t>’</a:t>
            </a:r>
            <a:r>
              <a:rPr lang="en-US" altLang="ja-JP" b="1" dirty="0" smtClean="0"/>
              <a:t>s Rationale</a:t>
            </a:r>
            <a:r>
              <a:rPr lang="en-US" altLang="ja-JP" dirty="0" smtClean="0"/>
              <a:t>: </a:t>
            </a:r>
            <a:r>
              <a:rPr lang="en-US" altLang="ja-JP" b="1" dirty="0" smtClean="0">
                <a:solidFill>
                  <a:srgbClr val="FF0000"/>
                </a:solidFill>
              </a:rPr>
              <a:t>And this I do for the gospel</a:t>
            </a:r>
            <a:r>
              <a:rPr lang="ja-JP" altLang="en-US" b="1" dirty="0" smtClean="0">
                <a:solidFill>
                  <a:srgbClr val="FF0000"/>
                </a:solidFill>
              </a:rPr>
              <a:t>’</a:t>
            </a:r>
            <a:r>
              <a:rPr lang="en-US" altLang="ja-JP" b="1" dirty="0" smtClean="0">
                <a:solidFill>
                  <a:srgbClr val="FF0000"/>
                </a:solidFill>
              </a:rPr>
              <a:t>s sake, that I might be partaker thereof with you.</a:t>
            </a:r>
            <a:endParaRPr lang="en-US" altLang="ja-JP" sz="800" b="1" dirty="0" smtClean="0">
              <a:solidFill>
                <a:srgbClr val="FF0000"/>
              </a:solidFill>
            </a:endParaRPr>
          </a:p>
          <a:p>
            <a:pPr eaLnBrk="1" hangingPunct="1">
              <a:buFont typeface="Wingdings" charset="0"/>
              <a:buNone/>
              <a:defRPr/>
            </a:pPr>
            <a:r>
              <a:rPr lang="en-US" sz="800" dirty="0" smtClean="0"/>
              <a:t>				</a:t>
            </a:r>
          </a:p>
          <a:p>
            <a:pPr eaLnBrk="1" hangingPunct="1">
              <a:buFont typeface="Wingdings" charset="0"/>
              <a:buNone/>
              <a:defRPr/>
            </a:pPr>
            <a:r>
              <a:rPr lang="en-US" i="1" dirty="0" smtClean="0"/>
              <a:t>					</a:t>
            </a:r>
            <a:r>
              <a:rPr lang="en-US" dirty="0" smtClean="0"/>
              <a:t>1 Corinthians 9:20-23</a:t>
            </a:r>
          </a:p>
          <a:p>
            <a:pPr eaLnBrk="1" hangingPunct="1">
              <a:buFont typeface="Wingdings" charset="0"/>
              <a:buNone/>
              <a:defRPr/>
            </a:pPr>
            <a:endParaRPr lang="en-US" dirty="0">
              <a:latin typeface="Tahoma" charset="0"/>
            </a:endParaRPr>
          </a:p>
        </p:txBody>
      </p:sp>
      <p:sp>
        <p:nvSpPr>
          <p:cNvPr id="20482" name="Rectangle 2"/>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smtClean="0">
                <a:latin typeface="Copperplate"/>
                <a:cs typeface="Copperplate"/>
              </a:rPr>
              <a:t>Paul's Key to Witnessing: Common Ground</a:t>
            </a:r>
            <a:endParaRPr lang="en-US" sz="3200" dirty="0">
              <a:latin typeface="Copperplate"/>
              <a:cs typeface="Copperplate"/>
            </a:endParaRPr>
          </a:p>
        </p:txBody>
      </p:sp>
      <p:sp>
        <p:nvSpPr>
          <p:cNvPr id="49155" name="Slide Number Placeholder 5"/>
          <p:cNvSpPr>
            <a:spLocks noGrp="1"/>
          </p:cNvSpPr>
          <p:nvPr>
            <p:ph type="sldNum" sz="quarter" idx="12"/>
          </p:nvPr>
        </p:nvSpPr>
        <p:spPr bwMode="auto">
          <a:xfrm>
            <a:off x="8382000" y="47053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5AD4039-9979-7A41-AA90-10F68C1C1628}" type="slidenum">
              <a:rPr lang="en-US" sz="1400"/>
              <a:pPr eaLnBrk="1" fontAlgn="base" hangingPunct="1">
                <a:spcBef>
                  <a:spcPct val="0"/>
                </a:spcBef>
                <a:spcAft>
                  <a:spcPct val="0"/>
                </a:spcAft>
              </a:pPr>
              <a:t>10</a:t>
            </a:fld>
            <a:endParaRPr lang="en-US" sz="1400"/>
          </a:p>
        </p:txBody>
      </p:sp>
      <p:pic>
        <p:nvPicPr>
          <p:cNvPr id="49156" name="Picture 1" descr="Apostle Paul.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1123950"/>
            <a:ext cx="8763000" cy="3630613"/>
          </a:xfrm>
        </p:spPr>
        <p:txBody>
          <a:bodyPr/>
          <a:lstStyle/>
          <a:p>
            <a:pPr marL="57150" indent="-57150" eaLnBrk="1" hangingPunct="1">
              <a:lnSpc>
                <a:spcPct val="80000"/>
              </a:lnSpc>
              <a:buFont typeface="Wingdings" charset="0"/>
              <a:buNone/>
              <a:defRPr/>
            </a:pPr>
            <a:r>
              <a:rPr lang="en-US" b="1" dirty="0" smtClean="0"/>
              <a:t>Ed Decker to an RLDS caller on a radio program:</a:t>
            </a:r>
          </a:p>
          <a:p>
            <a:pPr marL="57150" indent="-57150" eaLnBrk="1" hangingPunct="1">
              <a:lnSpc>
                <a:spcPct val="80000"/>
              </a:lnSpc>
              <a:buFont typeface="Wingdings" charset="0"/>
              <a:buNone/>
              <a:defRPr/>
            </a:pPr>
            <a:endParaRPr lang="en-US" altLang="ja-JP" sz="800" dirty="0"/>
          </a:p>
          <a:p>
            <a:pPr marL="173038" indent="0" eaLnBrk="1" hangingPunct="1">
              <a:lnSpc>
                <a:spcPct val="80000"/>
              </a:lnSpc>
              <a:buFont typeface="Wingdings" charset="0"/>
              <a:buNone/>
              <a:defRPr/>
            </a:pPr>
            <a:r>
              <a:rPr lang="ja-JP" altLang="en-US" dirty="0" smtClean="0"/>
              <a:t>“</a:t>
            </a:r>
            <a:r>
              <a:rPr lang="en-US" altLang="ja-JP" dirty="0" smtClean="0"/>
              <a:t>I understand very clearly the position of the RLDS church.  I believe that you have a </a:t>
            </a:r>
            <a:r>
              <a:rPr lang="en-US" altLang="ja-JP" b="1" dirty="0" smtClean="0">
                <a:solidFill>
                  <a:srgbClr val="FF0000"/>
                </a:solidFill>
              </a:rPr>
              <a:t>Christian theology</a:t>
            </a:r>
            <a:r>
              <a:rPr lang="en-US" altLang="ja-JP" dirty="0" smtClean="0">
                <a:solidFill>
                  <a:srgbClr val="FF0000"/>
                </a:solidFill>
              </a:rPr>
              <a:t>, </a:t>
            </a:r>
            <a:r>
              <a:rPr lang="en-US" altLang="ja-JP" dirty="0" smtClean="0"/>
              <a:t>that you have an understanding of who Christ is.  We have the same Jesus.  We have the same God.  We have the same Holy Spirit.  </a:t>
            </a:r>
            <a:r>
              <a:rPr lang="en-US" altLang="ja-JP" b="1" dirty="0" smtClean="0">
                <a:solidFill>
                  <a:srgbClr val="FF0000"/>
                </a:solidFill>
              </a:rPr>
              <a:t>You can have a born-again experience in the RLDS church as easily as you can anybody else's church</a:t>
            </a:r>
            <a:r>
              <a:rPr lang="en-US" altLang="ja-JP" dirty="0" smtClean="0">
                <a:solidFill>
                  <a:srgbClr val="FF0000"/>
                </a:solidFill>
              </a:rPr>
              <a:t>.</a:t>
            </a:r>
            <a:r>
              <a:rPr lang="en-US" altLang="ja-JP" dirty="0" smtClean="0"/>
              <a:t>  We don't have an argument.</a:t>
            </a:r>
            <a:r>
              <a:rPr lang="ja-JP" altLang="en-US" dirty="0" smtClean="0"/>
              <a:t>”</a:t>
            </a:r>
            <a:endParaRPr lang="en-US" altLang="ja-JP" dirty="0" smtClean="0"/>
          </a:p>
          <a:p>
            <a:pPr eaLnBrk="1" hangingPunct="1">
              <a:spcBef>
                <a:spcPts val="0"/>
              </a:spcBef>
              <a:buFont typeface="Wingdings" charset="0"/>
              <a:buNone/>
              <a:defRPr/>
            </a:pPr>
            <a:r>
              <a:rPr lang="en-US" dirty="0" smtClean="0"/>
              <a:t>			          		   </a:t>
            </a:r>
            <a:r>
              <a:rPr lang="en-US" sz="1800" i="1" dirty="0" smtClean="0"/>
              <a:t>Ed Decker  (Saints Alive in Jesus)</a:t>
            </a:r>
          </a:p>
          <a:p>
            <a:pPr eaLnBrk="1" hangingPunct="1">
              <a:spcBef>
                <a:spcPts val="0"/>
              </a:spcBef>
              <a:buFont typeface="Wingdings" charset="0"/>
              <a:buNone/>
              <a:defRPr/>
            </a:pPr>
            <a:r>
              <a:rPr lang="en-US" sz="1800" i="1" dirty="0" smtClean="0"/>
              <a:t>			          		   May 28, 1986</a:t>
            </a:r>
          </a:p>
          <a:p>
            <a:pPr eaLnBrk="1" hangingPunct="1">
              <a:spcBef>
                <a:spcPts val="0"/>
              </a:spcBef>
              <a:buFont typeface="Wingdings" charset="0"/>
              <a:buNone/>
              <a:defRPr/>
            </a:pPr>
            <a:r>
              <a:rPr lang="en-US" sz="1800" i="1" dirty="0" smtClean="0"/>
              <a:t>			         		   Guest on Marlin </a:t>
            </a:r>
            <a:r>
              <a:rPr lang="en-US" sz="1800" i="1" dirty="0" err="1" smtClean="0"/>
              <a:t>Maddoux</a:t>
            </a:r>
            <a:r>
              <a:rPr lang="ja-JP" altLang="en-US" sz="1800" i="1" dirty="0" smtClean="0"/>
              <a:t>’</a:t>
            </a:r>
            <a:r>
              <a:rPr lang="en-US" altLang="ja-JP" sz="1800" i="1" dirty="0" smtClean="0"/>
              <a:t>s Point of View</a:t>
            </a:r>
            <a:endParaRPr lang="en-US" sz="1800" dirty="0" smtClean="0"/>
          </a:p>
          <a:p>
            <a:pPr eaLnBrk="1" hangingPunct="1">
              <a:buFont typeface="Wingdings" charset="0"/>
              <a:buNone/>
              <a:defRPr/>
            </a:pPr>
            <a:endParaRPr lang="en-US" dirty="0">
              <a:latin typeface="Tahoma" charset="0"/>
            </a:endParaRPr>
          </a:p>
        </p:txBody>
      </p:sp>
      <p:sp>
        <p:nvSpPr>
          <p:cNvPr id="20482" name="Rectangle 2"/>
          <p:cNvSpPr>
            <a:spLocks noGrp="1" noChangeArrowheads="1"/>
          </p:cNvSpPr>
          <p:nvPr>
            <p:ph type="title"/>
          </p:nvPr>
        </p:nvSpPr>
        <p:spPr>
          <a:xfrm>
            <a:off x="152400" y="0"/>
            <a:ext cx="6629400" cy="514350"/>
          </a:xfrm>
        </p:spPr>
        <p:txBody>
          <a:bodyPr>
            <a:noAutofit/>
          </a:bodyPr>
          <a:lstStyle/>
          <a:p>
            <a:pPr eaLnBrk="1" hangingPunct="1">
              <a:defRPr/>
            </a:pPr>
            <a:r>
              <a:rPr lang="en-US" sz="3200" dirty="0" smtClean="0">
                <a:latin typeface="Copperplate"/>
                <a:cs typeface="Copperplate"/>
              </a:rPr>
              <a:t>Common Ground</a:t>
            </a:r>
            <a:endParaRPr lang="en-US" sz="3200" dirty="0">
              <a:latin typeface="Copperplate"/>
              <a:cs typeface="Copperplate"/>
            </a:endParaRPr>
          </a:p>
        </p:txBody>
      </p:sp>
      <p:sp>
        <p:nvSpPr>
          <p:cNvPr id="51203" name="Slide Number Placeholder 5"/>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B37FA7F1-6577-AC42-B834-98A90819D07E}" type="slidenum">
              <a:rPr lang="en-US" sz="1400"/>
              <a:pPr eaLnBrk="1" fontAlgn="base" hangingPunct="1">
                <a:spcBef>
                  <a:spcPct val="0"/>
                </a:spcBef>
                <a:spcAft>
                  <a:spcPct val="0"/>
                </a:spcAft>
              </a:pPr>
              <a:t>11</a:t>
            </a:fld>
            <a:endParaRPr lang="en-US" sz="1400"/>
          </a:p>
        </p:txBody>
      </p:sp>
      <p:pic>
        <p:nvPicPr>
          <p:cNvPr id="51204" name="Picture 2" descr=" Ed Decker.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7872" y="0"/>
            <a:ext cx="122612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819150"/>
            <a:ext cx="8534400" cy="3630613"/>
          </a:xfrm>
        </p:spPr>
        <p:txBody>
          <a:bodyPr/>
          <a:lstStyle/>
          <a:p>
            <a:pPr marL="57150" indent="-57150" eaLnBrk="1" hangingPunct="1">
              <a:lnSpc>
                <a:spcPct val="80000"/>
              </a:lnSpc>
              <a:buFont typeface="Wingdings" charset="0"/>
              <a:buNone/>
              <a:defRPr/>
            </a:pPr>
            <a:r>
              <a:rPr lang="en-US" dirty="0"/>
              <a:t>	</a:t>
            </a:r>
            <a:r>
              <a:rPr lang="en-US" sz="2000" dirty="0" smtClean="0"/>
              <a:t>On March 22, 1994, a caller on the Bible Answer Man radio program asked about</a:t>
            </a:r>
            <a:r>
              <a:rPr lang="en-US" sz="2000" dirty="0" smtClean="0">
                <a:solidFill>
                  <a:srgbClr val="FF0000"/>
                </a:solidFill>
              </a:rPr>
              <a:t> </a:t>
            </a:r>
            <a:r>
              <a:rPr lang="en-US" sz="2000" b="1" dirty="0" smtClean="0">
                <a:solidFill>
                  <a:srgbClr val="FF0000"/>
                </a:solidFill>
              </a:rPr>
              <a:t>the difference between the Mormon Church and RLDS Church</a:t>
            </a:r>
            <a:r>
              <a:rPr lang="en-US" sz="2000" dirty="0" smtClean="0">
                <a:solidFill>
                  <a:srgbClr val="FF0000"/>
                </a:solidFill>
              </a:rPr>
              <a:t>.</a:t>
            </a:r>
            <a:r>
              <a:rPr lang="en-US" sz="2000" dirty="0" smtClean="0"/>
              <a:t> This was Hank </a:t>
            </a:r>
            <a:r>
              <a:rPr lang="en-US" sz="2000" dirty="0" err="1" smtClean="0"/>
              <a:t>Hanegraaff</a:t>
            </a:r>
            <a:r>
              <a:rPr lang="ja-JP" altLang="en-US" sz="2000" dirty="0" smtClean="0"/>
              <a:t>’</a:t>
            </a:r>
            <a:r>
              <a:rPr lang="en-US" altLang="ja-JP" sz="2000" dirty="0" smtClean="0"/>
              <a:t>s response:</a:t>
            </a:r>
            <a:r>
              <a:rPr lang="en-US" altLang="ja-JP" dirty="0" smtClean="0"/>
              <a:t>	</a:t>
            </a:r>
          </a:p>
          <a:p>
            <a:pPr marL="57150" indent="-57150" eaLnBrk="1" hangingPunct="1">
              <a:lnSpc>
                <a:spcPct val="80000"/>
              </a:lnSpc>
              <a:buFont typeface="Wingdings" charset="0"/>
              <a:buNone/>
              <a:defRPr/>
            </a:pPr>
            <a:endParaRPr lang="en-US" altLang="ja-JP" sz="800" dirty="0" smtClean="0"/>
          </a:p>
          <a:p>
            <a:pPr marL="173038" indent="0" eaLnBrk="1" hangingPunct="1">
              <a:lnSpc>
                <a:spcPct val="80000"/>
              </a:lnSpc>
              <a:spcBef>
                <a:spcPts val="0"/>
              </a:spcBef>
              <a:buFont typeface="Wingdings" charset="0"/>
              <a:buNone/>
              <a:defRPr/>
            </a:pPr>
            <a:r>
              <a:rPr lang="ja-JP" altLang="en-US" sz="2000" dirty="0" smtClean="0"/>
              <a:t>“</a:t>
            </a:r>
            <a:r>
              <a:rPr lang="en-US" altLang="ja-JP" sz="2000" dirty="0" smtClean="0"/>
              <a:t>Yeah, well there are some significant differences. Mormons, of course, believe that there are many gods and that a man can become God. </a:t>
            </a:r>
          </a:p>
          <a:p>
            <a:pPr marL="173038" indent="0" eaLnBrk="1" hangingPunct="1">
              <a:lnSpc>
                <a:spcPct val="80000"/>
              </a:lnSpc>
              <a:spcBef>
                <a:spcPts val="0"/>
              </a:spcBef>
              <a:buFont typeface="Wingdings" charset="0"/>
              <a:buNone/>
              <a:defRPr/>
            </a:pPr>
            <a:endParaRPr lang="en-US" altLang="ja-JP" sz="800" b="1" dirty="0">
              <a:solidFill>
                <a:srgbClr val="FF0000"/>
              </a:solidFill>
            </a:endParaRPr>
          </a:p>
          <a:p>
            <a:pPr marL="173038" indent="0" eaLnBrk="1" hangingPunct="1">
              <a:lnSpc>
                <a:spcPct val="80000"/>
              </a:lnSpc>
              <a:spcBef>
                <a:spcPts val="0"/>
              </a:spcBef>
              <a:buFont typeface="Wingdings" charset="0"/>
              <a:buNone/>
              <a:defRPr/>
            </a:pPr>
            <a:r>
              <a:rPr lang="en-US" altLang="ja-JP" sz="2000" b="1" dirty="0" smtClean="0">
                <a:solidFill>
                  <a:srgbClr val="FF0000"/>
                </a:solidFill>
              </a:rPr>
              <a:t>The Reorganized Church maintains that there is only one God, and they hold what appears to be a Trinitarian view with regards to God</a:t>
            </a:r>
            <a:r>
              <a:rPr lang="en-US" altLang="ja-JP" sz="2000" dirty="0" smtClean="0">
                <a:solidFill>
                  <a:srgbClr val="FF0000"/>
                </a:solidFill>
              </a:rPr>
              <a:t>.</a:t>
            </a:r>
          </a:p>
          <a:p>
            <a:pPr marL="173038" indent="0" eaLnBrk="1" hangingPunct="1">
              <a:lnSpc>
                <a:spcPct val="80000"/>
              </a:lnSpc>
              <a:spcBef>
                <a:spcPts val="0"/>
              </a:spcBef>
              <a:buFont typeface="Wingdings" charset="0"/>
              <a:buNone/>
              <a:defRPr/>
            </a:pPr>
            <a:endParaRPr lang="en-US" altLang="ja-JP" sz="800" dirty="0" smtClean="0">
              <a:solidFill>
                <a:srgbClr val="FF0000"/>
              </a:solidFill>
            </a:endParaRPr>
          </a:p>
          <a:p>
            <a:pPr marL="173038" indent="0" eaLnBrk="1" hangingPunct="1">
              <a:lnSpc>
                <a:spcPct val="80000"/>
              </a:lnSpc>
              <a:spcBef>
                <a:spcPts val="0"/>
              </a:spcBef>
              <a:buFont typeface="Wingdings" charset="0"/>
              <a:buNone/>
              <a:defRPr/>
            </a:pPr>
            <a:r>
              <a:rPr lang="en-US" altLang="ja-JP" sz="2000" dirty="0" smtClean="0"/>
              <a:t>Also, a typical Mormon would hold that God was once a man and had to work his way to godhood. </a:t>
            </a:r>
            <a:r>
              <a:rPr lang="en-US" altLang="ja-JP" sz="2000" b="1" dirty="0" smtClean="0">
                <a:solidFill>
                  <a:srgbClr val="FF0000"/>
                </a:solidFill>
              </a:rPr>
              <a:t>The Reorganized Church, in distinction, teaches that God has always been God</a:t>
            </a:r>
            <a:r>
              <a:rPr lang="en-US" altLang="ja-JP" sz="2000" dirty="0" smtClean="0">
                <a:solidFill>
                  <a:srgbClr val="FF0000"/>
                </a:solidFill>
              </a:rPr>
              <a:t>.</a:t>
            </a:r>
            <a:r>
              <a:rPr lang="ja-JP" altLang="en-US" sz="2000" dirty="0" smtClean="0">
                <a:solidFill>
                  <a:srgbClr val="FF0000"/>
                </a:solidFill>
              </a:rPr>
              <a:t>”</a:t>
            </a:r>
            <a:endParaRPr lang="en-US" altLang="ja-JP" sz="2000" dirty="0" smtClean="0">
              <a:solidFill>
                <a:srgbClr val="FF0000"/>
              </a:solidFill>
            </a:endParaRPr>
          </a:p>
          <a:p>
            <a:pPr marL="0" indent="0" eaLnBrk="1" hangingPunct="1">
              <a:lnSpc>
                <a:spcPct val="80000"/>
              </a:lnSpc>
              <a:buFont typeface="Wingdings" charset="0"/>
              <a:buNone/>
              <a:defRPr/>
            </a:pPr>
            <a:r>
              <a:rPr lang="en-US" i="1" dirty="0" smtClean="0"/>
              <a:t>					     </a:t>
            </a:r>
            <a:r>
              <a:rPr lang="en-US" sz="1800" i="1" dirty="0" smtClean="0"/>
              <a:t>Hank </a:t>
            </a:r>
            <a:r>
              <a:rPr lang="en-US" sz="1800" i="1" dirty="0" err="1" smtClean="0"/>
              <a:t>Hanegraaff</a:t>
            </a:r>
            <a:endParaRPr lang="en-US" sz="1800" i="1" dirty="0" smtClean="0"/>
          </a:p>
          <a:p>
            <a:pPr marL="0" indent="0" eaLnBrk="1" hangingPunct="1">
              <a:lnSpc>
                <a:spcPct val="80000"/>
              </a:lnSpc>
              <a:buFont typeface="Wingdings" charset="0"/>
              <a:buNone/>
              <a:defRPr/>
            </a:pPr>
            <a:r>
              <a:rPr lang="en-US" sz="1800" i="1" dirty="0" smtClean="0"/>
              <a:t>					      Bible Answer Man Radio Program</a:t>
            </a:r>
          </a:p>
          <a:p>
            <a:pPr marL="0" indent="0" eaLnBrk="1" hangingPunct="1">
              <a:lnSpc>
                <a:spcPct val="80000"/>
              </a:lnSpc>
              <a:buFont typeface="Wingdings" charset="0"/>
              <a:buNone/>
              <a:defRPr/>
            </a:pPr>
            <a:r>
              <a:rPr lang="en-US" sz="1800" i="1" dirty="0" smtClean="0"/>
              <a:t>					      Christian Research Institute </a:t>
            </a:r>
          </a:p>
          <a:p>
            <a:pPr marL="0" indent="0" eaLnBrk="1" hangingPunct="1">
              <a:lnSpc>
                <a:spcPct val="80000"/>
              </a:lnSpc>
              <a:buFont typeface="Wingdings" charset="0"/>
              <a:buNone/>
              <a:defRPr/>
            </a:pPr>
            <a:r>
              <a:rPr lang="en-US" sz="1800" i="1" dirty="0" smtClean="0"/>
              <a:t>	</a:t>
            </a:r>
            <a:r>
              <a:rPr lang="en-US" sz="2000" dirty="0" smtClean="0">
                <a:latin typeface="Tahoma" charset="0"/>
              </a:rPr>
              <a:t>	</a:t>
            </a:r>
          </a:p>
          <a:p>
            <a:pPr marL="57150" indent="0" eaLnBrk="1" hangingPunct="1">
              <a:buFont typeface="Wingdings" charset="0"/>
              <a:buNone/>
              <a:defRPr/>
            </a:pPr>
            <a:endParaRPr lang="en-US" dirty="0">
              <a:latin typeface="Tahoma" charset="0"/>
            </a:endParaRPr>
          </a:p>
        </p:txBody>
      </p:sp>
      <p:sp>
        <p:nvSpPr>
          <p:cNvPr id="20482" name="Rectangle 2"/>
          <p:cNvSpPr>
            <a:spLocks noGrp="1" noChangeArrowheads="1"/>
          </p:cNvSpPr>
          <p:nvPr>
            <p:ph type="title"/>
          </p:nvPr>
        </p:nvSpPr>
        <p:spPr>
          <a:xfrm>
            <a:off x="152400" y="0"/>
            <a:ext cx="6629400" cy="514350"/>
          </a:xfrm>
        </p:spPr>
        <p:txBody>
          <a:bodyPr>
            <a:normAutofit fontScale="90000"/>
          </a:bodyPr>
          <a:lstStyle/>
          <a:p>
            <a:pPr eaLnBrk="1" hangingPunct="1">
              <a:defRPr/>
            </a:pPr>
            <a:r>
              <a:rPr lang="en-US" sz="3200" dirty="0" smtClean="0">
                <a:latin typeface="Copperplate"/>
                <a:cs typeface="Copperplate"/>
              </a:rPr>
              <a:t>Common Ground: Same Jesus</a:t>
            </a:r>
            <a:endParaRPr lang="en-US" sz="3200" dirty="0">
              <a:latin typeface="Copperplate"/>
              <a:cs typeface="Copperplate"/>
            </a:endParaRPr>
          </a:p>
        </p:txBody>
      </p:sp>
      <p:sp>
        <p:nvSpPr>
          <p:cNvPr id="53251" name="Slide Number Placeholder 5"/>
          <p:cNvSpPr>
            <a:spLocks noGrp="1"/>
          </p:cNvSpPr>
          <p:nvPr>
            <p:ph type="sldNum" sz="quarter" idx="12"/>
          </p:nvPr>
        </p:nvSpPr>
        <p:spPr bwMode="auto">
          <a:xfrm>
            <a:off x="8458200" y="4705350"/>
            <a:ext cx="4794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29E25AC4-B479-3B43-AD12-3B4713E81AB1}" type="slidenum">
              <a:rPr lang="en-US" sz="1400"/>
              <a:pPr eaLnBrk="1" fontAlgn="base" hangingPunct="1">
                <a:spcBef>
                  <a:spcPct val="0"/>
                </a:spcBef>
                <a:spcAft>
                  <a:spcPct val="0"/>
                </a:spcAft>
              </a:pPr>
              <a:t>12</a:t>
            </a:fld>
            <a:endParaRPr lang="en-US" sz="1400"/>
          </a:p>
        </p:txBody>
      </p:sp>
      <p:pic>
        <p:nvPicPr>
          <p:cNvPr id="53252" name="Picture 6" descr="Hank Hanegraaff.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7075" y="0"/>
            <a:ext cx="822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1" y="-114300"/>
            <a:ext cx="7343775" cy="685800"/>
          </a:xfrm>
        </p:spPr>
        <p:txBody>
          <a:bodyPr/>
          <a:lstStyle/>
          <a:p>
            <a:pPr eaLnBrk="1" hangingPunct="1">
              <a:defRPr/>
            </a:pPr>
            <a:r>
              <a:rPr lang="en-US" sz="3200" dirty="0" smtClean="0">
                <a:latin typeface="Copperplate"/>
                <a:cs typeface="Copperplate"/>
              </a:rPr>
              <a:t>Martin Luther</a:t>
            </a:r>
            <a:endParaRPr lang="en-US" sz="3200" dirty="0">
              <a:latin typeface="Copperplate"/>
              <a:cs typeface="Copperplate"/>
            </a:endParaRPr>
          </a:p>
        </p:txBody>
      </p:sp>
      <p:sp>
        <p:nvSpPr>
          <p:cNvPr id="55298" name="Rectangle 3"/>
          <p:cNvSpPr>
            <a:spLocks noGrp="1" noChangeArrowheads="1"/>
          </p:cNvSpPr>
          <p:nvPr>
            <p:ph type="body" sz="half" idx="1"/>
          </p:nvPr>
        </p:nvSpPr>
        <p:spPr>
          <a:xfrm>
            <a:off x="228600" y="846138"/>
            <a:ext cx="8686800" cy="3630612"/>
          </a:xfrm>
        </p:spPr>
        <p:txBody>
          <a:bodyPr/>
          <a:lstStyle/>
          <a:p>
            <a:pPr marL="346075" indent="-346075" eaLnBrk="1" hangingPunct="1"/>
            <a:r>
              <a:rPr lang="en-US" dirty="0">
                <a:latin typeface="Arial" charset="0"/>
              </a:rPr>
              <a:t>Family background</a:t>
            </a:r>
          </a:p>
          <a:p>
            <a:pPr marL="346075" indent="-346075" eaLnBrk="1" hangingPunct="1"/>
            <a:r>
              <a:rPr lang="en-US" dirty="0">
                <a:latin typeface="Arial" charset="0"/>
              </a:rPr>
              <a:t>Law school and rainstorm</a:t>
            </a:r>
          </a:p>
          <a:p>
            <a:pPr marL="346075" indent="-346075" eaLnBrk="1" hangingPunct="1"/>
            <a:r>
              <a:rPr lang="en-US" dirty="0">
                <a:latin typeface="Arial" charset="0"/>
              </a:rPr>
              <a:t>Augustinian monastery</a:t>
            </a:r>
          </a:p>
          <a:p>
            <a:pPr marL="346075" indent="-346075" eaLnBrk="1" hangingPunct="1"/>
            <a:r>
              <a:rPr lang="en-US" dirty="0">
                <a:latin typeface="Arial" charset="0"/>
              </a:rPr>
              <a:t>Tower experience – Romans 3:28 changed his life!</a:t>
            </a:r>
          </a:p>
          <a:p>
            <a:pPr marL="346075" indent="-346075" eaLnBrk="1" hangingPunct="1"/>
            <a:r>
              <a:rPr lang="en-US" dirty="0">
                <a:latin typeface="Arial" charset="0"/>
              </a:rPr>
              <a:t>In </a:t>
            </a:r>
            <a:r>
              <a:rPr lang="en-US" dirty="0" smtClean="0">
                <a:latin typeface="Arial" charset="0"/>
              </a:rPr>
              <a:t>1517 at </a:t>
            </a:r>
            <a:r>
              <a:rPr lang="en-US" dirty="0" err="1" smtClean="0">
                <a:latin typeface="Arial" charset="0"/>
              </a:rPr>
              <a:t>Wittenburg</a:t>
            </a:r>
            <a:r>
              <a:rPr lang="en-US" dirty="0" smtClean="0">
                <a:latin typeface="Arial" charset="0"/>
              </a:rPr>
              <a:t> Cathedral: 95 </a:t>
            </a:r>
            <a:r>
              <a:rPr lang="en-US" dirty="0">
                <a:latin typeface="Arial" charset="0"/>
              </a:rPr>
              <a:t>criticisms of Catholic </a:t>
            </a:r>
            <a:r>
              <a:rPr lang="en-US" dirty="0" smtClean="0">
                <a:latin typeface="Arial" charset="0"/>
              </a:rPr>
              <a:t>Church.</a:t>
            </a:r>
            <a:endParaRPr lang="en-US" dirty="0">
              <a:latin typeface="Arial" charset="0"/>
            </a:endParaRPr>
          </a:p>
          <a:p>
            <a:pPr marL="346075" indent="-346075" eaLnBrk="1" hangingPunct="1"/>
            <a:r>
              <a:rPr lang="en-US" dirty="0">
                <a:latin typeface="Arial" charset="0"/>
              </a:rPr>
              <a:t>Prolific writer</a:t>
            </a:r>
          </a:p>
          <a:p>
            <a:pPr marL="346075" indent="-346075" eaLnBrk="1" hangingPunct="1"/>
            <a:r>
              <a:rPr lang="en-US" dirty="0">
                <a:latin typeface="Arial" charset="0"/>
              </a:rPr>
              <a:t>Launched the Reformation</a:t>
            </a:r>
          </a:p>
        </p:txBody>
      </p:sp>
      <p:pic>
        <p:nvPicPr>
          <p:cNvPr id="55299" name="Picture 5" descr="Luther1"/>
          <p:cNvPicPr>
            <a:picLocks noGrp="1" noChangeAspect="1" noChangeArrowheads="1"/>
          </p:cNvPicPr>
          <p:nvPr>
            <p:ph sz="half" idx="2"/>
          </p:nvPr>
        </p:nvPicPr>
        <p:blipFill>
          <a:blip r:embed="rId3">
            <a:lum bright="6000" contrast="48000"/>
            <a:extLst>
              <a:ext uri="{28A0092B-C50C-407E-A947-70E740481C1C}">
                <a14:useLocalDpi xmlns:a14="http://schemas.microsoft.com/office/drawing/2010/main" val="0"/>
              </a:ext>
            </a:extLst>
          </a:blip>
          <a:srcRect/>
          <a:stretch>
            <a:fillRect/>
          </a:stretch>
        </p:blipFill>
        <p:spPr>
          <a:xfrm>
            <a:off x="8077200" y="0"/>
            <a:ext cx="1066800" cy="1314450"/>
          </a:xfrm>
        </p:spPr>
      </p:pic>
      <p:sp>
        <p:nvSpPr>
          <p:cNvPr id="55300" name="Slide Number Placeholder 6"/>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BECE0DF7-6D30-5944-B944-641AF35CDEFE}" type="slidenum">
              <a:rPr lang="en-US" sz="1400"/>
              <a:pPr eaLnBrk="1" fontAlgn="base" hangingPunct="1">
                <a:spcBef>
                  <a:spcPct val="0"/>
                </a:spcBef>
                <a:spcAft>
                  <a:spcPct val="0"/>
                </a:spcAft>
              </a:pPr>
              <a:t>13</a:t>
            </a:fld>
            <a:endParaRPr lang="en-US" sz="1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171450"/>
            <a:ext cx="8077200" cy="685800"/>
          </a:xfrm>
        </p:spPr>
        <p:txBody>
          <a:bodyPr>
            <a:normAutofit/>
          </a:bodyPr>
          <a:lstStyle/>
          <a:p>
            <a:pPr eaLnBrk="1" hangingPunct="1">
              <a:defRPr/>
            </a:pPr>
            <a:r>
              <a:rPr lang="en-US" sz="3200" dirty="0" smtClean="0">
                <a:latin typeface="Copperplate"/>
                <a:cs typeface="Copperplate"/>
              </a:rPr>
              <a:t>John </a:t>
            </a:r>
            <a:r>
              <a:rPr lang="en-US" sz="3200" dirty="0" smtClean="0">
                <a:latin typeface="Copperplate"/>
                <a:cs typeface="Copperplate"/>
              </a:rPr>
              <a:t>Calvin and Reformed Theology</a:t>
            </a:r>
            <a:endParaRPr lang="en-US" sz="3200" dirty="0">
              <a:latin typeface="Copperplate"/>
              <a:cs typeface="Copperplate"/>
            </a:endParaRPr>
          </a:p>
        </p:txBody>
      </p:sp>
      <p:sp>
        <p:nvSpPr>
          <p:cNvPr id="57346" name="Rectangle 3"/>
          <p:cNvSpPr>
            <a:spLocks noGrp="1" noChangeArrowheads="1"/>
          </p:cNvSpPr>
          <p:nvPr>
            <p:ph type="body" sz="half" idx="1"/>
          </p:nvPr>
        </p:nvSpPr>
        <p:spPr>
          <a:xfrm>
            <a:off x="457200" y="438150"/>
            <a:ext cx="8686800" cy="4191000"/>
          </a:xfrm>
        </p:spPr>
        <p:txBody>
          <a:bodyPr/>
          <a:lstStyle/>
          <a:p>
            <a:pPr marL="346075" indent="-346075" eaLnBrk="1" hangingPunct="1"/>
            <a:r>
              <a:rPr lang="en-US" sz="2000">
                <a:latin typeface="Arial" charset="0"/>
              </a:rPr>
              <a:t>Raised in France (a thoroughly Catholic country)</a:t>
            </a:r>
          </a:p>
          <a:p>
            <a:pPr marL="346075" indent="-346075" eaLnBrk="1" hangingPunct="1"/>
            <a:r>
              <a:rPr lang="en-US" sz="2000">
                <a:latin typeface="Arial" charset="0"/>
              </a:rPr>
              <a:t>Trained in the law, and a powerful intellect</a:t>
            </a:r>
          </a:p>
          <a:p>
            <a:pPr marL="346075" indent="-346075" eaLnBrk="1" hangingPunct="1"/>
            <a:r>
              <a:rPr lang="en-US" sz="2000">
                <a:latin typeface="Arial" charset="0"/>
              </a:rPr>
              <a:t>Influenced by Luther</a:t>
            </a:r>
            <a:r>
              <a:rPr lang="ja-JP" altLang="en-US" sz="2000">
                <a:latin typeface="Arial" charset="0"/>
              </a:rPr>
              <a:t>’</a:t>
            </a:r>
            <a:r>
              <a:rPr lang="en-US" altLang="ja-JP" sz="2000">
                <a:latin typeface="Arial" charset="0"/>
              </a:rPr>
              <a:t>s writing</a:t>
            </a:r>
          </a:p>
          <a:p>
            <a:pPr marL="346075" indent="-346075" eaLnBrk="1" hangingPunct="1"/>
            <a:r>
              <a:rPr lang="en-US" sz="2000">
                <a:latin typeface="Arial" charset="0"/>
              </a:rPr>
              <a:t>In 1530, he broke from Catholic Church and fled to Basel, Switzerland  when Protestants were persecuted in France.</a:t>
            </a:r>
          </a:p>
          <a:p>
            <a:pPr marL="346075" indent="-346075" eaLnBrk="1" hangingPunct="1"/>
            <a:r>
              <a:rPr lang="en-US" sz="2000">
                <a:latin typeface="Arial" charset="0"/>
              </a:rPr>
              <a:t>In 1536, he wrote </a:t>
            </a:r>
            <a:r>
              <a:rPr lang="en-US" sz="2000" b="1" i="1">
                <a:solidFill>
                  <a:srgbClr val="FF0000"/>
                </a:solidFill>
                <a:latin typeface="Arial" charset="0"/>
              </a:rPr>
              <a:t>The</a:t>
            </a:r>
            <a:r>
              <a:rPr lang="en-US" sz="2000" b="1">
                <a:solidFill>
                  <a:srgbClr val="FF0000"/>
                </a:solidFill>
                <a:latin typeface="Arial" charset="0"/>
              </a:rPr>
              <a:t> </a:t>
            </a:r>
            <a:r>
              <a:rPr lang="en-US" sz="2000" b="1" i="1">
                <a:solidFill>
                  <a:srgbClr val="FF0000"/>
                </a:solidFill>
                <a:latin typeface="Arial" charset="0"/>
              </a:rPr>
              <a:t>Institutes of Christian Religion</a:t>
            </a:r>
            <a:r>
              <a:rPr lang="en-US" sz="2000" b="1">
                <a:solidFill>
                  <a:srgbClr val="FF0000"/>
                </a:solidFill>
                <a:latin typeface="Arial" charset="0"/>
              </a:rPr>
              <a:t>, </a:t>
            </a:r>
            <a:r>
              <a:rPr lang="en-US" sz="2000">
                <a:latin typeface="Arial" charset="0"/>
              </a:rPr>
              <a:t>which was revised and expanded several times and became a primer to teach.</a:t>
            </a:r>
          </a:p>
          <a:p>
            <a:pPr marL="346075" indent="-346075" eaLnBrk="1" hangingPunct="1"/>
            <a:r>
              <a:rPr lang="en-US" sz="2000">
                <a:latin typeface="Arial" charset="0"/>
              </a:rPr>
              <a:t>In the latter part of 1536, he moved to </a:t>
            </a:r>
            <a:r>
              <a:rPr lang="en-US" sz="2000" b="1">
                <a:solidFill>
                  <a:srgbClr val="FF0000"/>
                </a:solidFill>
                <a:latin typeface="Arial" charset="0"/>
              </a:rPr>
              <a:t>Geneva</a:t>
            </a:r>
            <a:r>
              <a:rPr lang="en-US" sz="2000">
                <a:latin typeface="Arial" charset="0"/>
              </a:rPr>
              <a:t> where he worked with the city council to reform the church in Switzerland. The city council expelled him and he went to Strasbourg, Germany for a time. In 1541, he was brought back to Geneva to continue the work of reformation.</a:t>
            </a:r>
            <a:endParaRPr lang="en-US" sz="2000" i="1">
              <a:latin typeface="Arial" charset="0"/>
            </a:endParaRPr>
          </a:p>
          <a:p>
            <a:pPr marL="346075" indent="-346075" eaLnBrk="1" hangingPunct="1"/>
            <a:r>
              <a:rPr lang="en-US" sz="2000" b="1">
                <a:solidFill>
                  <a:srgbClr val="FF0000"/>
                </a:solidFill>
                <a:latin typeface="Arial" charset="0"/>
              </a:rPr>
              <a:t>Calvinism </a:t>
            </a:r>
            <a:r>
              <a:rPr lang="en-US" sz="2000">
                <a:latin typeface="Arial" charset="0"/>
              </a:rPr>
              <a:t>and </a:t>
            </a:r>
            <a:r>
              <a:rPr lang="en-US" sz="2000" b="1">
                <a:solidFill>
                  <a:srgbClr val="FF0000"/>
                </a:solidFill>
                <a:latin typeface="Arial" charset="0"/>
              </a:rPr>
              <a:t>Reformed Theology.</a:t>
            </a:r>
            <a:endParaRPr lang="en-US" sz="2000" i="1">
              <a:latin typeface="Arial" charset="0"/>
            </a:endParaRPr>
          </a:p>
          <a:p>
            <a:pPr marL="346075" indent="-346075" eaLnBrk="1" hangingPunct="1"/>
            <a:endParaRPr lang="en-US">
              <a:latin typeface="Arial" charset="0"/>
            </a:endParaRPr>
          </a:p>
        </p:txBody>
      </p:sp>
      <p:sp>
        <p:nvSpPr>
          <p:cNvPr id="57347" name="Slide Number Placeholder 6"/>
          <p:cNvSpPr>
            <a:spLocks noGrp="1"/>
          </p:cNvSpPr>
          <p:nvPr>
            <p:ph type="sldNum" sz="quarter" idx="12"/>
          </p:nvPr>
        </p:nvSpPr>
        <p:spPr bwMode="auto">
          <a:xfrm>
            <a:off x="8458200" y="46291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22D2651C-4172-C841-BF1D-3E5A5F8EB6ED}" type="slidenum">
              <a:rPr lang="en-US" sz="1400"/>
              <a:pPr eaLnBrk="1" fontAlgn="base" hangingPunct="1">
                <a:spcBef>
                  <a:spcPct val="0"/>
                </a:spcBef>
                <a:spcAft>
                  <a:spcPct val="0"/>
                </a:spcAft>
              </a:pPr>
              <a:t>14</a:t>
            </a:fld>
            <a:endParaRPr lang="en-US" sz="1400"/>
          </a:p>
        </p:txBody>
      </p:sp>
      <p:pic>
        <p:nvPicPr>
          <p:cNvPr id="57348" name="Picture 4" descr="Calvin3"/>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815340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a:xfrm>
            <a:off x="228600" y="1257300"/>
            <a:ext cx="8915400" cy="3524250"/>
          </a:xfrm>
        </p:spPr>
        <p:txBody>
          <a:bodyPr/>
          <a:lstStyle/>
          <a:p>
            <a:pPr marL="404813" indent="-404813" eaLnBrk="1" hangingPunct="1">
              <a:lnSpc>
                <a:spcPct val="80000"/>
              </a:lnSpc>
              <a:buFontTx/>
              <a:buNone/>
              <a:defRPr/>
            </a:pPr>
            <a:r>
              <a:rPr lang="en-US" dirty="0">
                <a:latin typeface="Tahoma" charset="0"/>
              </a:rPr>
              <a:t>1. 	</a:t>
            </a:r>
            <a:r>
              <a:rPr lang="en-US" dirty="0">
                <a:latin typeface="Arial" charset="0"/>
              </a:rPr>
              <a:t>Man is saved by grace through </a:t>
            </a:r>
            <a:r>
              <a:rPr lang="en-US" b="1" dirty="0" smtClean="0">
                <a:solidFill>
                  <a:srgbClr val="FF0000"/>
                </a:solidFill>
                <a:latin typeface="Arial" charset="0"/>
              </a:rPr>
              <a:t>FAITH</a:t>
            </a:r>
            <a:r>
              <a:rPr lang="en-US" b="1" dirty="0" smtClean="0">
                <a:solidFill>
                  <a:srgbClr val="FF0000"/>
                </a:solidFill>
                <a:latin typeface="Arial" charset="0"/>
              </a:rPr>
              <a:t> ALONE.</a:t>
            </a:r>
            <a:endParaRPr lang="en-US" b="1" dirty="0">
              <a:solidFill>
                <a:srgbClr val="FF0000"/>
              </a:solidFill>
              <a:latin typeface="Arial" charset="0"/>
            </a:endParaRPr>
          </a:p>
          <a:p>
            <a:pPr marL="404813" indent="-404813" eaLnBrk="1" hangingPunct="1">
              <a:lnSpc>
                <a:spcPct val="80000"/>
              </a:lnSpc>
              <a:buFontTx/>
              <a:buNone/>
              <a:defRPr/>
            </a:pPr>
            <a:endParaRPr lang="en-US" sz="800" dirty="0">
              <a:latin typeface="Arial" charset="0"/>
            </a:endParaRPr>
          </a:p>
          <a:p>
            <a:pPr marL="404813" indent="-404813" eaLnBrk="1" hangingPunct="1">
              <a:lnSpc>
                <a:spcPct val="80000"/>
              </a:lnSpc>
              <a:buFontTx/>
              <a:buNone/>
              <a:defRPr/>
            </a:pPr>
            <a:r>
              <a:rPr lang="en-US" dirty="0">
                <a:latin typeface="Arial" charset="0"/>
              </a:rPr>
              <a:t>2.	The Bible is the </a:t>
            </a:r>
            <a:r>
              <a:rPr lang="en-US" b="1" dirty="0" smtClean="0">
                <a:solidFill>
                  <a:srgbClr val="FF0000"/>
                </a:solidFill>
                <a:latin typeface="Arial" charset="0"/>
              </a:rPr>
              <a:t>INFALLIBLE</a:t>
            </a:r>
            <a:r>
              <a:rPr lang="en-US" b="1" dirty="0" smtClean="0">
                <a:solidFill>
                  <a:srgbClr val="FF0000"/>
                </a:solidFill>
                <a:latin typeface="Arial" charset="0"/>
              </a:rPr>
              <a:t> </a:t>
            </a:r>
            <a:r>
              <a:rPr lang="en-US" dirty="0">
                <a:latin typeface="Arial" charset="0"/>
              </a:rPr>
              <a:t>word of God (original autographs) and the </a:t>
            </a:r>
            <a:r>
              <a:rPr lang="en-US" b="1" dirty="0" smtClean="0">
                <a:solidFill>
                  <a:srgbClr val="FF0000"/>
                </a:solidFill>
                <a:latin typeface="Arial" charset="0"/>
              </a:rPr>
              <a:t>ONLY</a:t>
            </a:r>
            <a:r>
              <a:rPr lang="en-US" dirty="0" smtClean="0">
                <a:latin typeface="Arial" charset="0"/>
              </a:rPr>
              <a:t> </a:t>
            </a:r>
            <a:r>
              <a:rPr lang="en-US" dirty="0">
                <a:latin typeface="Arial" charset="0"/>
              </a:rPr>
              <a:t>word of God.</a:t>
            </a:r>
          </a:p>
          <a:p>
            <a:pPr marL="404813" indent="-404813" eaLnBrk="1" hangingPunct="1">
              <a:lnSpc>
                <a:spcPct val="80000"/>
              </a:lnSpc>
              <a:buFontTx/>
              <a:buChar char="•"/>
              <a:defRPr/>
            </a:pPr>
            <a:endParaRPr lang="en-US" sz="800" dirty="0">
              <a:latin typeface="Arial" charset="0"/>
            </a:endParaRPr>
          </a:p>
          <a:p>
            <a:pPr marL="404813" indent="-404813" eaLnBrk="1" hangingPunct="1">
              <a:lnSpc>
                <a:spcPct val="80000"/>
              </a:lnSpc>
              <a:buFontTx/>
              <a:buNone/>
              <a:defRPr/>
            </a:pPr>
            <a:r>
              <a:rPr lang="en-US" dirty="0">
                <a:latin typeface="Arial" charset="0"/>
              </a:rPr>
              <a:t>3.	The </a:t>
            </a:r>
            <a:r>
              <a:rPr lang="ja-JP" altLang="en-US" dirty="0">
                <a:latin typeface="Arial" charset="0"/>
              </a:rPr>
              <a:t>“</a:t>
            </a:r>
            <a:r>
              <a:rPr lang="en-US" altLang="ja-JP" dirty="0">
                <a:latin typeface="Arial" charset="0"/>
              </a:rPr>
              <a:t>priesthood of all believers</a:t>
            </a:r>
            <a:r>
              <a:rPr lang="ja-JP" altLang="en-US" dirty="0">
                <a:latin typeface="Arial" charset="0"/>
              </a:rPr>
              <a:t>”</a:t>
            </a:r>
            <a:r>
              <a:rPr lang="en-US" altLang="ja-JP" dirty="0">
                <a:latin typeface="Arial" charset="0"/>
              </a:rPr>
              <a:t> </a:t>
            </a:r>
            <a:r>
              <a:rPr lang="en-US" altLang="ja-JP" b="1" dirty="0" smtClean="0">
                <a:solidFill>
                  <a:srgbClr val="FF0000"/>
                </a:solidFill>
                <a:latin typeface="Arial" charset="0"/>
              </a:rPr>
              <a:t>REPLACED</a:t>
            </a:r>
            <a:r>
              <a:rPr lang="en-US" altLang="ja-JP" dirty="0" smtClean="0">
                <a:latin typeface="Arial" charset="0"/>
              </a:rPr>
              <a:t> </a:t>
            </a:r>
            <a:r>
              <a:rPr lang="en-US" altLang="ja-JP" dirty="0">
                <a:latin typeface="Arial" charset="0"/>
              </a:rPr>
              <a:t>the Old Testament ministerial priesthood (i.e., Aaronic priesthood) at the cross</a:t>
            </a:r>
            <a:r>
              <a:rPr lang="en-US" altLang="ja-JP" dirty="0" smtClean="0">
                <a:latin typeface="Arial" charset="0"/>
              </a:rPr>
              <a:t>.</a:t>
            </a:r>
          </a:p>
          <a:p>
            <a:pPr marL="404813" indent="-404813" eaLnBrk="1" hangingPunct="1">
              <a:lnSpc>
                <a:spcPct val="80000"/>
              </a:lnSpc>
              <a:buFontTx/>
              <a:buNone/>
              <a:defRPr/>
            </a:pPr>
            <a:endParaRPr lang="en-US" altLang="ja-JP" sz="800" dirty="0">
              <a:latin typeface="Arial" charset="0"/>
            </a:endParaRPr>
          </a:p>
          <a:p>
            <a:pPr marL="1308100" indent="-404813" eaLnBrk="1" hangingPunct="1">
              <a:lnSpc>
                <a:spcPct val="80000"/>
              </a:lnSpc>
              <a:defRPr/>
            </a:pPr>
            <a:r>
              <a:rPr lang="en-US" sz="2000" dirty="0">
                <a:latin typeface="Arial" charset="0"/>
              </a:rPr>
              <a:t>Evangelical Christians frequently exhibit a </a:t>
            </a:r>
            <a:r>
              <a:rPr lang="en-US" sz="2000" b="1" dirty="0" smtClean="0">
                <a:solidFill>
                  <a:srgbClr val="FF0000"/>
                </a:solidFill>
                <a:latin typeface="Arial" charset="0"/>
              </a:rPr>
              <a:t>MISSIONARY ZEAL.</a:t>
            </a:r>
            <a:endParaRPr lang="en-US" sz="2000" dirty="0">
              <a:latin typeface="Arial" charset="0"/>
            </a:endParaRPr>
          </a:p>
          <a:p>
            <a:pPr marL="1308100" indent="-404813" eaLnBrk="1" hangingPunct="1">
              <a:lnSpc>
                <a:spcPct val="80000"/>
              </a:lnSpc>
              <a:defRPr/>
            </a:pPr>
            <a:r>
              <a:rPr lang="en-US" sz="2000" dirty="0">
                <a:latin typeface="Arial" charset="0"/>
              </a:rPr>
              <a:t>This is </a:t>
            </a:r>
            <a:r>
              <a:rPr lang="en-US" sz="2000" b="1" dirty="0" smtClean="0">
                <a:solidFill>
                  <a:srgbClr val="FF0000"/>
                </a:solidFill>
                <a:latin typeface="Arial" charset="0"/>
              </a:rPr>
              <a:t>NOT A DENOMINATION!</a:t>
            </a:r>
            <a:r>
              <a:rPr lang="en-US" sz="2000" b="1" dirty="0" smtClean="0">
                <a:solidFill>
                  <a:srgbClr val="FF0000"/>
                </a:solidFill>
                <a:latin typeface="Arial" charset="0"/>
              </a:rPr>
              <a:t>  </a:t>
            </a:r>
            <a:endParaRPr lang="en-US" sz="2000" dirty="0">
              <a:latin typeface="Arial" charset="0"/>
            </a:endParaRPr>
          </a:p>
        </p:txBody>
      </p:sp>
      <p:sp>
        <p:nvSpPr>
          <p:cNvPr id="47106" name="Rectangle 2"/>
          <p:cNvSpPr>
            <a:spLocks noGrp="1" noChangeArrowheads="1"/>
          </p:cNvSpPr>
          <p:nvPr>
            <p:ph type="title"/>
          </p:nvPr>
        </p:nvSpPr>
        <p:spPr>
          <a:xfrm>
            <a:off x="990600" y="0"/>
            <a:ext cx="6781800" cy="1096565"/>
          </a:xfrm>
        </p:spPr>
        <p:txBody>
          <a:bodyPr/>
          <a:lstStyle/>
          <a:p>
            <a:pPr eaLnBrk="1" hangingPunct="1">
              <a:defRPr/>
            </a:pPr>
            <a:r>
              <a:rPr lang="en-US" sz="3200" dirty="0">
                <a:latin typeface="Copperplate"/>
                <a:cs typeface="Copperplate"/>
              </a:rPr>
              <a:t>EVANGELICALS</a:t>
            </a:r>
            <a:r>
              <a:rPr lang="en-US" sz="4000" dirty="0">
                <a:latin typeface="Copperplate"/>
                <a:cs typeface="Copperplate"/>
              </a:rPr>
              <a:t/>
            </a:r>
            <a:br>
              <a:rPr lang="en-US" sz="4000" dirty="0">
                <a:latin typeface="Copperplate"/>
                <a:cs typeface="Copperplate"/>
              </a:rPr>
            </a:br>
            <a:r>
              <a:rPr lang="en-US" sz="2000" dirty="0">
                <a:latin typeface="Copperplate"/>
                <a:cs typeface="Copperplate"/>
              </a:rPr>
              <a:t>(USED TO BE CALLED </a:t>
            </a:r>
            <a:r>
              <a:rPr lang="ja-JP" altLang="en-US" sz="2000" dirty="0">
                <a:latin typeface="Copperplate"/>
                <a:cs typeface="Copperplate"/>
              </a:rPr>
              <a:t>“</a:t>
            </a:r>
            <a:r>
              <a:rPr lang="en-US" altLang="ja-JP" sz="2000" dirty="0">
                <a:latin typeface="Copperplate"/>
                <a:cs typeface="Copperplate"/>
              </a:rPr>
              <a:t>FUNDAMENTALISTS</a:t>
            </a:r>
            <a:r>
              <a:rPr lang="ja-JP" altLang="en-US" sz="2000" dirty="0">
                <a:latin typeface="Copperplate"/>
                <a:cs typeface="Copperplate"/>
              </a:rPr>
              <a:t>”</a:t>
            </a:r>
            <a:r>
              <a:rPr lang="en-US" altLang="ja-JP" sz="2000" dirty="0">
                <a:latin typeface="Copperplate"/>
                <a:cs typeface="Copperplate"/>
              </a:rPr>
              <a:t>)</a:t>
            </a:r>
            <a:endParaRPr lang="en-US" sz="2000" dirty="0">
              <a:latin typeface="Copperplate"/>
              <a:cs typeface="Copperplate"/>
            </a:endParaRPr>
          </a:p>
        </p:txBody>
      </p:sp>
      <p:sp>
        <p:nvSpPr>
          <p:cNvPr id="59395" name="Slide Number Placeholder 5"/>
          <p:cNvSpPr>
            <a:spLocks noGrp="1"/>
          </p:cNvSpPr>
          <p:nvPr>
            <p:ph type="sldNum" sz="quarter" idx="12"/>
          </p:nvPr>
        </p:nvSpPr>
        <p:spPr bwMode="auto">
          <a:xfrm>
            <a:off x="8382000" y="4676775"/>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946F6720-199D-7147-9F34-7D83FCEDF8EA}" type="slidenum">
              <a:rPr lang="en-US" sz="1400"/>
              <a:pPr eaLnBrk="1" fontAlgn="base" hangingPunct="1">
                <a:spcBef>
                  <a:spcPct val="0"/>
                </a:spcBef>
                <a:spcAft>
                  <a:spcPct val="0"/>
                </a:spcAft>
              </a:pPr>
              <a:t>15</a:t>
            </a:fld>
            <a:endParaRPr lang="en-US" sz="1400"/>
          </a:p>
        </p:txBody>
      </p:sp>
      <p:pic>
        <p:nvPicPr>
          <p:cNvPr id="59396" name="Picture 4" descr="Calvin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Luther1"/>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00200" y="160735"/>
            <a:ext cx="7343775" cy="1096565"/>
          </a:xfrm>
        </p:spPr>
        <p:txBody>
          <a:bodyPr/>
          <a:lstStyle/>
          <a:p>
            <a:pPr eaLnBrk="1" hangingPunct="1">
              <a:defRPr/>
            </a:pPr>
            <a:r>
              <a:rPr lang="en-US" sz="3200" dirty="0">
                <a:latin typeface="Copperplate"/>
                <a:cs typeface="Copperplate"/>
              </a:rPr>
              <a:t>THE FOUR SOLAS</a:t>
            </a:r>
            <a:br>
              <a:rPr lang="en-US" sz="3200" dirty="0">
                <a:latin typeface="Copperplate"/>
                <a:cs typeface="Copperplate"/>
              </a:rPr>
            </a:br>
            <a:r>
              <a:rPr lang="en-US" sz="3200" i="1" dirty="0">
                <a:latin typeface="Copperplate"/>
                <a:cs typeface="Copperplate"/>
              </a:rPr>
              <a:t>(SALVATION)</a:t>
            </a:r>
          </a:p>
        </p:txBody>
      </p:sp>
      <p:sp>
        <p:nvSpPr>
          <p:cNvPr id="61442" name="Rectangle 3"/>
          <p:cNvSpPr>
            <a:spLocks noGrp="1" noChangeArrowheads="1"/>
          </p:cNvSpPr>
          <p:nvPr>
            <p:ph type="body" sz="half" idx="1"/>
          </p:nvPr>
        </p:nvSpPr>
        <p:spPr>
          <a:xfrm>
            <a:off x="685800" y="1123950"/>
            <a:ext cx="8458200" cy="3630612"/>
          </a:xfrm>
        </p:spPr>
        <p:txBody>
          <a:bodyPr/>
          <a:lstStyle/>
          <a:p>
            <a:pPr marL="0" indent="0" algn="ctr" eaLnBrk="1" hangingPunct="1">
              <a:buFont typeface="Wingdings" charset="0"/>
              <a:buNone/>
            </a:pPr>
            <a:endParaRPr lang="en-US" sz="800" dirty="0">
              <a:latin typeface="Tahoma" charset="0"/>
            </a:endParaRPr>
          </a:p>
          <a:p>
            <a:pPr marL="0" indent="0" eaLnBrk="1" hangingPunct="1">
              <a:buFont typeface="Wingdings" charset="0"/>
              <a:buNone/>
            </a:pPr>
            <a:r>
              <a:rPr lang="en-US" dirty="0">
                <a:latin typeface="Arial" charset="0"/>
              </a:rPr>
              <a:t>1. </a:t>
            </a:r>
            <a:r>
              <a:rPr lang="en-US" b="1" dirty="0">
                <a:solidFill>
                  <a:srgbClr val="FF0000"/>
                </a:solidFill>
                <a:latin typeface="Arial" charset="0"/>
              </a:rPr>
              <a:t>CHRIST</a:t>
            </a:r>
            <a:r>
              <a:rPr lang="en-US" dirty="0">
                <a:latin typeface="Arial" charset="0"/>
              </a:rPr>
              <a:t> ALONE (</a:t>
            </a:r>
            <a:r>
              <a:rPr lang="en-US" i="1" dirty="0">
                <a:latin typeface="Arial" charset="0"/>
              </a:rPr>
              <a:t>sola Christos</a:t>
            </a:r>
            <a:r>
              <a:rPr lang="en-US" dirty="0">
                <a:latin typeface="Arial" charset="0"/>
              </a:rPr>
              <a:t>) – NOT human merit.</a:t>
            </a:r>
          </a:p>
          <a:p>
            <a:pPr marL="0" indent="0" eaLnBrk="1" hangingPunct="1">
              <a:buFont typeface="Wingdings" charset="0"/>
              <a:buNone/>
            </a:pPr>
            <a:endParaRPr lang="en-US" sz="1000" dirty="0">
              <a:latin typeface="Arial" charset="0"/>
            </a:endParaRPr>
          </a:p>
          <a:p>
            <a:pPr marL="0" indent="0" eaLnBrk="1" hangingPunct="1">
              <a:buFontTx/>
              <a:buNone/>
            </a:pPr>
            <a:r>
              <a:rPr lang="en-US" dirty="0">
                <a:latin typeface="Arial" charset="0"/>
              </a:rPr>
              <a:t>2. </a:t>
            </a:r>
            <a:r>
              <a:rPr lang="en-US" b="1" dirty="0">
                <a:solidFill>
                  <a:srgbClr val="FF0000"/>
                </a:solidFill>
                <a:latin typeface="Arial" charset="0"/>
              </a:rPr>
              <a:t>GRACE</a:t>
            </a:r>
            <a:r>
              <a:rPr lang="en-US" dirty="0">
                <a:latin typeface="Arial" charset="0"/>
              </a:rPr>
              <a:t> ALONE (</a:t>
            </a:r>
            <a:r>
              <a:rPr lang="en-US" i="1" dirty="0">
                <a:latin typeface="Arial" charset="0"/>
              </a:rPr>
              <a:t>sola gratia</a:t>
            </a:r>
            <a:r>
              <a:rPr lang="en-US" dirty="0">
                <a:latin typeface="Arial" charset="0"/>
              </a:rPr>
              <a:t>) – NOT our power.</a:t>
            </a:r>
          </a:p>
          <a:p>
            <a:pPr marL="0" indent="0" eaLnBrk="1" hangingPunct="1">
              <a:buFontTx/>
              <a:buNone/>
            </a:pPr>
            <a:endParaRPr lang="en-US" sz="1000" dirty="0">
              <a:latin typeface="Arial" charset="0"/>
            </a:endParaRPr>
          </a:p>
          <a:p>
            <a:pPr marL="0" indent="0" eaLnBrk="1" hangingPunct="1">
              <a:buFontTx/>
              <a:buNone/>
            </a:pPr>
            <a:r>
              <a:rPr lang="en-US" dirty="0">
                <a:latin typeface="Arial" charset="0"/>
              </a:rPr>
              <a:t>3. </a:t>
            </a:r>
            <a:r>
              <a:rPr lang="en-US" b="1" dirty="0">
                <a:solidFill>
                  <a:srgbClr val="FF0000"/>
                </a:solidFill>
                <a:latin typeface="Arial" charset="0"/>
              </a:rPr>
              <a:t>FAITH</a:t>
            </a:r>
            <a:r>
              <a:rPr lang="en-US" dirty="0">
                <a:solidFill>
                  <a:srgbClr val="FF0000"/>
                </a:solidFill>
                <a:latin typeface="Arial" charset="0"/>
              </a:rPr>
              <a:t> </a:t>
            </a:r>
            <a:r>
              <a:rPr lang="en-US" dirty="0">
                <a:latin typeface="Arial" charset="0"/>
              </a:rPr>
              <a:t>ALONE (</a:t>
            </a:r>
            <a:r>
              <a:rPr lang="en-US" i="1" dirty="0">
                <a:latin typeface="Arial" charset="0"/>
              </a:rPr>
              <a:t>sola fide</a:t>
            </a:r>
            <a:r>
              <a:rPr lang="en-US" dirty="0">
                <a:latin typeface="Arial" charset="0"/>
              </a:rPr>
              <a:t>) – NOT of works.</a:t>
            </a:r>
          </a:p>
          <a:p>
            <a:pPr marL="0" indent="0" eaLnBrk="1" hangingPunct="1">
              <a:buFontTx/>
              <a:buNone/>
            </a:pPr>
            <a:endParaRPr lang="en-US" sz="1000" dirty="0">
              <a:latin typeface="Arial" charset="0"/>
            </a:endParaRPr>
          </a:p>
          <a:p>
            <a:pPr marL="0" indent="0" eaLnBrk="1" hangingPunct="1">
              <a:buFontTx/>
              <a:buNone/>
            </a:pPr>
            <a:r>
              <a:rPr lang="en-US" dirty="0">
                <a:latin typeface="Arial" charset="0"/>
              </a:rPr>
              <a:t>4. </a:t>
            </a:r>
            <a:r>
              <a:rPr lang="en-US" b="1" dirty="0">
                <a:solidFill>
                  <a:srgbClr val="FF0000"/>
                </a:solidFill>
                <a:latin typeface="Arial" charset="0"/>
              </a:rPr>
              <a:t>BIBLE</a:t>
            </a:r>
            <a:r>
              <a:rPr lang="en-US" dirty="0">
                <a:solidFill>
                  <a:srgbClr val="FF0000"/>
                </a:solidFill>
                <a:latin typeface="Arial" charset="0"/>
              </a:rPr>
              <a:t> </a:t>
            </a:r>
            <a:r>
              <a:rPr lang="en-US" dirty="0">
                <a:latin typeface="Arial" charset="0"/>
              </a:rPr>
              <a:t>ALONE (</a:t>
            </a:r>
            <a:r>
              <a:rPr lang="en-US" i="1" dirty="0">
                <a:latin typeface="Arial" charset="0"/>
              </a:rPr>
              <a:t>sola Scriptura</a:t>
            </a:r>
            <a:r>
              <a:rPr lang="en-US" dirty="0">
                <a:latin typeface="Arial" charset="0"/>
              </a:rPr>
              <a:t>) – NOT </a:t>
            </a:r>
            <a:r>
              <a:rPr lang="en-US" dirty="0" smtClean="0">
                <a:latin typeface="Arial" charset="0"/>
              </a:rPr>
              <a:t>“holy tradition”  </a:t>
            </a:r>
          </a:p>
          <a:p>
            <a:pPr marL="0" indent="0" eaLnBrk="1" hangingPunct="1">
              <a:buFontTx/>
              <a:buNone/>
            </a:pPr>
            <a:r>
              <a:rPr lang="en-US" dirty="0" smtClean="0">
                <a:latin typeface="Arial" charset="0"/>
              </a:rPr>
              <a:t>(additional learning that is conveyed by the “teaching </a:t>
            </a:r>
            <a:r>
              <a:rPr lang="en-US" dirty="0" err="1" smtClean="0">
                <a:latin typeface="Arial" charset="0"/>
              </a:rPr>
              <a:t>magesterium</a:t>
            </a:r>
            <a:r>
              <a:rPr lang="en-US" dirty="0" smtClean="0">
                <a:latin typeface="Arial" charset="0"/>
              </a:rPr>
              <a:t>” of the Catholic Church)</a:t>
            </a:r>
            <a:endParaRPr lang="en-US" dirty="0">
              <a:latin typeface="Arial" charset="0"/>
            </a:endParaRPr>
          </a:p>
          <a:p>
            <a:pPr marL="0" indent="0" eaLnBrk="1" hangingPunct="1">
              <a:buFontTx/>
              <a:buAutoNum type="arabicParenR"/>
            </a:pPr>
            <a:endParaRPr lang="en-US" dirty="0">
              <a:latin typeface="Tahoma" charset="0"/>
            </a:endParaRPr>
          </a:p>
        </p:txBody>
      </p:sp>
      <p:sp>
        <p:nvSpPr>
          <p:cNvPr id="61443" name="Slide Number Placeholder 6"/>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EB5EF575-2A29-784A-BBC1-A72EEEA65CA0}" type="slidenum">
              <a:rPr lang="en-US" sz="1400"/>
              <a:pPr eaLnBrk="1" fontAlgn="base" hangingPunct="1">
                <a:spcBef>
                  <a:spcPct val="0"/>
                </a:spcBef>
                <a:spcAft>
                  <a:spcPct val="0"/>
                </a:spcAft>
              </a:pPr>
              <a:t>16</a:t>
            </a:fld>
            <a:endParaRPr lang="en-US" sz="1400"/>
          </a:p>
        </p:txBody>
      </p:sp>
      <p:pic>
        <p:nvPicPr>
          <p:cNvPr id="61444" name="Picture 5" descr="Luther1"/>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Calvin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a:xfrm>
            <a:off x="0" y="895350"/>
            <a:ext cx="9161463" cy="3886200"/>
          </a:xfrm>
        </p:spPr>
        <p:txBody>
          <a:bodyPr/>
          <a:lstStyle/>
          <a:p>
            <a:pPr marL="285750" indent="-285750" eaLnBrk="1" hangingPunct="1">
              <a:lnSpc>
                <a:spcPct val="90000"/>
              </a:lnSpc>
              <a:defRPr/>
            </a:pPr>
            <a:endParaRPr lang="en-US" altLang="ja-JP" sz="400" dirty="0" smtClean="0"/>
          </a:p>
          <a:p>
            <a:pPr marL="285750" indent="-285750" eaLnBrk="1" hangingPunct="1">
              <a:lnSpc>
                <a:spcPct val="90000"/>
              </a:lnSpc>
              <a:defRPr/>
            </a:pPr>
            <a:r>
              <a:rPr lang="ja-JP" altLang="en-US" sz="1800" dirty="0" smtClean="0"/>
              <a:t>“</a:t>
            </a:r>
            <a:r>
              <a:rPr lang="en-US" altLang="ja-JP" sz="1800" dirty="0"/>
              <a:t>...whosoever </a:t>
            </a:r>
            <a:r>
              <a:rPr lang="en-US" altLang="ja-JP" sz="1800" b="1" dirty="0">
                <a:solidFill>
                  <a:srgbClr val="FF0000"/>
                </a:solidFill>
              </a:rPr>
              <a:t>believeth</a:t>
            </a:r>
            <a:r>
              <a:rPr lang="en-US" altLang="ja-JP" sz="1800" dirty="0"/>
              <a:t> in Him should not perish, but have </a:t>
            </a:r>
            <a:r>
              <a:rPr lang="en-US" altLang="ja-JP" sz="1800" b="1" dirty="0">
                <a:solidFill>
                  <a:srgbClr val="FF0000"/>
                </a:solidFill>
              </a:rPr>
              <a:t>everlasting life.</a:t>
            </a:r>
            <a:r>
              <a:rPr lang="ja-JP" altLang="en-US" sz="1800" b="1" dirty="0">
                <a:solidFill>
                  <a:srgbClr val="FF0000"/>
                </a:solidFill>
              </a:rPr>
              <a:t>”</a:t>
            </a:r>
            <a:r>
              <a:rPr lang="en-US" altLang="ja-JP" sz="1800" b="1" dirty="0">
                <a:solidFill>
                  <a:srgbClr val="FF0000"/>
                </a:solidFill>
              </a:rPr>
              <a:t>  </a:t>
            </a:r>
            <a:r>
              <a:rPr lang="en-US" altLang="ja-JP" sz="1800" dirty="0"/>
              <a:t>				</a:t>
            </a:r>
            <a:r>
              <a:rPr lang="en-US" altLang="ja-JP" sz="1800" dirty="0" smtClean="0"/>
              <a:t>	</a:t>
            </a:r>
            <a:r>
              <a:rPr lang="en-US" altLang="ja-JP" sz="1800" i="1" dirty="0" smtClean="0"/>
              <a:t>John </a:t>
            </a:r>
            <a:r>
              <a:rPr lang="en-US" altLang="ja-JP" sz="1800" i="1" dirty="0"/>
              <a:t>3:</a:t>
            </a:r>
            <a:r>
              <a:rPr lang="en-US" altLang="ja-JP" sz="1800" i="1" dirty="0" smtClean="0"/>
              <a:t>16</a:t>
            </a:r>
          </a:p>
          <a:p>
            <a:pPr marL="230188" indent="-230188" eaLnBrk="1" hangingPunct="1">
              <a:lnSpc>
                <a:spcPct val="90000"/>
              </a:lnSpc>
              <a:defRPr/>
            </a:pPr>
            <a:endParaRPr lang="en-US" altLang="ja-JP" sz="200" i="1" dirty="0"/>
          </a:p>
          <a:p>
            <a:pPr marL="230188" indent="-230188" eaLnBrk="1" hangingPunct="1">
              <a:lnSpc>
                <a:spcPct val="90000"/>
              </a:lnSpc>
              <a:defRPr/>
            </a:pPr>
            <a:r>
              <a:rPr lang="ja-JP" altLang="en-US" sz="1800" dirty="0"/>
              <a:t>“</a:t>
            </a:r>
            <a:r>
              <a:rPr lang="en-US" altLang="ja-JP" sz="1800" dirty="0"/>
              <a:t>... </a:t>
            </a:r>
            <a:r>
              <a:rPr lang="en-US" altLang="ja-JP" sz="1800" b="1" dirty="0">
                <a:solidFill>
                  <a:srgbClr val="FF0000"/>
                </a:solidFill>
              </a:rPr>
              <a:t>believe</a:t>
            </a:r>
            <a:r>
              <a:rPr lang="en-US" altLang="ja-JP" sz="1800" dirty="0"/>
              <a:t> on the Lord Jesus Christ, and thou shalt be </a:t>
            </a:r>
            <a:r>
              <a:rPr lang="en-US" altLang="ja-JP" sz="1800" b="1" dirty="0">
                <a:solidFill>
                  <a:srgbClr val="FF0000"/>
                </a:solidFill>
              </a:rPr>
              <a:t>saved</a:t>
            </a:r>
            <a:r>
              <a:rPr lang="en-US" altLang="ja-JP" sz="1800" dirty="0"/>
              <a:t>...</a:t>
            </a:r>
            <a:r>
              <a:rPr lang="ja-JP" altLang="en-US" sz="1800" dirty="0"/>
              <a:t>”</a:t>
            </a:r>
            <a:r>
              <a:rPr lang="en-US" altLang="ja-JP" sz="1800" dirty="0"/>
              <a:t>						</a:t>
            </a:r>
            <a:r>
              <a:rPr lang="en-US" altLang="ja-JP" sz="1800" dirty="0" smtClean="0"/>
              <a:t>	</a:t>
            </a:r>
            <a:r>
              <a:rPr lang="en-US" altLang="ja-JP" sz="1800" i="1" dirty="0" smtClean="0"/>
              <a:t>Acts </a:t>
            </a:r>
            <a:r>
              <a:rPr lang="en-US" altLang="ja-JP" sz="1800" i="1" dirty="0"/>
              <a:t>16:</a:t>
            </a:r>
            <a:r>
              <a:rPr lang="en-US" altLang="ja-JP" sz="1800" i="1" dirty="0" smtClean="0"/>
              <a:t>31</a:t>
            </a:r>
          </a:p>
          <a:p>
            <a:pPr marL="230188" indent="-230188" eaLnBrk="1" hangingPunct="1">
              <a:lnSpc>
                <a:spcPct val="90000"/>
              </a:lnSpc>
              <a:defRPr/>
            </a:pPr>
            <a:endParaRPr lang="en-US" altLang="ja-JP" sz="200" i="1" dirty="0"/>
          </a:p>
          <a:p>
            <a:pPr marL="230188" indent="-230188" eaLnBrk="1" hangingPunct="1">
              <a:lnSpc>
                <a:spcPct val="90000"/>
              </a:lnSpc>
              <a:defRPr/>
            </a:pPr>
            <a:r>
              <a:rPr lang="ja-JP" altLang="en-US" sz="1800" dirty="0"/>
              <a:t>“</a:t>
            </a:r>
            <a:r>
              <a:rPr lang="en-US" altLang="ja-JP" sz="1800" dirty="0"/>
              <a:t>...he that </a:t>
            </a:r>
            <a:r>
              <a:rPr lang="en-US" altLang="ja-JP" sz="1800" dirty="0" err="1"/>
              <a:t>heareth</a:t>
            </a:r>
            <a:r>
              <a:rPr lang="en-US" altLang="ja-JP" sz="1800" dirty="0"/>
              <a:t> my word, and </a:t>
            </a:r>
            <a:r>
              <a:rPr lang="en-US" altLang="ja-JP" sz="1800" b="1" dirty="0">
                <a:solidFill>
                  <a:srgbClr val="FF0000"/>
                </a:solidFill>
              </a:rPr>
              <a:t>believeth</a:t>
            </a:r>
            <a:r>
              <a:rPr lang="en-US" altLang="ja-JP" sz="1800" dirty="0"/>
              <a:t> on Him that sent me, hath everlasting life, and shall not come into condemnation; but </a:t>
            </a:r>
            <a:r>
              <a:rPr lang="en-US" altLang="ja-JP" sz="1800" b="1" dirty="0">
                <a:solidFill>
                  <a:srgbClr val="FF0000"/>
                </a:solidFill>
              </a:rPr>
              <a:t>is passed from death to life.</a:t>
            </a:r>
            <a:r>
              <a:rPr lang="ja-JP" altLang="en-US" sz="1800" b="1" dirty="0">
                <a:solidFill>
                  <a:srgbClr val="FF0000"/>
                </a:solidFill>
              </a:rPr>
              <a:t>”</a:t>
            </a:r>
            <a:r>
              <a:rPr lang="en-US" altLang="ja-JP" sz="1800" dirty="0"/>
              <a:t> 		 	</a:t>
            </a:r>
            <a:r>
              <a:rPr lang="en-US" altLang="ja-JP" sz="1800" dirty="0" smtClean="0"/>
              <a:t>			</a:t>
            </a:r>
            <a:r>
              <a:rPr lang="en-US" altLang="ja-JP" sz="1800" i="1" dirty="0" smtClean="0"/>
              <a:t>John </a:t>
            </a:r>
            <a:r>
              <a:rPr lang="en-US" altLang="ja-JP" sz="1800" i="1" dirty="0"/>
              <a:t>5:</a:t>
            </a:r>
            <a:r>
              <a:rPr lang="en-US" altLang="ja-JP" sz="1800" i="1" dirty="0" smtClean="0"/>
              <a:t>24</a:t>
            </a:r>
          </a:p>
          <a:p>
            <a:pPr marL="230188" indent="-230188" eaLnBrk="1" hangingPunct="1">
              <a:lnSpc>
                <a:spcPct val="90000"/>
              </a:lnSpc>
              <a:defRPr/>
            </a:pPr>
            <a:endParaRPr lang="en-US" altLang="ja-JP" sz="200" i="1" dirty="0"/>
          </a:p>
          <a:p>
            <a:pPr marL="230188" indent="-230188" eaLnBrk="1" hangingPunct="1">
              <a:lnSpc>
                <a:spcPct val="90000"/>
              </a:lnSpc>
              <a:defRPr/>
            </a:pPr>
            <a:r>
              <a:rPr lang="ja-JP" altLang="en-US" sz="1800" dirty="0"/>
              <a:t>“</a:t>
            </a:r>
            <a:r>
              <a:rPr lang="en-US" altLang="ja-JP" sz="1800" dirty="0"/>
              <a:t>... </a:t>
            </a:r>
            <a:r>
              <a:rPr lang="en-US" altLang="ja-JP" sz="1800" b="1" dirty="0">
                <a:solidFill>
                  <a:srgbClr val="FF0000"/>
                </a:solidFill>
              </a:rPr>
              <a:t>not of yourselves</a:t>
            </a:r>
            <a:r>
              <a:rPr lang="en-US" altLang="ja-JP" sz="1800" dirty="0"/>
              <a:t>: it is the gift of God; </a:t>
            </a:r>
            <a:r>
              <a:rPr lang="en-US" altLang="ja-JP" sz="1800" b="1" dirty="0">
                <a:solidFill>
                  <a:srgbClr val="FF0000"/>
                </a:solidFill>
              </a:rPr>
              <a:t>Not of works</a:t>
            </a:r>
            <a:r>
              <a:rPr lang="en-US" altLang="ja-JP" sz="1800" dirty="0"/>
              <a:t>...</a:t>
            </a:r>
            <a:r>
              <a:rPr lang="ja-JP" altLang="en-US" sz="1800" dirty="0"/>
              <a:t>”</a:t>
            </a:r>
            <a:endParaRPr lang="en-US" altLang="ja-JP" sz="1800" dirty="0"/>
          </a:p>
          <a:p>
            <a:pPr marL="230188" indent="-230188" eaLnBrk="1" hangingPunct="1">
              <a:lnSpc>
                <a:spcPct val="90000"/>
              </a:lnSpc>
              <a:buFont typeface="Wingdings 3" charset="0"/>
              <a:buNone/>
              <a:defRPr/>
            </a:pPr>
            <a:r>
              <a:rPr lang="en-US" sz="1800" i="1" dirty="0"/>
              <a:t>					</a:t>
            </a:r>
            <a:r>
              <a:rPr lang="en-US" sz="1800" i="1" dirty="0" smtClean="0"/>
              <a:t>	Ephesians </a:t>
            </a:r>
            <a:r>
              <a:rPr lang="en-US" sz="1800" i="1" dirty="0"/>
              <a:t>2:8-</a:t>
            </a:r>
            <a:r>
              <a:rPr lang="en-US" sz="1800" i="1" dirty="0" smtClean="0"/>
              <a:t>9</a:t>
            </a:r>
          </a:p>
          <a:p>
            <a:pPr marL="230188" indent="-230188" eaLnBrk="1" hangingPunct="1">
              <a:lnSpc>
                <a:spcPct val="90000"/>
              </a:lnSpc>
              <a:buFont typeface="Wingdings 3" charset="0"/>
              <a:buNone/>
              <a:defRPr/>
            </a:pPr>
            <a:endParaRPr lang="en-US" sz="200" i="1" dirty="0"/>
          </a:p>
          <a:p>
            <a:pPr marL="230188" indent="-230188" eaLnBrk="1" hangingPunct="1">
              <a:lnSpc>
                <a:spcPct val="90000"/>
              </a:lnSpc>
              <a:defRPr/>
            </a:pPr>
            <a:r>
              <a:rPr lang="ja-JP" altLang="en-US" sz="1800" b="1" dirty="0">
                <a:solidFill>
                  <a:srgbClr val="FF0000"/>
                </a:solidFill>
              </a:rPr>
              <a:t>“</a:t>
            </a:r>
            <a:r>
              <a:rPr lang="en-US" altLang="ja-JP" sz="1800" b="1" dirty="0">
                <a:solidFill>
                  <a:srgbClr val="FF0000"/>
                </a:solidFill>
              </a:rPr>
              <a:t>Not by works of righteousness which we have done</a:t>
            </a:r>
            <a:r>
              <a:rPr lang="en-US" altLang="ja-JP" sz="1800" dirty="0"/>
              <a:t>, but according to his mercy </a:t>
            </a:r>
            <a:r>
              <a:rPr lang="en-US" altLang="ja-JP" sz="1800" dirty="0" smtClean="0"/>
              <a:t>   	he </a:t>
            </a:r>
            <a:r>
              <a:rPr lang="en-US" altLang="ja-JP" sz="1800" dirty="0"/>
              <a:t>saved us...</a:t>
            </a:r>
            <a:r>
              <a:rPr lang="ja-JP" altLang="en-US" sz="1800" dirty="0"/>
              <a:t>”</a:t>
            </a:r>
            <a:r>
              <a:rPr lang="en-US" altLang="ja-JP" sz="1800" dirty="0"/>
              <a:t> 		</a:t>
            </a:r>
            <a:r>
              <a:rPr lang="en-US" altLang="ja-JP" sz="1800" dirty="0" smtClean="0"/>
              <a:t>	</a:t>
            </a:r>
            <a:r>
              <a:rPr lang="en-US" altLang="ja-JP" sz="1800" i="1" dirty="0" smtClean="0"/>
              <a:t>Titus </a:t>
            </a:r>
            <a:r>
              <a:rPr lang="en-US" altLang="ja-JP" sz="1800" i="1" dirty="0"/>
              <a:t>3:5</a:t>
            </a:r>
            <a:endParaRPr lang="en-US" sz="1800" dirty="0"/>
          </a:p>
        </p:txBody>
      </p:sp>
      <p:sp>
        <p:nvSpPr>
          <p:cNvPr id="51202" name="Rectangle 2"/>
          <p:cNvSpPr>
            <a:spLocks noGrp="1" noChangeArrowheads="1"/>
          </p:cNvSpPr>
          <p:nvPr>
            <p:ph type="title"/>
          </p:nvPr>
        </p:nvSpPr>
        <p:spPr>
          <a:xfrm>
            <a:off x="1295400" y="-114300"/>
            <a:ext cx="6781800" cy="1153715"/>
          </a:xfrm>
        </p:spPr>
        <p:txBody>
          <a:bodyPr>
            <a:noAutofit/>
          </a:bodyPr>
          <a:lstStyle/>
          <a:p>
            <a:pPr eaLnBrk="1" hangingPunct="1">
              <a:defRPr/>
            </a:pPr>
            <a:r>
              <a:rPr lang="en-US" sz="3200" dirty="0">
                <a:latin typeface="Copperplate"/>
                <a:cs typeface="Copperplate"/>
              </a:rPr>
              <a:t>EVANGELICAL SCRIPTURES:</a:t>
            </a:r>
            <a:br>
              <a:rPr lang="en-US" sz="3200" dirty="0">
                <a:latin typeface="Copperplate"/>
                <a:cs typeface="Copperplate"/>
              </a:rPr>
            </a:br>
            <a:r>
              <a:rPr lang="en-US" sz="3200" dirty="0">
                <a:latin typeface="Copperplate"/>
                <a:cs typeface="Copperplate"/>
              </a:rPr>
              <a:t>SALVATION BY </a:t>
            </a:r>
            <a:r>
              <a:rPr lang="en-US" sz="3200" dirty="0" smtClean="0">
                <a:latin typeface="Copperplate"/>
                <a:cs typeface="Copperplate"/>
              </a:rPr>
              <a:t>“FAITH ALONE”</a:t>
            </a:r>
            <a:endParaRPr lang="en-US" sz="3200" dirty="0">
              <a:latin typeface="Copperplate"/>
              <a:cs typeface="Copperplate"/>
            </a:endParaRPr>
          </a:p>
        </p:txBody>
      </p:sp>
      <p:sp>
        <p:nvSpPr>
          <p:cNvPr id="63491" name="Slide Number Placeholder 5"/>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FB05A856-6B69-2549-A3AD-A653526BFF66}" type="slidenum">
              <a:rPr lang="en-US" sz="1400"/>
              <a:pPr eaLnBrk="1" fontAlgn="base" hangingPunct="1">
                <a:spcBef>
                  <a:spcPct val="0"/>
                </a:spcBef>
                <a:spcAft>
                  <a:spcPct val="0"/>
                </a:spcAft>
              </a:pPr>
              <a:t>17</a:t>
            </a:fld>
            <a:endParaRPr lang="en-US" sz="1400"/>
          </a:p>
        </p:txBody>
      </p:sp>
      <p:pic>
        <p:nvPicPr>
          <p:cNvPr id="63492" name="Picture 4" descr="Calvin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Luther1"/>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228600" y="514350"/>
            <a:ext cx="8726488" cy="3630613"/>
          </a:xfrm>
        </p:spPr>
        <p:txBody>
          <a:bodyPr/>
          <a:lstStyle/>
          <a:p>
            <a:pPr marL="0" indent="0" algn="ctr" eaLnBrk="1" hangingPunct="1">
              <a:buFont typeface="Wingdings" charset="0"/>
              <a:buNone/>
              <a:defRPr/>
            </a:pPr>
            <a:r>
              <a:rPr lang="en-US" sz="3200" b="1" dirty="0">
                <a:latin typeface="Copperplate"/>
                <a:cs typeface="Copperplate"/>
              </a:rPr>
              <a:t>EVANGELICAL VIEW</a:t>
            </a:r>
          </a:p>
          <a:p>
            <a:pPr marL="0" indent="0" algn="ctr" eaLnBrk="1" hangingPunct="1">
              <a:buFont typeface="Wingdings" charset="0"/>
              <a:buNone/>
              <a:defRPr/>
            </a:pPr>
            <a:r>
              <a:rPr lang="en-US" b="1" i="1" dirty="0" smtClean="0"/>
              <a:t>"The </a:t>
            </a:r>
            <a:r>
              <a:rPr lang="en-US" b="1" i="1" dirty="0"/>
              <a:t>entire Bible is literally God-</a:t>
            </a:r>
            <a:r>
              <a:rPr lang="en-US" b="1" i="1" dirty="0" smtClean="0"/>
              <a:t>breathed"</a:t>
            </a:r>
            <a:endParaRPr lang="en-US" b="1" i="1" dirty="0"/>
          </a:p>
          <a:p>
            <a:pPr marL="0" indent="0" algn="ctr" eaLnBrk="1" hangingPunct="1">
              <a:buFont typeface="Wingdings" charset="0"/>
              <a:buNone/>
              <a:defRPr/>
            </a:pPr>
            <a:endParaRPr lang="en-US" sz="800" b="1" i="1" dirty="0"/>
          </a:p>
          <a:p>
            <a:pPr marL="342900" indent="-342900" eaLnBrk="1" hangingPunct="1">
              <a:defRPr/>
            </a:pPr>
            <a:r>
              <a:rPr lang="en-US" b="1" dirty="0" smtClean="0">
                <a:solidFill>
                  <a:srgbClr val="FF0000"/>
                </a:solidFill>
              </a:rPr>
              <a:t>"All </a:t>
            </a:r>
            <a:r>
              <a:rPr lang="en-US" b="1" dirty="0">
                <a:solidFill>
                  <a:srgbClr val="FF0000"/>
                </a:solidFill>
              </a:rPr>
              <a:t>scripture is given by inspiration of God, </a:t>
            </a:r>
            <a:r>
              <a:rPr lang="en-US" dirty="0"/>
              <a:t>and is profitable for doctrine, for reproof, for correction, for instruction in righteousness: </a:t>
            </a:r>
            <a:r>
              <a:rPr lang="en-US" dirty="0" smtClean="0"/>
              <a:t>That </a:t>
            </a:r>
            <a:r>
              <a:rPr lang="en-US" dirty="0"/>
              <a:t>the man of God may be perfect, thoroughly furnished unto all good works</a:t>
            </a:r>
            <a:r>
              <a:rPr lang="en-US" dirty="0" smtClean="0"/>
              <a:t>."		</a:t>
            </a:r>
          </a:p>
          <a:p>
            <a:pPr marL="0" indent="0" eaLnBrk="1" hangingPunct="1">
              <a:buFont typeface="Wingdings 3" charset="0"/>
              <a:buNone/>
              <a:defRPr/>
            </a:pPr>
            <a:r>
              <a:rPr lang="en-US" dirty="0"/>
              <a:t>	</a:t>
            </a:r>
            <a:r>
              <a:rPr lang="en-US" dirty="0" smtClean="0"/>
              <a:t>				2 </a:t>
            </a:r>
            <a:r>
              <a:rPr lang="en-US" dirty="0"/>
              <a:t>Timothy 3:16-17</a:t>
            </a:r>
          </a:p>
          <a:p>
            <a:pPr marL="0" indent="0" eaLnBrk="1" hangingPunct="1">
              <a:buFont typeface="Wingdings 3" charset="0"/>
              <a:buNone/>
              <a:defRPr/>
            </a:pPr>
            <a:endParaRPr lang="en-US" sz="800" dirty="0"/>
          </a:p>
          <a:p>
            <a:pPr marL="342900" indent="-342900" eaLnBrk="1" hangingPunct="1">
              <a:defRPr/>
            </a:pPr>
            <a:r>
              <a:rPr lang="en-US" dirty="0"/>
              <a:t>NIV Bible says </a:t>
            </a:r>
            <a:r>
              <a:rPr lang="ja-JP" altLang="en-US" dirty="0"/>
              <a:t>“</a:t>
            </a:r>
            <a:r>
              <a:rPr lang="en-US" altLang="ja-JP" dirty="0"/>
              <a:t>All Scripture is </a:t>
            </a:r>
            <a:r>
              <a:rPr lang="en-US" altLang="ja-JP" b="1" dirty="0">
                <a:solidFill>
                  <a:srgbClr val="FF0000"/>
                </a:solidFill>
              </a:rPr>
              <a:t>God-</a:t>
            </a:r>
            <a:r>
              <a:rPr lang="en-US" altLang="ja-JP" b="1" dirty="0" smtClean="0">
                <a:solidFill>
                  <a:srgbClr val="FF0000"/>
                </a:solidFill>
              </a:rPr>
              <a:t>breathed."</a:t>
            </a:r>
            <a:endParaRPr lang="en-US" b="1" dirty="0">
              <a:solidFill>
                <a:srgbClr val="FF0000"/>
              </a:solidFill>
            </a:endParaRPr>
          </a:p>
        </p:txBody>
      </p:sp>
      <p:sp>
        <p:nvSpPr>
          <p:cNvPr id="53250" name="Rectangle 2"/>
          <p:cNvSpPr>
            <a:spLocks noGrp="1" noChangeArrowheads="1"/>
          </p:cNvSpPr>
          <p:nvPr>
            <p:ph type="title"/>
          </p:nvPr>
        </p:nvSpPr>
        <p:spPr>
          <a:xfrm>
            <a:off x="1295400" y="27121"/>
            <a:ext cx="7391400" cy="430079"/>
          </a:xfrm>
        </p:spPr>
        <p:txBody>
          <a:bodyPr>
            <a:normAutofit fontScale="90000"/>
          </a:bodyPr>
          <a:lstStyle/>
          <a:p>
            <a:pPr eaLnBrk="1" hangingPunct="1">
              <a:defRPr/>
            </a:pPr>
            <a:r>
              <a:rPr lang="en-US" sz="3200" dirty="0" smtClean="0">
                <a:latin typeface="Copperplate"/>
                <a:cs typeface="Copperplate"/>
              </a:rPr>
              <a:t>THE </a:t>
            </a:r>
            <a:r>
              <a:rPr lang="en-US" sz="3200" dirty="0">
                <a:latin typeface="Copperplate"/>
                <a:cs typeface="Copperplate"/>
              </a:rPr>
              <a:t>BIBLE </a:t>
            </a:r>
          </a:p>
        </p:txBody>
      </p:sp>
      <p:sp>
        <p:nvSpPr>
          <p:cNvPr id="65539" name="Slide Number Placeholder 5"/>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FACB2D3A-EB37-E542-85CE-0BA6D11ED25B}" type="slidenum">
              <a:rPr lang="en-US" sz="1400"/>
              <a:pPr eaLnBrk="1" fontAlgn="base" hangingPunct="1">
                <a:spcBef>
                  <a:spcPct val="0"/>
                </a:spcBef>
                <a:spcAft>
                  <a:spcPct val="0"/>
                </a:spcAft>
              </a:pPr>
              <a:t>18</a:t>
            </a:fld>
            <a:endParaRPr lang="en-US" sz="1400"/>
          </a:p>
        </p:txBody>
      </p:sp>
      <p:pic>
        <p:nvPicPr>
          <p:cNvPr id="65540" name="Picture 5" descr="Luther1"/>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Calvin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228600" y="819150"/>
            <a:ext cx="8726488" cy="3630613"/>
          </a:xfrm>
        </p:spPr>
        <p:txBody>
          <a:bodyPr/>
          <a:lstStyle/>
          <a:p>
            <a:pPr marL="0" indent="0" algn="ctr" eaLnBrk="1" hangingPunct="1">
              <a:buFont typeface="Wingdings" charset="0"/>
              <a:buNone/>
              <a:defRPr/>
            </a:pPr>
            <a:r>
              <a:rPr lang="en-US" sz="3200" b="1" dirty="0">
                <a:latin typeface="Copperplate"/>
                <a:cs typeface="Copperplate"/>
              </a:rPr>
              <a:t>EVANGELICAL VIEW</a:t>
            </a:r>
          </a:p>
          <a:p>
            <a:pPr marL="0" indent="0" algn="ctr" eaLnBrk="1" hangingPunct="1">
              <a:buFont typeface="Wingdings" charset="0"/>
              <a:buNone/>
              <a:defRPr/>
            </a:pPr>
            <a:r>
              <a:rPr lang="en-US" b="1" i="1" dirty="0" smtClean="0">
                <a:latin typeface="Tahoma" charset="0"/>
              </a:rPr>
              <a:t>"One Mediator = No Need for Priesthood" </a:t>
            </a:r>
          </a:p>
          <a:p>
            <a:pPr marL="0" indent="0" eaLnBrk="1" hangingPunct="1">
              <a:buFont typeface="Wingdings" charset="0"/>
              <a:buNone/>
              <a:defRPr/>
            </a:pPr>
            <a:endParaRPr lang="en-US" sz="1000" dirty="0" smtClean="0">
              <a:latin typeface="Tahoma" charset="0"/>
            </a:endParaRPr>
          </a:p>
          <a:p>
            <a:pPr marL="0" indent="0" eaLnBrk="1" hangingPunct="1">
              <a:buFont typeface="Wingdings" charset="0"/>
              <a:buNone/>
              <a:defRPr/>
            </a:pPr>
            <a:r>
              <a:rPr lang="en-US" dirty="0" smtClean="0">
                <a:latin typeface="Tahoma" charset="0"/>
              </a:rPr>
              <a:t>Evangelicals say that there is </a:t>
            </a:r>
            <a:r>
              <a:rPr lang="en-US" b="1" dirty="0" smtClean="0">
                <a:solidFill>
                  <a:srgbClr val="FF0000"/>
                </a:solidFill>
                <a:latin typeface="Tahoma" charset="0"/>
              </a:rPr>
              <a:t>no need for a mediator (priesthood)</a:t>
            </a:r>
            <a:r>
              <a:rPr lang="en-US" dirty="0" smtClean="0">
                <a:solidFill>
                  <a:srgbClr val="FF0000"/>
                </a:solidFill>
                <a:latin typeface="Tahoma" charset="0"/>
              </a:rPr>
              <a:t> </a:t>
            </a:r>
            <a:r>
              <a:rPr lang="en-US" dirty="0" smtClean="0">
                <a:latin typeface="Tahoma" charset="0"/>
              </a:rPr>
              <a:t>between God and man besides Jesus:</a:t>
            </a:r>
          </a:p>
          <a:p>
            <a:pPr marL="0" indent="0" eaLnBrk="1" hangingPunct="1">
              <a:buFont typeface="Wingdings" charset="0"/>
              <a:buNone/>
              <a:defRPr/>
            </a:pPr>
            <a:endParaRPr lang="en-US" sz="800" dirty="0" smtClean="0">
              <a:latin typeface="Tahoma" charset="0"/>
            </a:endParaRPr>
          </a:p>
          <a:p>
            <a:pPr marL="346075" indent="0" eaLnBrk="1" hangingPunct="1">
              <a:buFont typeface="Wingdings" charset="0"/>
              <a:buNone/>
              <a:defRPr/>
            </a:pPr>
            <a:r>
              <a:rPr lang="en-US" dirty="0" smtClean="0">
                <a:latin typeface="Tahoma" charset="0"/>
              </a:rPr>
              <a:t>For there is one God, and one mediator between God and men, the man Christ Jesus.</a:t>
            </a:r>
          </a:p>
          <a:p>
            <a:pPr marL="346075" indent="0" eaLnBrk="1" hangingPunct="1">
              <a:buFont typeface="Wingdings" charset="0"/>
              <a:buNone/>
              <a:defRPr/>
            </a:pPr>
            <a:r>
              <a:rPr lang="en-US" dirty="0" smtClean="0">
                <a:latin typeface="Tahoma" charset="0"/>
              </a:rPr>
              <a:t>				1 Timothy 2:5</a:t>
            </a:r>
          </a:p>
        </p:txBody>
      </p:sp>
      <p:sp>
        <p:nvSpPr>
          <p:cNvPr id="53250" name="Rectangle 2"/>
          <p:cNvSpPr>
            <a:spLocks noGrp="1" noChangeArrowheads="1"/>
          </p:cNvSpPr>
          <p:nvPr>
            <p:ph type="title"/>
          </p:nvPr>
        </p:nvSpPr>
        <p:spPr>
          <a:xfrm>
            <a:off x="762000" y="0"/>
            <a:ext cx="7391400" cy="430079"/>
          </a:xfrm>
        </p:spPr>
        <p:txBody>
          <a:bodyPr>
            <a:normAutofit fontScale="90000"/>
          </a:bodyPr>
          <a:lstStyle/>
          <a:p>
            <a:pPr eaLnBrk="1" hangingPunct="1">
              <a:defRPr/>
            </a:pPr>
            <a:r>
              <a:rPr lang="en-US" sz="3200" dirty="0" err="1" smtClean="0">
                <a:latin typeface="Copperplate"/>
                <a:cs typeface="Copperplate"/>
              </a:rPr>
              <a:t>Priesthod</a:t>
            </a:r>
            <a:r>
              <a:rPr lang="en-US" sz="3200" dirty="0" smtClean="0">
                <a:latin typeface="Copperplate"/>
                <a:cs typeface="Copperplate"/>
              </a:rPr>
              <a:t> of all Believers </a:t>
            </a:r>
            <a:endParaRPr lang="en-US" sz="3200" dirty="0">
              <a:latin typeface="Copperplate"/>
              <a:cs typeface="Copperplate"/>
            </a:endParaRPr>
          </a:p>
        </p:txBody>
      </p:sp>
      <p:sp>
        <p:nvSpPr>
          <p:cNvPr id="67587" name="Slide Number Placeholder 5"/>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62E0B396-8F8D-3B47-A67E-8AF3EC659240}" type="slidenum">
              <a:rPr lang="en-US" sz="1400"/>
              <a:pPr eaLnBrk="1" fontAlgn="base" hangingPunct="1">
                <a:spcBef>
                  <a:spcPct val="0"/>
                </a:spcBef>
                <a:spcAft>
                  <a:spcPct val="0"/>
                </a:spcAft>
              </a:pPr>
              <a:t>19</a:t>
            </a:fld>
            <a:endParaRPr lang="en-US" sz="1400"/>
          </a:p>
        </p:txBody>
      </p:sp>
      <p:pic>
        <p:nvPicPr>
          <p:cNvPr id="67588" name="Picture 4" descr="Calvin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Luther1"/>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512888"/>
            <a:ext cx="8305800" cy="3630612"/>
          </a:xfrm>
        </p:spPr>
        <p:txBody>
          <a:bodyPr/>
          <a:lstStyle/>
          <a:p>
            <a:pPr marL="57150" indent="-57150" eaLnBrk="1" hangingPunct="1">
              <a:lnSpc>
                <a:spcPct val="80000"/>
              </a:lnSpc>
              <a:buFont typeface="Wingdings" charset="0"/>
              <a:buNone/>
              <a:defRPr/>
            </a:pPr>
            <a:endParaRPr lang="en-US" dirty="0" smtClean="0">
              <a:latin typeface="Tahoma" charset="0"/>
            </a:endParaRPr>
          </a:p>
          <a:p>
            <a:pPr marL="342900" indent="-342900" eaLnBrk="1" hangingPunct="1">
              <a:lnSpc>
                <a:spcPct val="80000"/>
              </a:lnSpc>
              <a:defRPr/>
            </a:pPr>
            <a:r>
              <a:rPr lang="en-US" dirty="0" smtClean="0"/>
              <a:t>But </a:t>
            </a:r>
            <a:r>
              <a:rPr lang="en-US" dirty="0"/>
              <a:t>sanctify the Lord God in your hearts: and be ready always to </a:t>
            </a:r>
            <a:r>
              <a:rPr lang="ja-JP" altLang="en-US" b="1" dirty="0">
                <a:solidFill>
                  <a:srgbClr val="FF0000"/>
                </a:solidFill>
              </a:rPr>
              <a:t>“</a:t>
            </a:r>
            <a:r>
              <a:rPr lang="en-US" altLang="ja-JP" b="1" dirty="0">
                <a:solidFill>
                  <a:srgbClr val="FF0000"/>
                </a:solidFill>
              </a:rPr>
              <a:t>give an answer</a:t>
            </a:r>
            <a:r>
              <a:rPr lang="ja-JP" altLang="en-US" b="1" dirty="0">
                <a:solidFill>
                  <a:srgbClr val="FF0000"/>
                </a:solidFill>
              </a:rPr>
              <a:t>”</a:t>
            </a:r>
            <a:r>
              <a:rPr lang="en-US" altLang="ja-JP" b="1" dirty="0">
                <a:solidFill>
                  <a:srgbClr val="FF0000"/>
                </a:solidFill>
              </a:rPr>
              <a:t> </a:t>
            </a:r>
            <a:r>
              <a:rPr lang="en-US" altLang="ja-JP" dirty="0"/>
              <a:t>to every man that </a:t>
            </a:r>
            <a:r>
              <a:rPr lang="en-US" altLang="ja-JP" dirty="0" err="1"/>
              <a:t>asketh</a:t>
            </a:r>
            <a:r>
              <a:rPr lang="en-US" altLang="ja-JP" dirty="0"/>
              <a:t> you a reason of the hope that is in you with meekness and fear</a:t>
            </a:r>
            <a:r>
              <a:rPr lang="en-US" altLang="ja-JP" dirty="0" smtClean="0"/>
              <a:t>.</a:t>
            </a:r>
          </a:p>
          <a:p>
            <a:pPr marL="0" indent="0" eaLnBrk="1" hangingPunct="1">
              <a:lnSpc>
                <a:spcPct val="80000"/>
              </a:lnSpc>
              <a:buFont typeface="Wingdings 3" charset="0"/>
              <a:buNone/>
              <a:defRPr/>
            </a:pPr>
            <a:r>
              <a:rPr lang="en-US" dirty="0" smtClean="0"/>
              <a:t>					1 Peter 3:15-16</a:t>
            </a:r>
          </a:p>
          <a:p>
            <a:pPr marL="342900" indent="-342900" eaLnBrk="1" hangingPunct="1">
              <a:lnSpc>
                <a:spcPct val="80000"/>
              </a:lnSpc>
              <a:defRPr/>
            </a:pPr>
            <a:endParaRPr lang="en-US" sz="2000" dirty="0"/>
          </a:p>
          <a:p>
            <a:pPr marL="342900" indent="-342900" eaLnBrk="1" hangingPunct="1">
              <a:lnSpc>
                <a:spcPct val="80000"/>
              </a:lnSpc>
              <a:defRPr/>
            </a:pPr>
            <a:r>
              <a:rPr lang="en-US" dirty="0"/>
              <a:t>The </a:t>
            </a:r>
            <a:r>
              <a:rPr lang="en-US" dirty="0" smtClean="0"/>
              <a:t>Greek term </a:t>
            </a:r>
            <a:r>
              <a:rPr lang="ja-JP" altLang="en-US" b="1" dirty="0">
                <a:solidFill>
                  <a:srgbClr val="FF0000"/>
                </a:solidFill>
              </a:rPr>
              <a:t>“</a:t>
            </a:r>
            <a:r>
              <a:rPr lang="en-US" altLang="ja-JP" b="1" dirty="0">
                <a:solidFill>
                  <a:srgbClr val="FF0000"/>
                </a:solidFill>
              </a:rPr>
              <a:t>apologia</a:t>
            </a:r>
            <a:r>
              <a:rPr lang="ja-JP" altLang="en-US" b="1" dirty="0">
                <a:solidFill>
                  <a:srgbClr val="FF0000"/>
                </a:solidFill>
              </a:rPr>
              <a:t>”</a:t>
            </a:r>
            <a:r>
              <a:rPr lang="en-US" altLang="ja-JP" b="1" dirty="0">
                <a:solidFill>
                  <a:srgbClr val="FF0000"/>
                </a:solidFill>
              </a:rPr>
              <a:t> </a:t>
            </a:r>
            <a:r>
              <a:rPr lang="en-US" altLang="ja-JP" dirty="0"/>
              <a:t>means to </a:t>
            </a:r>
            <a:r>
              <a:rPr lang="en-US" altLang="ja-JP" dirty="0" smtClean="0"/>
              <a:t>“give </a:t>
            </a:r>
            <a:r>
              <a:rPr lang="en-US" altLang="ja-JP" dirty="0"/>
              <a:t>an answer</a:t>
            </a:r>
            <a:r>
              <a:rPr lang="en-US" altLang="ja-JP" dirty="0" smtClean="0"/>
              <a:t>.”  </a:t>
            </a:r>
            <a:r>
              <a:rPr lang="en-US" altLang="ja-JP" dirty="0"/>
              <a:t>That is where the term  </a:t>
            </a:r>
            <a:r>
              <a:rPr lang="ja-JP" altLang="en-US" b="1" dirty="0">
                <a:solidFill>
                  <a:srgbClr val="FF0000"/>
                </a:solidFill>
              </a:rPr>
              <a:t>“</a:t>
            </a:r>
            <a:r>
              <a:rPr lang="en-US" altLang="ja-JP" b="1" dirty="0">
                <a:solidFill>
                  <a:srgbClr val="FF0000"/>
                </a:solidFill>
              </a:rPr>
              <a:t>apologetics</a:t>
            </a:r>
            <a:r>
              <a:rPr lang="ja-JP" altLang="en-US" b="1" dirty="0">
                <a:solidFill>
                  <a:srgbClr val="FF0000"/>
                </a:solidFill>
              </a:rPr>
              <a:t>”</a:t>
            </a:r>
            <a:r>
              <a:rPr lang="en-US" altLang="ja-JP" b="1" dirty="0">
                <a:solidFill>
                  <a:srgbClr val="FF0000"/>
                </a:solidFill>
              </a:rPr>
              <a:t> </a:t>
            </a:r>
            <a:r>
              <a:rPr lang="en-US" altLang="ja-JP" dirty="0"/>
              <a:t>comes from.</a:t>
            </a:r>
            <a:endParaRPr lang="en-US" dirty="0"/>
          </a:p>
        </p:txBody>
      </p:sp>
      <p:sp>
        <p:nvSpPr>
          <p:cNvPr id="20482" name="Rectangle 2"/>
          <p:cNvSpPr>
            <a:spLocks noGrp="1" noChangeArrowheads="1"/>
          </p:cNvSpPr>
          <p:nvPr>
            <p:ph type="title"/>
          </p:nvPr>
        </p:nvSpPr>
        <p:spPr>
          <a:xfrm>
            <a:off x="152400" y="-114300"/>
            <a:ext cx="8839200" cy="628650"/>
          </a:xfrm>
        </p:spPr>
        <p:txBody>
          <a:bodyPr/>
          <a:lstStyle/>
          <a:p>
            <a:pPr eaLnBrk="1" hangingPunct="1">
              <a:defRPr/>
            </a:pPr>
            <a:r>
              <a:rPr lang="en-US" sz="3200" dirty="0" smtClean="0">
                <a:latin typeface="Copperplate"/>
                <a:cs typeface="Copperplate"/>
              </a:rPr>
              <a:t>ALWAYS </a:t>
            </a:r>
            <a:r>
              <a:rPr lang="en-US" sz="3200" dirty="0">
                <a:latin typeface="Copperplate"/>
                <a:cs typeface="Copperplate"/>
              </a:rPr>
              <a:t>BE READY TO GIVE AN ANSWER</a:t>
            </a:r>
          </a:p>
        </p:txBody>
      </p:sp>
      <p:sp>
        <p:nvSpPr>
          <p:cNvPr id="327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5CB2E0EC-9DE2-0E43-A6F8-FE4A2E17196B}" type="slidenum">
              <a:rPr lang="en-US" sz="1400"/>
              <a:pPr eaLnBrk="1" fontAlgn="base" hangingPunct="1">
                <a:spcBef>
                  <a:spcPct val="0"/>
                </a:spcBef>
                <a:spcAft>
                  <a:spcPct val="0"/>
                </a:spcAft>
              </a:pPr>
              <a:t>2</a:t>
            </a:fld>
            <a:endParaRPr lang="en-US" sz="1400"/>
          </a:p>
        </p:txBody>
      </p:sp>
      <p:pic>
        <p:nvPicPr>
          <p:cNvPr id="32772" name="Picture 2" descr="Reasoning from Scripture_edited-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143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457200" y="361950"/>
            <a:ext cx="8458200" cy="3630613"/>
          </a:xfrm>
        </p:spPr>
        <p:txBody>
          <a:bodyPr/>
          <a:lstStyle/>
          <a:p>
            <a:pPr marL="0" indent="0" algn="ctr" eaLnBrk="1" hangingPunct="1">
              <a:buFont typeface="Wingdings" charset="0"/>
              <a:buNone/>
              <a:defRPr/>
            </a:pPr>
            <a:r>
              <a:rPr lang="en-US" sz="3200" b="1" dirty="0">
                <a:latin typeface="Copperplate"/>
                <a:cs typeface="Copperplate"/>
              </a:rPr>
              <a:t>EVANGELICAL VIEW</a:t>
            </a:r>
          </a:p>
          <a:p>
            <a:pPr marL="0" indent="0" algn="ctr" eaLnBrk="1" hangingPunct="1">
              <a:lnSpc>
                <a:spcPct val="80000"/>
              </a:lnSpc>
              <a:buFont typeface="Wingdings" charset="0"/>
              <a:buNone/>
              <a:defRPr/>
            </a:pPr>
            <a:r>
              <a:rPr lang="en-US" b="1" i="1" dirty="0" smtClean="0"/>
              <a:t>"Priesthood of All Believers"</a:t>
            </a:r>
          </a:p>
          <a:p>
            <a:pPr marL="0" indent="0" eaLnBrk="1" hangingPunct="1">
              <a:lnSpc>
                <a:spcPct val="80000"/>
              </a:lnSpc>
              <a:buFont typeface="Wingdings" charset="0"/>
              <a:buNone/>
              <a:defRPr/>
            </a:pPr>
            <a:endParaRPr lang="en-US" sz="900" dirty="0" smtClean="0"/>
          </a:p>
          <a:p>
            <a:pPr marL="0" indent="0" eaLnBrk="1" hangingPunct="1">
              <a:lnSpc>
                <a:spcPct val="80000"/>
              </a:lnSpc>
              <a:buFont typeface="Wingdings" charset="0"/>
              <a:buNone/>
              <a:defRPr/>
            </a:pPr>
            <a:r>
              <a:rPr lang="en-US" dirty="0" smtClean="0"/>
              <a:t>Evangelicals say that the Aaronic priesthood ended at the cross and was replaced by a </a:t>
            </a:r>
            <a:r>
              <a:rPr lang="en-US" dirty="0" smtClean="0">
                <a:solidFill>
                  <a:srgbClr val="FF0000"/>
                </a:solidFill>
              </a:rPr>
              <a:t>"</a:t>
            </a:r>
            <a:r>
              <a:rPr lang="en-US" b="1" dirty="0" smtClean="0">
                <a:solidFill>
                  <a:srgbClr val="FF0000"/>
                </a:solidFill>
              </a:rPr>
              <a:t>priesthood of all believers" </a:t>
            </a:r>
            <a:r>
              <a:rPr lang="en-US" dirty="0" smtClean="0"/>
              <a:t>who are empowered to perform all holy ordinances:</a:t>
            </a:r>
          </a:p>
          <a:p>
            <a:pPr marL="0" indent="0" eaLnBrk="1" hangingPunct="1">
              <a:lnSpc>
                <a:spcPct val="80000"/>
              </a:lnSpc>
              <a:buFont typeface="Wingdings" charset="0"/>
              <a:buNone/>
              <a:defRPr/>
            </a:pPr>
            <a:endParaRPr lang="en-US" sz="800" dirty="0" smtClean="0"/>
          </a:p>
          <a:p>
            <a:pPr marL="288925" indent="0" eaLnBrk="1" hangingPunct="1">
              <a:lnSpc>
                <a:spcPct val="80000"/>
              </a:lnSpc>
              <a:buFont typeface="Wingdings" charset="0"/>
              <a:buNone/>
              <a:defRPr/>
            </a:pPr>
            <a:r>
              <a:rPr lang="en-US" dirty="0" smtClean="0"/>
              <a:t>Ye also, as lively stones, are built up a spiritual house, an </a:t>
            </a:r>
            <a:r>
              <a:rPr lang="en-US" b="1" dirty="0" smtClean="0">
                <a:solidFill>
                  <a:srgbClr val="FF0000"/>
                </a:solidFill>
              </a:rPr>
              <a:t>holy priesthood, </a:t>
            </a:r>
            <a:r>
              <a:rPr lang="en-US" dirty="0" smtClean="0"/>
              <a:t>to offer up spiritual sacrifices, acceptable to God by Jesus Christ . . . But ye are a chosen generation, a </a:t>
            </a:r>
            <a:r>
              <a:rPr lang="en-US" b="1" dirty="0" smtClean="0">
                <a:solidFill>
                  <a:srgbClr val="FF0000"/>
                </a:solidFill>
              </a:rPr>
              <a:t>royal priesthood, </a:t>
            </a:r>
            <a:r>
              <a:rPr lang="en-US" dirty="0" smtClean="0"/>
              <a:t>an holy nation, a peculiar people; that ye should show forth the praises of him who hath called you out of darkness into his marvelous light.</a:t>
            </a:r>
          </a:p>
          <a:p>
            <a:pPr marL="288925" indent="0" eaLnBrk="1" hangingPunct="1">
              <a:lnSpc>
                <a:spcPct val="80000"/>
              </a:lnSpc>
              <a:buFont typeface="Wingdings" charset="0"/>
              <a:buNone/>
              <a:defRPr/>
            </a:pPr>
            <a:r>
              <a:rPr lang="en-US" dirty="0" smtClean="0"/>
              <a:t>				   1 Peter 2:5 &amp; 9</a:t>
            </a:r>
          </a:p>
        </p:txBody>
      </p:sp>
      <p:sp>
        <p:nvSpPr>
          <p:cNvPr id="53250" name="Rectangle 2"/>
          <p:cNvSpPr>
            <a:spLocks noGrp="1" noChangeArrowheads="1"/>
          </p:cNvSpPr>
          <p:nvPr>
            <p:ph type="title"/>
          </p:nvPr>
        </p:nvSpPr>
        <p:spPr>
          <a:xfrm>
            <a:off x="762000" y="0"/>
            <a:ext cx="7391400" cy="430079"/>
          </a:xfrm>
        </p:spPr>
        <p:txBody>
          <a:bodyPr>
            <a:normAutofit fontScale="90000"/>
          </a:bodyPr>
          <a:lstStyle/>
          <a:p>
            <a:pPr eaLnBrk="1" hangingPunct="1">
              <a:defRPr/>
            </a:pPr>
            <a:r>
              <a:rPr lang="en-US" sz="3200" dirty="0" smtClean="0">
                <a:latin typeface="Copperplate"/>
                <a:cs typeface="Copperplate"/>
              </a:rPr>
              <a:t>Priesthood of all Believers </a:t>
            </a:r>
            <a:endParaRPr lang="en-US" sz="3200" dirty="0">
              <a:latin typeface="Copperplate"/>
              <a:cs typeface="Copperplate"/>
            </a:endParaRPr>
          </a:p>
        </p:txBody>
      </p:sp>
      <p:sp>
        <p:nvSpPr>
          <p:cNvPr id="69635" name="Slide Number Placeholder 5"/>
          <p:cNvSpPr>
            <a:spLocks noGrp="1"/>
          </p:cNvSpPr>
          <p:nvPr>
            <p:ph type="sldNum" sz="quarter" idx="12"/>
          </p:nvPr>
        </p:nvSpPr>
        <p:spPr bwMode="auto">
          <a:xfrm>
            <a:off x="8534400" y="4806950"/>
            <a:ext cx="4794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0D79C08-FE60-DE47-8E9A-D258807F37A3}" type="slidenum">
              <a:rPr lang="en-US" sz="1400"/>
              <a:pPr eaLnBrk="1" fontAlgn="base" hangingPunct="1">
                <a:spcBef>
                  <a:spcPct val="0"/>
                </a:spcBef>
                <a:spcAft>
                  <a:spcPct val="0"/>
                </a:spcAft>
              </a:pPr>
              <a:t>20</a:t>
            </a:fld>
            <a:endParaRPr lang="en-US" sz="1400"/>
          </a:p>
        </p:txBody>
      </p:sp>
      <p:pic>
        <p:nvPicPr>
          <p:cNvPr id="69636" name="Picture 5" descr="Luther1"/>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Calvin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381000" y="590550"/>
            <a:ext cx="8763000" cy="5486400"/>
          </a:xfrm>
        </p:spPr>
        <p:txBody>
          <a:bodyPr/>
          <a:lstStyle/>
          <a:p>
            <a:pPr marL="0" indent="0" eaLnBrk="1" hangingPunct="1">
              <a:buFont typeface="Wingdings" charset="0"/>
              <a:buNone/>
              <a:defRPr/>
            </a:pPr>
            <a:r>
              <a:rPr lang="en-US" dirty="0" smtClean="0"/>
              <a:t>To get some sense of </a:t>
            </a:r>
            <a:r>
              <a:rPr lang="en-US" dirty="0" smtClean="0"/>
              <a:t>proportion</a:t>
            </a:r>
            <a:r>
              <a:rPr lang="en-US" dirty="0"/>
              <a:t>:</a:t>
            </a:r>
            <a:endParaRPr lang="en-US" sz="800" dirty="0" smtClean="0"/>
          </a:p>
          <a:p>
            <a:pPr marL="573088" indent="-342900" defTabSz="519113" eaLnBrk="1" hangingPunct="1">
              <a:buFont typeface="Wingdings" charset="2"/>
              <a:buChar char="Ø"/>
              <a:defRPr/>
            </a:pPr>
            <a:r>
              <a:rPr lang="en-US" dirty="0" smtClean="0"/>
              <a:t>Catholics – 1.27 billion</a:t>
            </a:r>
          </a:p>
          <a:p>
            <a:pPr marL="573088" indent="-342900" defTabSz="519113" eaLnBrk="1" hangingPunct="1">
              <a:buFont typeface="Wingdings" charset="2"/>
              <a:buChar char="Ø"/>
              <a:defRPr/>
            </a:pPr>
            <a:r>
              <a:rPr lang="en-US" dirty="0" smtClean="0"/>
              <a:t>Protestants – about 900 million</a:t>
            </a:r>
          </a:p>
          <a:p>
            <a:pPr marL="923925" lvl="1" indent="-244475" defTabSz="1828800" eaLnBrk="1" hangingPunct="1">
              <a:tabLst>
                <a:tab pos="1308100" algn="l"/>
              </a:tabLst>
              <a:defRPr/>
            </a:pPr>
            <a:r>
              <a:rPr lang="en-US" dirty="0" smtClean="0"/>
              <a:t>Evangelicals –about  600 million (most are Pentecostals and Charismatics)</a:t>
            </a:r>
          </a:p>
          <a:p>
            <a:pPr marL="1085850" lvl="2" indent="-244475" defTabSz="1828800" eaLnBrk="1" hangingPunct="1">
              <a:tabLst>
                <a:tab pos="1308100" algn="l"/>
              </a:tabLst>
              <a:defRPr/>
            </a:pPr>
            <a:r>
              <a:rPr lang="en-US" dirty="0" smtClean="0"/>
              <a:t>Charismatics – believe spiritual gifts continue today.</a:t>
            </a:r>
          </a:p>
          <a:p>
            <a:pPr marL="1085850" lvl="2" indent="-244475" defTabSz="1828800" eaLnBrk="1" hangingPunct="1">
              <a:tabLst>
                <a:tab pos="1308100" algn="l"/>
              </a:tabLst>
              <a:defRPr/>
            </a:pPr>
            <a:r>
              <a:rPr lang="en-US" dirty="0" smtClean="0"/>
              <a:t>Pentecostals – speaking in tongues is </a:t>
            </a:r>
            <a:r>
              <a:rPr lang="en-US" dirty="0" smtClean="0"/>
              <a:t>THE</a:t>
            </a:r>
            <a:r>
              <a:rPr lang="en-US" dirty="0" smtClean="0"/>
              <a:t> </a:t>
            </a:r>
            <a:r>
              <a:rPr lang="en-US" dirty="0" smtClean="0"/>
              <a:t>sign of </a:t>
            </a:r>
            <a:r>
              <a:rPr lang="en-US" dirty="0" smtClean="0"/>
              <a:t>conversion.</a:t>
            </a:r>
            <a:endParaRPr lang="en-US" dirty="0" smtClean="0"/>
          </a:p>
          <a:p>
            <a:pPr marL="579438" lvl="1" indent="-342900" defTabSz="635000" eaLnBrk="1" hangingPunct="1">
              <a:buFont typeface="Wingdings" charset="2"/>
              <a:buChar char="Ø"/>
              <a:defRPr/>
            </a:pPr>
            <a:r>
              <a:rPr lang="en-US" dirty="0" smtClean="0"/>
              <a:t>LDS - 15 million</a:t>
            </a:r>
          </a:p>
          <a:p>
            <a:pPr marL="579438" lvl="1" indent="-342900" defTabSz="635000" eaLnBrk="1" hangingPunct="1">
              <a:buFont typeface="Wingdings" charset="2"/>
              <a:buChar char="Ø"/>
              <a:defRPr/>
            </a:pPr>
            <a:r>
              <a:rPr lang="en-US" dirty="0" smtClean="0"/>
              <a:t>Restoration – a few thousand</a:t>
            </a:r>
          </a:p>
          <a:p>
            <a:pPr marL="457200" indent="-457200" eaLnBrk="1" hangingPunct="1">
              <a:defRPr/>
            </a:pPr>
            <a:endParaRPr lang="en-US" sz="3200" b="1" dirty="0"/>
          </a:p>
          <a:p>
            <a:pPr marL="0" indent="0" algn="ctr" eaLnBrk="1" hangingPunct="1">
              <a:lnSpc>
                <a:spcPct val="80000"/>
              </a:lnSpc>
              <a:buFont typeface="Wingdings" charset="0"/>
              <a:buNone/>
              <a:defRPr/>
            </a:pPr>
            <a:endParaRPr lang="en-US" dirty="0" smtClean="0"/>
          </a:p>
        </p:txBody>
      </p:sp>
      <p:sp>
        <p:nvSpPr>
          <p:cNvPr id="53250" name="Rectangle 2"/>
          <p:cNvSpPr>
            <a:spLocks noGrp="1" noChangeArrowheads="1"/>
          </p:cNvSpPr>
          <p:nvPr>
            <p:ph type="title"/>
          </p:nvPr>
        </p:nvSpPr>
        <p:spPr>
          <a:xfrm>
            <a:off x="381000" y="0"/>
            <a:ext cx="7391400" cy="430079"/>
          </a:xfrm>
        </p:spPr>
        <p:txBody>
          <a:bodyPr>
            <a:normAutofit fontScale="90000"/>
          </a:bodyPr>
          <a:lstStyle/>
          <a:p>
            <a:pPr eaLnBrk="1" hangingPunct="1">
              <a:defRPr/>
            </a:pPr>
            <a:r>
              <a:rPr lang="en-US" sz="3200" dirty="0" smtClean="0">
                <a:latin typeface="Copperplate"/>
                <a:cs typeface="Copperplate"/>
              </a:rPr>
              <a:t>Christians in the World</a:t>
            </a:r>
            <a:endParaRPr lang="en-US" sz="3200" dirty="0">
              <a:latin typeface="Copperplate"/>
              <a:cs typeface="Copperplate"/>
            </a:endParaRPr>
          </a:p>
        </p:txBody>
      </p:sp>
      <p:sp>
        <p:nvSpPr>
          <p:cNvPr id="69635" name="Slide Number Placeholder 5"/>
          <p:cNvSpPr>
            <a:spLocks noGrp="1"/>
          </p:cNvSpPr>
          <p:nvPr>
            <p:ph type="sldNum" sz="quarter" idx="12"/>
          </p:nvPr>
        </p:nvSpPr>
        <p:spPr bwMode="auto">
          <a:xfrm>
            <a:off x="8534400" y="4806950"/>
            <a:ext cx="4794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0D79C08-FE60-DE47-8E9A-D258807F37A3}" type="slidenum">
              <a:rPr lang="en-US" sz="1400"/>
              <a:pPr eaLnBrk="1" fontAlgn="base" hangingPunct="1">
                <a:spcBef>
                  <a:spcPct val="0"/>
                </a:spcBef>
                <a:spcAft>
                  <a:spcPct val="0"/>
                </a:spcAft>
              </a:pPr>
              <a:t>21</a:t>
            </a:fld>
            <a:endParaRPr lang="en-US" sz="1400"/>
          </a:p>
        </p:txBody>
      </p:sp>
    </p:spTree>
    <p:extLst>
      <p:ext uri="{BB962C8B-B14F-4D97-AF65-F5344CB8AC3E}">
        <p14:creationId xmlns:p14="http://schemas.microsoft.com/office/powerpoint/2010/main" val="76687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228600" y="438150"/>
            <a:ext cx="8686800" cy="4876800"/>
          </a:xfrm>
        </p:spPr>
        <p:txBody>
          <a:bodyPr/>
          <a:lstStyle/>
          <a:p>
            <a:pPr marL="0" indent="0" eaLnBrk="1" hangingPunct="1">
              <a:buFont typeface="Wingdings" charset="0"/>
              <a:buNone/>
              <a:defRPr/>
            </a:pPr>
            <a:endParaRPr lang="en-US" sz="400" b="1" dirty="0" smtClean="0"/>
          </a:p>
          <a:p>
            <a:pPr marL="0" indent="0" eaLnBrk="1" hangingPunct="1">
              <a:buFont typeface="Wingdings" charset="0"/>
              <a:buNone/>
              <a:defRPr/>
            </a:pPr>
            <a:r>
              <a:rPr lang="en-US" sz="2000" b="1" dirty="0" smtClean="0">
                <a:solidFill>
                  <a:srgbClr val="FF0000"/>
                </a:solidFill>
              </a:rPr>
              <a:t>“</a:t>
            </a:r>
            <a:r>
              <a:rPr lang="en-US" sz="2000" b="1" dirty="0" smtClean="0">
                <a:solidFill>
                  <a:srgbClr val="FF0000"/>
                </a:solidFill>
              </a:rPr>
              <a:t>Mainline Protestants Churches” </a:t>
            </a:r>
            <a:r>
              <a:rPr lang="en-US" sz="2000" dirty="0" smtClean="0"/>
              <a:t>(Liberal Protestant, </a:t>
            </a:r>
            <a:r>
              <a:rPr lang="en-US" sz="2000" b="1" dirty="0" smtClean="0"/>
              <a:t>NOT </a:t>
            </a:r>
            <a:r>
              <a:rPr lang="en-US" sz="2000" b="1" dirty="0" smtClean="0"/>
              <a:t>Evangelical</a:t>
            </a:r>
            <a:r>
              <a:rPr lang="en-US" sz="2000" dirty="0" smtClean="0"/>
              <a:t>) – In the 1950s, evangelicals shot ahead of the old mainline protestant churches that used to dominate Protestantism</a:t>
            </a:r>
            <a:r>
              <a:rPr lang="en-US" sz="2000" dirty="0" smtClean="0">
                <a:solidFill>
                  <a:srgbClr val="FF0000"/>
                </a:solidFill>
              </a:rPr>
              <a:t>. </a:t>
            </a:r>
            <a:r>
              <a:rPr lang="en-US" sz="2000" b="1" dirty="0" smtClean="0">
                <a:solidFill>
                  <a:srgbClr val="FF0000"/>
                </a:solidFill>
              </a:rPr>
              <a:t>Examples of mainline Protestants include</a:t>
            </a:r>
            <a:r>
              <a:rPr lang="en-US" sz="2000" b="1" dirty="0" smtClean="0">
                <a:solidFill>
                  <a:srgbClr val="FF0000"/>
                </a:solidFill>
              </a:rPr>
              <a:t>:</a:t>
            </a:r>
            <a:endParaRPr lang="en-US" sz="200" dirty="0" smtClean="0">
              <a:solidFill>
                <a:srgbClr val="FF0000"/>
              </a:solidFill>
            </a:endParaRPr>
          </a:p>
          <a:p>
            <a:pPr marL="4460875" indent="-342900" defTabSz="2393950" eaLnBrk="1" hangingPunct="1">
              <a:defRPr/>
            </a:pPr>
            <a:r>
              <a:rPr lang="en-US" sz="1800" dirty="0" smtClean="0"/>
              <a:t>United Methodist Church </a:t>
            </a:r>
          </a:p>
          <a:p>
            <a:pPr marL="4460875" indent="-342900" defTabSz="2393950" eaLnBrk="1" hangingPunct="1">
              <a:defRPr/>
            </a:pPr>
            <a:r>
              <a:rPr lang="en-US" sz="1800" dirty="0" smtClean="0"/>
              <a:t>Lutheran Church</a:t>
            </a:r>
          </a:p>
          <a:p>
            <a:pPr marL="4460875" indent="-342900" defTabSz="2393950" eaLnBrk="1" hangingPunct="1">
              <a:defRPr/>
            </a:pPr>
            <a:r>
              <a:rPr lang="en-US" sz="1800" dirty="0" smtClean="0"/>
              <a:t>Presbyterian Church U.S.A. (PCUSA)</a:t>
            </a:r>
          </a:p>
          <a:p>
            <a:pPr marL="4460875" indent="-342900" defTabSz="2393950" eaLnBrk="1" hangingPunct="1">
              <a:defRPr/>
            </a:pPr>
            <a:r>
              <a:rPr lang="en-US" sz="1800" dirty="0" smtClean="0"/>
              <a:t>Episcopal Church</a:t>
            </a:r>
          </a:p>
          <a:p>
            <a:pPr marL="4460875" indent="-342900" defTabSz="2393950" eaLnBrk="1" hangingPunct="1">
              <a:defRPr/>
            </a:pPr>
            <a:r>
              <a:rPr lang="en-US" sz="1800" dirty="0" smtClean="0"/>
              <a:t>American Baptist Churches (used to be Northern Baptist Convention)</a:t>
            </a:r>
          </a:p>
          <a:p>
            <a:pPr marL="4460875" indent="-342900" defTabSz="2393950" eaLnBrk="1" hangingPunct="1">
              <a:defRPr/>
            </a:pPr>
            <a:r>
              <a:rPr lang="en-US" sz="1800" dirty="0" smtClean="0"/>
              <a:t>United Church of Christ</a:t>
            </a:r>
          </a:p>
          <a:p>
            <a:pPr marL="4460875" indent="-342900" defTabSz="2393950" eaLnBrk="1" hangingPunct="1">
              <a:defRPr/>
            </a:pPr>
            <a:r>
              <a:rPr lang="en-US" sz="1800" dirty="0" smtClean="0"/>
              <a:t>Disciples of Christ</a:t>
            </a:r>
          </a:p>
          <a:p>
            <a:pPr marL="4460875" indent="-342900" defTabSz="2393950" eaLnBrk="1" hangingPunct="1">
              <a:defRPr/>
            </a:pPr>
            <a:r>
              <a:rPr lang="en-US" sz="1800" dirty="0" smtClean="0"/>
              <a:t>Quakers</a:t>
            </a:r>
            <a:endParaRPr lang="en-US" sz="1800" dirty="0" smtClean="0"/>
          </a:p>
          <a:p>
            <a:pPr marL="4460875" indent="-342900" defTabSz="2393950" eaLnBrk="1" hangingPunct="1">
              <a:defRPr/>
            </a:pPr>
            <a:r>
              <a:rPr lang="en-US" sz="1800" dirty="0" smtClean="0"/>
              <a:t>Reformed Church in America</a:t>
            </a:r>
          </a:p>
        </p:txBody>
      </p:sp>
      <p:sp>
        <p:nvSpPr>
          <p:cNvPr id="53250" name="Rectangle 2"/>
          <p:cNvSpPr>
            <a:spLocks noGrp="1" noChangeArrowheads="1"/>
          </p:cNvSpPr>
          <p:nvPr>
            <p:ph type="title"/>
          </p:nvPr>
        </p:nvSpPr>
        <p:spPr>
          <a:xfrm>
            <a:off x="152400" y="0"/>
            <a:ext cx="7391400" cy="514350"/>
          </a:xfrm>
        </p:spPr>
        <p:txBody>
          <a:bodyPr>
            <a:normAutofit fontScale="90000"/>
          </a:bodyPr>
          <a:lstStyle/>
          <a:p>
            <a:pPr eaLnBrk="1" hangingPunct="1">
              <a:defRPr/>
            </a:pPr>
            <a:r>
              <a:rPr lang="en-US" sz="3200" dirty="0" smtClean="0">
                <a:latin typeface="Copperplate"/>
                <a:cs typeface="Copperplate"/>
              </a:rPr>
              <a:t>Mainline (Liberal) Protestants</a:t>
            </a:r>
            <a:endParaRPr lang="en-US" sz="3200" dirty="0">
              <a:latin typeface="Copperplate"/>
              <a:cs typeface="Copperplate"/>
            </a:endParaRPr>
          </a:p>
        </p:txBody>
      </p:sp>
      <p:sp>
        <p:nvSpPr>
          <p:cNvPr id="69635" name="Slide Number Placeholder 5"/>
          <p:cNvSpPr>
            <a:spLocks noGrp="1"/>
          </p:cNvSpPr>
          <p:nvPr>
            <p:ph type="sldNum" sz="quarter" idx="12"/>
          </p:nvPr>
        </p:nvSpPr>
        <p:spPr bwMode="auto">
          <a:xfrm>
            <a:off x="8534400" y="4806950"/>
            <a:ext cx="4794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0D79C08-FE60-DE47-8E9A-D258807F37A3}" type="slidenum">
              <a:rPr lang="en-US" sz="1400"/>
              <a:pPr eaLnBrk="1" fontAlgn="base" hangingPunct="1">
                <a:spcBef>
                  <a:spcPct val="0"/>
                </a:spcBef>
                <a:spcAft>
                  <a:spcPct val="0"/>
                </a:spcAft>
              </a:pPr>
              <a:t>22</a:t>
            </a:fld>
            <a:endParaRPr lang="en-US" sz="1400"/>
          </a:p>
        </p:txBody>
      </p:sp>
    </p:spTree>
    <p:extLst>
      <p:ext uri="{BB962C8B-B14F-4D97-AF65-F5344CB8AC3E}">
        <p14:creationId xmlns:p14="http://schemas.microsoft.com/office/powerpoint/2010/main" val="9130028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763000" cy="432435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endParaRPr lang="en-US" sz="2000" b="1" dirty="0" smtClean="0">
              <a:solidFill>
                <a:srgbClr val="000000"/>
              </a:solidFill>
            </a:endParaRPr>
          </a:p>
          <a:p>
            <a:pPr marL="0" indent="0" eaLnBrk="1" hangingPunct="1">
              <a:lnSpc>
                <a:spcPct val="90000"/>
              </a:lnSpc>
              <a:buFont typeface="Wingdings 3" charset="0"/>
              <a:buNone/>
              <a:tabLst>
                <a:tab pos="1366838" algn="l"/>
              </a:tabLst>
              <a:defRPr/>
            </a:pPr>
            <a:r>
              <a:rPr lang="en-US" sz="2000" b="1" dirty="0" smtClean="0">
                <a:solidFill>
                  <a:srgbClr val="000000"/>
                </a:solidFill>
              </a:rPr>
              <a:t> </a:t>
            </a:r>
          </a:p>
          <a:p>
            <a:pPr marL="230188" indent="-230188" eaLnBrk="1" hangingPunct="1">
              <a:lnSpc>
                <a:spcPct val="90000"/>
              </a:lnSpc>
              <a:tabLst>
                <a:tab pos="1366838" algn="l"/>
              </a:tabLst>
              <a:defRPr/>
            </a:pPr>
            <a:endParaRPr lang="en-US" sz="2000" dirty="0">
              <a:solidFill>
                <a:srgbClr val="000000"/>
              </a:solidFill>
              <a:latin typeface="Arial" charset="0"/>
            </a:endParaRPr>
          </a:p>
          <a:p>
            <a:pPr marL="0" indent="0" eaLnBrk="1" hangingPunct="1">
              <a:lnSpc>
                <a:spcPct val="90000"/>
              </a:lnSpc>
              <a:buFont typeface="Wingdings 3" charset="0"/>
              <a:buNone/>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smtClean="0">
                <a:latin typeface="Copperplate"/>
                <a:cs typeface="Copperplate"/>
              </a:rPr>
              <a:t>Protestant </a:t>
            </a:r>
            <a:r>
              <a:rPr lang="en-US" sz="3200" dirty="0">
                <a:latin typeface="Copperplate"/>
                <a:cs typeface="Copperplate"/>
              </a:rPr>
              <a:t>Denominations</a:t>
            </a:r>
          </a:p>
        </p:txBody>
      </p:sp>
      <p:sp>
        <p:nvSpPr>
          <p:cNvPr id="98307"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8CBDEEFF-3605-1E4E-A32C-F3F354ABA721}" type="slidenum">
              <a:rPr lang="en-US" sz="1400"/>
              <a:pPr eaLnBrk="1" fontAlgn="base" hangingPunct="1">
                <a:spcBef>
                  <a:spcPct val="0"/>
                </a:spcBef>
                <a:spcAft>
                  <a:spcPct val="0"/>
                </a:spcAft>
              </a:pPr>
              <a:t>23</a:t>
            </a:fld>
            <a:endParaRPr lang="en-US" sz="1400"/>
          </a:p>
        </p:txBody>
      </p:sp>
      <p:pic>
        <p:nvPicPr>
          <p:cNvPr id="98308"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Box 1"/>
          <p:cNvSpPr txBox="1">
            <a:spLocks noChangeArrowheads="1"/>
          </p:cNvSpPr>
          <p:nvPr/>
        </p:nvSpPr>
        <p:spPr bwMode="auto">
          <a:xfrm>
            <a:off x="762000" y="514350"/>
            <a:ext cx="6384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dirty="0" smtClean="0">
                <a:latin typeface="Arial" charset="0"/>
                <a:cs typeface="Arial" charset="0"/>
              </a:rPr>
              <a:t>Liberal and Evangelical Protestant Denominations:</a:t>
            </a:r>
            <a:endParaRPr lang="en-US" sz="2000" b="1" dirty="0">
              <a:latin typeface="Arial" charset="0"/>
              <a:cs typeface="Arial" charset="0"/>
            </a:endParaRPr>
          </a:p>
        </p:txBody>
      </p:sp>
      <p:pic>
        <p:nvPicPr>
          <p:cNvPr id="2" name="Picture 1" descr="Protestant Denomination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0800" y="819150"/>
            <a:ext cx="4140953" cy="5143500"/>
          </a:xfrm>
          <a:prstGeom prst="rect">
            <a:avLst/>
          </a:prstGeom>
        </p:spPr>
      </p:pic>
    </p:spTree>
    <p:extLst>
      <p:ext uri="{BB962C8B-B14F-4D97-AF65-F5344CB8AC3E}">
        <p14:creationId xmlns:p14="http://schemas.microsoft.com/office/powerpoint/2010/main" val="994444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38113" y="971550"/>
            <a:ext cx="8991600" cy="3657600"/>
          </a:xfrm>
        </p:spPr>
        <p:txBody>
          <a:bodyPr/>
          <a:lstStyle/>
          <a:p>
            <a:pPr marL="0" indent="0" eaLnBrk="1" hangingPunct="1">
              <a:lnSpc>
                <a:spcPct val="90000"/>
              </a:lnSpc>
              <a:buFont typeface="Wingdings" charset="0"/>
              <a:buNone/>
              <a:defRPr/>
            </a:pPr>
            <a:endParaRPr lang="en-US" b="1" dirty="0" smtClean="0">
              <a:latin typeface="Tahoma" charset="0"/>
            </a:endParaRPr>
          </a:p>
          <a:p>
            <a:pPr marL="230188" indent="-230188" eaLnBrk="1" hangingPunct="1">
              <a:lnSpc>
                <a:spcPct val="90000"/>
              </a:lnSpc>
              <a:tabLst>
                <a:tab pos="1366838" algn="l"/>
              </a:tabLst>
              <a:defRPr/>
            </a:pPr>
            <a:r>
              <a:rPr lang="en-US" sz="2000" b="1" dirty="0" smtClean="0">
                <a:solidFill>
                  <a:srgbClr val="FF0000"/>
                </a:solidFill>
              </a:rPr>
              <a:t>Advent</a:t>
            </a:r>
            <a:r>
              <a:rPr lang="en-US" sz="2000" dirty="0" smtClean="0"/>
              <a:t> </a:t>
            </a:r>
            <a:r>
              <a:rPr lang="en-US" sz="2000" b="1" dirty="0" smtClean="0"/>
              <a:t>Christian General Conference (7</a:t>
            </a:r>
            <a:r>
              <a:rPr lang="en-US" sz="2000" b="1" baseline="30000" dirty="0" smtClean="0"/>
              <a:t>th</a:t>
            </a:r>
            <a:r>
              <a:rPr lang="en-US" sz="2000" b="1" dirty="0" smtClean="0"/>
              <a:t> Day Adventists)</a:t>
            </a:r>
          </a:p>
          <a:p>
            <a:pPr marL="230188" indent="-230188" eaLnBrk="1" hangingPunct="1">
              <a:lnSpc>
                <a:spcPct val="90000"/>
              </a:lnSpc>
              <a:tabLst>
                <a:tab pos="1366838" algn="l"/>
              </a:tabLst>
              <a:defRPr/>
            </a:pPr>
            <a:r>
              <a:rPr lang="en-US" sz="2000" b="1" dirty="0" smtClean="0">
                <a:solidFill>
                  <a:srgbClr val="FF0000"/>
                </a:solidFill>
              </a:rPr>
              <a:t>Assemblies of God </a:t>
            </a:r>
            <a:r>
              <a:rPr lang="en-US" sz="2000" dirty="0" smtClean="0"/>
              <a:t>(largest </a:t>
            </a:r>
            <a:r>
              <a:rPr lang="en-US" sz="2000" dirty="0" err="1" smtClean="0"/>
              <a:t>pentecostal</a:t>
            </a:r>
            <a:r>
              <a:rPr lang="en-US" sz="2000" dirty="0" smtClean="0"/>
              <a:t> denomination, 68 million people worldwide, founded in 1914, baptism of HS and speaking in tongues, loose alliance of independent national and regional denominations).</a:t>
            </a:r>
            <a:endParaRPr lang="en-US" sz="2000" b="1" dirty="0" smtClean="0"/>
          </a:p>
          <a:p>
            <a:pPr marL="230188" indent="-230188" eaLnBrk="1" hangingPunct="1">
              <a:lnSpc>
                <a:spcPct val="90000"/>
              </a:lnSpc>
              <a:tabLst>
                <a:tab pos="1366838" algn="l"/>
              </a:tabLst>
              <a:defRPr/>
            </a:pPr>
            <a:r>
              <a:rPr lang="en-US" sz="2000" b="1" dirty="0" smtClean="0"/>
              <a:t>Association of Life-Giving Churches</a:t>
            </a:r>
          </a:p>
          <a:p>
            <a:pPr marL="230188" indent="-230188" eaLnBrk="1" hangingPunct="1">
              <a:lnSpc>
                <a:spcPct val="90000"/>
              </a:lnSpc>
              <a:tabLst>
                <a:tab pos="1366838" algn="l"/>
              </a:tabLst>
              <a:defRPr/>
            </a:pPr>
            <a:r>
              <a:rPr lang="en-US" sz="2000" b="1" dirty="0" smtClean="0"/>
              <a:t>Bilingual Christian Fellowship</a:t>
            </a:r>
          </a:p>
          <a:p>
            <a:pPr marL="230188" indent="-230188" eaLnBrk="1" hangingPunct="1">
              <a:lnSpc>
                <a:spcPct val="90000"/>
              </a:lnSpc>
              <a:tabLst>
                <a:tab pos="1366838" algn="l"/>
              </a:tabLst>
              <a:defRPr/>
            </a:pPr>
            <a:r>
              <a:rPr lang="en-US" sz="2000" b="1" dirty="0" smtClean="0"/>
              <a:t>Brethren in Christ Church </a:t>
            </a:r>
            <a:r>
              <a:rPr lang="en-US" sz="2000" dirty="0" smtClean="0"/>
              <a:t>(German, </a:t>
            </a:r>
            <a:r>
              <a:rPr lang="en-US" sz="2000" dirty="0" err="1" smtClean="0"/>
              <a:t>anabaptist</a:t>
            </a:r>
            <a:r>
              <a:rPr lang="en-US" sz="2000" dirty="0" smtClean="0"/>
              <a:t>, pietistic, Wesleyan)</a:t>
            </a:r>
          </a:p>
          <a:p>
            <a:pPr marL="230188" indent="-230188" eaLnBrk="1" hangingPunct="1">
              <a:lnSpc>
                <a:spcPct val="90000"/>
              </a:lnSpc>
              <a:tabLst>
                <a:tab pos="1366838" algn="l"/>
              </a:tabLst>
              <a:defRPr/>
            </a:pPr>
            <a:r>
              <a:rPr lang="en-US" sz="2000" b="1" dirty="0" smtClean="0"/>
              <a:t>Christ Community Church </a:t>
            </a:r>
            <a:endParaRPr lang="en-US" sz="2000" b="1" dirty="0"/>
          </a:p>
          <a:p>
            <a:pPr marL="230188" indent="-230188" eaLnBrk="1" hangingPunct="1">
              <a:lnSpc>
                <a:spcPct val="90000"/>
              </a:lnSpc>
              <a:tabLst>
                <a:tab pos="1366838" algn="l"/>
              </a:tabLst>
              <a:defRPr/>
            </a:pPr>
            <a:r>
              <a:rPr lang="en-US" sz="2000" b="1" dirty="0"/>
              <a:t>Christian Reformed Church in North America </a:t>
            </a:r>
            <a:r>
              <a:rPr lang="en-US" sz="2000" dirty="0"/>
              <a:t>(Dutch, Calvinists)</a:t>
            </a:r>
          </a:p>
          <a:p>
            <a:pPr marL="230188" indent="-230188" eaLnBrk="1" hangingPunct="1">
              <a:lnSpc>
                <a:spcPct val="90000"/>
              </a:lnSpc>
              <a:buFont typeface="Wingdings" charset="0"/>
              <a:buNone/>
              <a:defRPr/>
            </a:pPr>
            <a:endParaRPr lang="en-US" b="1" dirty="0">
              <a:latin typeface="Tahoma" charset="0"/>
            </a:endParaRPr>
          </a:p>
          <a:p>
            <a:pPr marL="231775" indent="-231775" eaLnBrk="1" hangingPunct="1">
              <a:lnSpc>
                <a:spcPct val="90000"/>
              </a:lnSpc>
              <a:buFont typeface="Wingdings" charset="0"/>
              <a:buNone/>
              <a:defRPr/>
            </a:pPr>
            <a:endParaRPr lang="en-US" sz="2000" dirty="0">
              <a:latin typeface="Tahoma" charset="0"/>
              <a:hlinkClick r:id="rId3"/>
            </a:endParaRPr>
          </a:p>
          <a:p>
            <a:pPr marL="231775" indent="-231775" eaLnBrk="1" hangingPunct="1">
              <a:lnSpc>
                <a:spcPct val="90000"/>
              </a:lnSpc>
              <a:buFont typeface="Wingdings" charset="0"/>
              <a:buNone/>
              <a:defRPr/>
            </a:pPr>
            <a:endParaRPr lang="en-US" sz="2000" dirty="0">
              <a:latin typeface="Tahoma" charset="0"/>
              <a:hlinkClick r:id="rId4"/>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71683"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7DBA785E-09E9-9848-B979-F407E70E6D24}" type="slidenum">
              <a:rPr lang="en-US" sz="1400"/>
              <a:pPr eaLnBrk="1" fontAlgn="base" hangingPunct="1">
                <a:spcBef>
                  <a:spcPct val="0"/>
                </a:spcBef>
                <a:spcAft>
                  <a:spcPct val="0"/>
                </a:spcAft>
              </a:pPr>
              <a:t>24</a:t>
            </a:fld>
            <a:endParaRPr lang="en-US" sz="1400"/>
          </a:p>
        </p:txBody>
      </p:sp>
      <p:pic>
        <p:nvPicPr>
          <p:cNvPr id="71684" name="Picture 5" descr="Luther1"/>
          <p:cNvPicPr>
            <a:picLocks noChangeAspect="1"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descr="Calvin3"/>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1"/>
          <p:cNvSpPr txBox="1">
            <a:spLocks noChangeArrowheads="1"/>
          </p:cNvSpPr>
          <p:nvPr/>
        </p:nvSpPr>
        <p:spPr bwMode="auto">
          <a:xfrm>
            <a:off x="762000" y="514350"/>
            <a:ext cx="680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dirty="0">
                <a:latin typeface="Arial" charset="0"/>
                <a:cs typeface="Arial" charset="0"/>
              </a:rPr>
              <a:t>National Association of </a:t>
            </a:r>
            <a:r>
              <a:rPr lang="en-US" sz="2000" b="1" dirty="0">
                <a:solidFill>
                  <a:srgbClr val="FF0000"/>
                </a:solidFill>
                <a:latin typeface="Arial" charset="0"/>
                <a:cs typeface="Arial" charset="0"/>
              </a:rPr>
              <a:t>Evangelicals</a:t>
            </a:r>
            <a:r>
              <a:rPr lang="en-US" sz="2000" b="1" dirty="0">
                <a:latin typeface="Arial" charset="0"/>
                <a:cs typeface="Arial" charset="0"/>
              </a:rPr>
              <a:t> (NAE) Web Site – </a:t>
            </a:r>
          </a:p>
          <a:p>
            <a:pPr eaLnBrk="1" hangingPunct="1"/>
            <a:r>
              <a:rPr lang="en-US" sz="2000" b="1" dirty="0">
                <a:latin typeface="Arial" charset="0"/>
                <a:cs typeface="Arial" charset="0"/>
              </a:rPr>
              <a:t>65 Denominations: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971550"/>
            <a:ext cx="8991600" cy="3657600"/>
          </a:xfrm>
        </p:spPr>
        <p:txBody>
          <a:bodyPr/>
          <a:lstStyle/>
          <a:p>
            <a:pPr marL="230188" indent="-230188" eaLnBrk="1" hangingPunct="1">
              <a:lnSpc>
                <a:spcPct val="90000"/>
              </a:lnSpc>
              <a:tabLst>
                <a:tab pos="1366838" algn="l"/>
              </a:tabLst>
              <a:defRPr/>
            </a:pPr>
            <a:r>
              <a:rPr lang="en-US" sz="2000" b="1" dirty="0">
                <a:solidFill>
                  <a:srgbClr val="FF0000"/>
                </a:solidFill>
              </a:rPr>
              <a:t>Church of God </a:t>
            </a:r>
            <a:r>
              <a:rPr lang="en-US" sz="2000" dirty="0"/>
              <a:t>(many different denominations are called this)</a:t>
            </a:r>
          </a:p>
          <a:p>
            <a:pPr marL="230188" indent="-230188" eaLnBrk="1" hangingPunct="1">
              <a:lnSpc>
                <a:spcPct val="90000"/>
              </a:lnSpc>
              <a:tabLst>
                <a:tab pos="1366838" algn="l"/>
              </a:tabLst>
              <a:defRPr/>
            </a:pPr>
            <a:r>
              <a:rPr lang="en-US" sz="2000" b="1" dirty="0" smtClean="0"/>
              <a:t>Church of God (</a:t>
            </a:r>
            <a:r>
              <a:rPr lang="en-US" sz="2000" b="1" dirty="0" smtClean="0">
                <a:solidFill>
                  <a:srgbClr val="FF0000"/>
                </a:solidFill>
              </a:rPr>
              <a:t>Holiness</a:t>
            </a:r>
            <a:r>
              <a:rPr lang="en-US" sz="2000" b="1" dirty="0" smtClean="0"/>
              <a:t>) </a:t>
            </a:r>
            <a:r>
              <a:rPr lang="en-US" sz="2000" dirty="0" smtClean="0"/>
              <a:t>– Wesley's "second work of </a:t>
            </a:r>
            <a:r>
              <a:rPr lang="en-US" sz="2000" dirty="0" smtClean="0"/>
              <a:t>grace,” after we are saved, </a:t>
            </a:r>
            <a:r>
              <a:rPr lang="en-US" sz="2000" dirty="0" smtClean="0"/>
              <a:t>leading to "Christian perfection" (love others more than ourselves).</a:t>
            </a:r>
          </a:p>
          <a:p>
            <a:pPr marL="230188" indent="-230188" eaLnBrk="1" hangingPunct="1">
              <a:lnSpc>
                <a:spcPct val="90000"/>
              </a:lnSpc>
              <a:tabLst>
                <a:tab pos="1366838" algn="l"/>
              </a:tabLst>
              <a:defRPr/>
            </a:pPr>
            <a:r>
              <a:rPr lang="en-US" sz="2000" b="1" dirty="0" smtClean="0"/>
              <a:t>Church of God Mountain Assembly </a:t>
            </a:r>
            <a:r>
              <a:rPr lang="en-US" sz="2000" dirty="0" smtClean="0"/>
              <a:t>(holiness, </a:t>
            </a:r>
            <a:r>
              <a:rPr lang="en-US" sz="2000" dirty="0" err="1" smtClean="0"/>
              <a:t>pentecostal</a:t>
            </a:r>
            <a:r>
              <a:rPr lang="en-US" sz="2000" dirty="0" smtClean="0"/>
              <a:t> in TN, KY, OH)</a:t>
            </a:r>
          </a:p>
          <a:p>
            <a:pPr marL="230188" indent="-230188" eaLnBrk="1" hangingPunct="1">
              <a:lnSpc>
                <a:spcPct val="90000"/>
              </a:lnSpc>
              <a:tabLst>
                <a:tab pos="1366838" algn="l"/>
              </a:tabLst>
              <a:defRPr/>
            </a:pPr>
            <a:r>
              <a:rPr lang="en-US" sz="2000" b="1" dirty="0" smtClean="0">
                <a:solidFill>
                  <a:srgbClr val="FF0000"/>
                </a:solidFill>
              </a:rPr>
              <a:t>Church of the Nazarene </a:t>
            </a:r>
            <a:r>
              <a:rPr lang="en-US" sz="2000" dirty="0" smtClean="0"/>
              <a:t>(largest Wesleyan holiness denomination at 2.3 million, mission to 159 "world areas," </a:t>
            </a:r>
            <a:r>
              <a:rPr lang="en-US" sz="2000" dirty="0" err="1" smtClean="0"/>
              <a:t>hdqrtrs</a:t>
            </a:r>
            <a:r>
              <a:rPr lang="en-US" sz="2000" dirty="0" smtClean="0"/>
              <a:t>: Kansas City, MO)</a:t>
            </a:r>
          </a:p>
          <a:p>
            <a:pPr marL="230188" indent="-230188" eaLnBrk="1" hangingPunct="1">
              <a:lnSpc>
                <a:spcPct val="90000"/>
              </a:lnSpc>
              <a:tabLst>
                <a:tab pos="1366838" algn="l"/>
              </a:tabLst>
              <a:defRPr/>
            </a:pPr>
            <a:r>
              <a:rPr lang="en-US" sz="2000" b="1" dirty="0" smtClean="0"/>
              <a:t>Churches of Christ in Christian Union </a:t>
            </a:r>
            <a:r>
              <a:rPr lang="en-US" sz="2000" dirty="0" smtClean="0"/>
              <a:t>(Wesleyan-holiness and </a:t>
            </a:r>
            <a:r>
              <a:rPr lang="en-US" sz="2000" dirty="0" err="1" smtClean="0"/>
              <a:t>Restorationist</a:t>
            </a:r>
            <a:r>
              <a:rPr lang="en-US" sz="2000" dirty="0" smtClean="0"/>
              <a:t> – belief that Christianity should be restored after NT pattern).</a:t>
            </a:r>
            <a:endParaRPr lang="en-US" sz="2000" dirty="0" smtClean="0">
              <a:hlinkClick r:id="rId3"/>
            </a:endParaRPr>
          </a:p>
          <a:p>
            <a:pPr marL="230188" indent="-230188" eaLnBrk="1" hangingPunct="1">
              <a:lnSpc>
                <a:spcPct val="90000"/>
              </a:lnSpc>
              <a:tabLst>
                <a:tab pos="1366838" algn="l"/>
              </a:tabLst>
              <a:defRPr/>
            </a:pPr>
            <a:r>
              <a:rPr lang="en-US" sz="2000" b="1" dirty="0"/>
              <a:t>Congregational </a:t>
            </a:r>
            <a:r>
              <a:rPr lang="en-US" sz="2000" b="1" dirty="0">
                <a:solidFill>
                  <a:srgbClr val="FF0000"/>
                </a:solidFill>
              </a:rPr>
              <a:t>Holiness</a:t>
            </a:r>
            <a:r>
              <a:rPr lang="en-US" sz="2000" b="1" dirty="0"/>
              <a:t> Church </a:t>
            </a:r>
            <a:r>
              <a:rPr lang="en-US" sz="2000" dirty="0"/>
              <a:t>(withdrew from International Pentecostal Holiness church in 1921 because </a:t>
            </a:r>
            <a:r>
              <a:rPr lang="en-US" sz="2000" dirty="0" smtClean="0"/>
              <a:t>they believed </a:t>
            </a:r>
            <a:r>
              <a:rPr lang="en-US" sz="2000" dirty="0"/>
              <a:t>in using doctors for healing)</a:t>
            </a:r>
            <a:r>
              <a:rPr lang="en-US" sz="2000" b="1" dirty="0"/>
              <a:t> </a:t>
            </a:r>
          </a:p>
          <a:p>
            <a:pPr marL="230188" indent="-230188" eaLnBrk="1" hangingPunct="1">
              <a:lnSpc>
                <a:spcPct val="90000"/>
              </a:lnSpc>
              <a:tabLst>
                <a:tab pos="1366838" algn="l"/>
              </a:tabLst>
              <a:defRPr/>
            </a:pPr>
            <a:endParaRPr lang="en-US" sz="2000" b="1" dirty="0"/>
          </a:p>
          <a:p>
            <a:pPr marL="231775" indent="-231775" eaLnBrk="1" hangingPunct="1">
              <a:lnSpc>
                <a:spcPct val="90000"/>
              </a:lnSpc>
              <a:buFont typeface="Wingdings" charset="0"/>
              <a:buNone/>
              <a:defRPr/>
            </a:pPr>
            <a:endParaRPr lang="en-US" sz="2000" dirty="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73731"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7E879129-A1C5-614D-9242-D27CCE094412}" type="slidenum">
              <a:rPr lang="en-US" sz="1400"/>
              <a:pPr eaLnBrk="1" fontAlgn="base" hangingPunct="1">
                <a:spcBef>
                  <a:spcPct val="0"/>
                </a:spcBef>
                <a:spcAft>
                  <a:spcPct val="0"/>
                </a:spcAft>
              </a:pPr>
              <a:t>25</a:t>
            </a:fld>
            <a:endParaRPr lang="en-US" sz="1400"/>
          </a:p>
        </p:txBody>
      </p:sp>
      <p:pic>
        <p:nvPicPr>
          <p:cNvPr id="73732"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a:t>Congregational </a:t>
            </a:r>
            <a:r>
              <a:rPr lang="en-US" sz="2000" b="1" dirty="0">
                <a:solidFill>
                  <a:srgbClr val="FF0000"/>
                </a:solidFill>
              </a:rPr>
              <a:t>Methodist</a:t>
            </a:r>
            <a:r>
              <a:rPr lang="en-US" sz="2000" b="1" dirty="0"/>
              <a:t> Church </a:t>
            </a:r>
            <a:r>
              <a:rPr lang="en-US" sz="2000" dirty="0"/>
              <a:t>(Wesleyan, Arminian, 14,000 people)</a:t>
            </a:r>
          </a:p>
          <a:p>
            <a:pPr marL="230188" indent="-230188" eaLnBrk="1" hangingPunct="1">
              <a:lnSpc>
                <a:spcPct val="90000"/>
              </a:lnSpc>
              <a:tabLst>
                <a:tab pos="1366838" algn="l"/>
              </a:tabLst>
              <a:defRPr/>
            </a:pPr>
            <a:r>
              <a:rPr lang="en-US" sz="2000" b="1" dirty="0" smtClean="0"/>
              <a:t>Conservative </a:t>
            </a:r>
            <a:r>
              <a:rPr lang="en-US" sz="2000" b="1" dirty="0" smtClean="0">
                <a:solidFill>
                  <a:srgbClr val="FF0000"/>
                </a:solidFill>
              </a:rPr>
              <a:t>Baptist</a:t>
            </a:r>
            <a:r>
              <a:rPr lang="en-US" sz="2000" b="1" dirty="0" smtClean="0"/>
              <a:t> Assoc. of America</a:t>
            </a:r>
            <a:r>
              <a:rPr lang="en-US" sz="2000" dirty="0" smtClean="0"/>
              <a:t> (broke from Northern Baptist Convention in 1940s to fight "modernism" such as "Bible a myth")</a:t>
            </a:r>
          </a:p>
          <a:p>
            <a:pPr marL="230188" indent="-230188" eaLnBrk="1" hangingPunct="1">
              <a:lnSpc>
                <a:spcPct val="90000"/>
              </a:lnSpc>
              <a:tabLst>
                <a:tab pos="1366838" algn="l"/>
              </a:tabLst>
              <a:defRPr/>
            </a:pPr>
            <a:r>
              <a:rPr lang="en-US" sz="2000" b="1" dirty="0" smtClean="0"/>
              <a:t>Conservative </a:t>
            </a:r>
            <a:r>
              <a:rPr lang="en-US" sz="2000" b="1" dirty="0" smtClean="0">
                <a:solidFill>
                  <a:srgbClr val="FF0000"/>
                </a:solidFill>
              </a:rPr>
              <a:t>Congregational</a:t>
            </a:r>
            <a:r>
              <a:rPr lang="en-US" sz="2000" b="1" dirty="0" smtClean="0"/>
              <a:t> Christian Conference</a:t>
            </a:r>
          </a:p>
          <a:p>
            <a:pPr marL="230188" indent="-230188" eaLnBrk="1" hangingPunct="1">
              <a:lnSpc>
                <a:spcPct val="90000"/>
              </a:lnSpc>
              <a:tabLst>
                <a:tab pos="1366838" algn="l"/>
              </a:tabLst>
              <a:defRPr/>
            </a:pPr>
            <a:r>
              <a:rPr lang="en-US" sz="2000" b="1" dirty="0" smtClean="0"/>
              <a:t>Conservative </a:t>
            </a:r>
            <a:r>
              <a:rPr lang="en-US" sz="2000" b="1" dirty="0" smtClean="0">
                <a:solidFill>
                  <a:srgbClr val="FF0000"/>
                </a:solidFill>
              </a:rPr>
              <a:t>Lutheran</a:t>
            </a:r>
            <a:r>
              <a:rPr lang="en-US" sz="2000" b="1" dirty="0" smtClean="0"/>
              <a:t> Association</a:t>
            </a:r>
          </a:p>
          <a:p>
            <a:pPr marL="230188" indent="-230188" eaLnBrk="1" hangingPunct="1">
              <a:lnSpc>
                <a:spcPct val="90000"/>
              </a:lnSpc>
              <a:tabLst>
                <a:tab pos="1366838" algn="l"/>
              </a:tabLst>
              <a:defRPr/>
            </a:pPr>
            <a:r>
              <a:rPr lang="en-US" sz="2000" b="1" dirty="0"/>
              <a:t>Converge Worldwide </a:t>
            </a:r>
            <a:r>
              <a:rPr lang="en-US" sz="2000" dirty="0"/>
              <a:t>(Swedish </a:t>
            </a:r>
            <a:r>
              <a:rPr lang="en-US" sz="2000" dirty="0" err="1"/>
              <a:t>baptist</a:t>
            </a:r>
            <a:r>
              <a:rPr lang="en-US" sz="2000" dirty="0"/>
              <a:t>/</a:t>
            </a:r>
            <a:r>
              <a:rPr lang="en-US" sz="2000" dirty="0" err="1"/>
              <a:t>pietist</a:t>
            </a:r>
            <a:r>
              <a:rPr lang="en-US" sz="2000" dirty="0"/>
              <a:t>, changed name recently from Baptist General Conference, </a:t>
            </a:r>
            <a:r>
              <a:rPr lang="en-US" sz="2000" dirty="0" err="1"/>
              <a:t>Hdqrtrs</a:t>
            </a:r>
            <a:r>
              <a:rPr lang="en-US" sz="2000" dirty="0"/>
              <a:t>: Orlando, 200,000</a:t>
            </a:r>
            <a:r>
              <a:rPr lang="en-US" sz="2000" dirty="0" smtClean="0"/>
              <a:t>)</a:t>
            </a:r>
            <a:endParaRPr lang="en-US" sz="2000" b="1" dirty="0" smtClean="0"/>
          </a:p>
          <a:p>
            <a:pPr marL="230188" indent="-230188" eaLnBrk="1" hangingPunct="1">
              <a:lnSpc>
                <a:spcPct val="90000"/>
              </a:lnSpc>
              <a:tabLst>
                <a:tab pos="1366838" algn="l"/>
              </a:tabLst>
              <a:defRPr/>
            </a:pPr>
            <a:r>
              <a:rPr lang="en-US" sz="2000" b="1" dirty="0" err="1" smtClean="0"/>
              <a:t>Elim</a:t>
            </a:r>
            <a:r>
              <a:rPr lang="en-US" sz="2000" b="1" dirty="0" smtClean="0"/>
              <a:t> Fellowship</a:t>
            </a:r>
            <a:r>
              <a:rPr lang="en-US" sz="2000" dirty="0" smtClean="0"/>
              <a:t> (</a:t>
            </a:r>
            <a:r>
              <a:rPr lang="en-US" sz="2000" dirty="0" err="1" smtClean="0"/>
              <a:t>pentecostal</a:t>
            </a:r>
            <a:r>
              <a:rPr lang="en-US" sz="2000" dirty="0" smtClean="0"/>
              <a:t> and spread revival)</a:t>
            </a:r>
            <a:endParaRPr lang="en-US" sz="2000" b="1" dirty="0" smtClean="0"/>
          </a:p>
          <a:p>
            <a:pPr marL="230188" indent="-230188" eaLnBrk="1" hangingPunct="1">
              <a:lnSpc>
                <a:spcPct val="90000"/>
              </a:lnSpc>
              <a:tabLst>
                <a:tab pos="1366838" algn="l"/>
              </a:tabLst>
              <a:defRPr/>
            </a:pPr>
            <a:r>
              <a:rPr lang="en-US" sz="2000" b="1" dirty="0" smtClean="0"/>
              <a:t>Evangelical Assembly of </a:t>
            </a:r>
            <a:r>
              <a:rPr lang="en-US" sz="2000" b="1" dirty="0" smtClean="0">
                <a:solidFill>
                  <a:srgbClr val="FF0000"/>
                </a:solidFill>
              </a:rPr>
              <a:t>Presbyterian</a:t>
            </a:r>
            <a:r>
              <a:rPr lang="en-US" sz="2000" b="1" dirty="0" smtClean="0"/>
              <a:t> Churches </a:t>
            </a:r>
            <a:r>
              <a:rPr lang="en-US" sz="2000" dirty="0" smtClean="0"/>
              <a:t>(evangelical &amp; believe in </a:t>
            </a:r>
            <a:r>
              <a:rPr lang="en-US" sz="2000" dirty="0" err="1" smtClean="0"/>
              <a:t>presbyterian</a:t>
            </a:r>
            <a:r>
              <a:rPr lang="en-US" sz="2000" dirty="0" smtClean="0"/>
              <a:t> form of church government: local councils of elders) </a:t>
            </a: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hlinkClick r:id="rId3"/>
            </a:endParaRPr>
          </a:p>
          <a:p>
            <a:pPr marL="230188" indent="-230188" eaLnBrk="1" hangingPunct="1">
              <a:lnSpc>
                <a:spcPct val="90000"/>
              </a:lnSpc>
              <a:tabLst>
                <a:tab pos="1366838" algn="l"/>
              </a:tabLst>
              <a:defRPr/>
            </a:pPr>
            <a:endParaRPr lang="en-US" sz="2000" b="1" dirty="0"/>
          </a:p>
          <a:p>
            <a:pPr marL="231775" indent="-231775" eaLnBrk="1" hangingPunct="1">
              <a:lnSpc>
                <a:spcPct val="90000"/>
              </a:lnSpc>
              <a:buFont typeface="Wingdings" charset="0"/>
              <a:buNone/>
              <a:defRPr/>
            </a:pPr>
            <a:endParaRPr lang="en-US" sz="2000" dirty="0">
              <a:hlinkClick r:id="rId3"/>
            </a:endParaRPr>
          </a:p>
          <a:p>
            <a:pPr marL="231775" indent="-231775" eaLnBrk="1" hangingPunct="1">
              <a:lnSpc>
                <a:spcPct val="90000"/>
              </a:lnSpc>
              <a:buFont typeface="Wingdings" charset="0"/>
              <a:buNone/>
              <a:defRPr/>
            </a:pPr>
            <a:endParaRPr lang="en-US" sz="2000" dirty="0">
              <a:hlinkClick r:id="rId4"/>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75779"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110E9E13-5859-3B41-968D-D511D7718257}" type="slidenum">
              <a:rPr lang="en-US" sz="1400"/>
              <a:pPr eaLnBrk="1" fontAlgn="base" hangingPunct="1">
                <a:spcBef>
                  <a:spcPct val="0"/>
                </a:spcBef>
                <a:spcAft>
                  <a:spcPct val="0"/>
                </a:spcAft>
              </a:pPr>
              <a:t>26</a:t>
            </a:fld>
            <a:endParaRPr lang="en-US" sz="1400"/>
          </a:p>
        </p:txBody>
      </p:sp>
      <p:pic>
        <p:nvPicPr>
          <p:cNvPr id="75780" name="Picture 5" descr="Luther1"/>
          <p:cNvPicPr>
            <a:picLocks noChangeAspect="1"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Calvin3"/>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t>Evangelical Church of North America</a:t>
            </a:r>
            <a:r>
              <a:rPr lang="en-US" sz="2000" dirty="0" smtClean="0"/>
              <a:t> (Wesleyan-holiness, dedicated to a life of holiness &amp; sanctification, 12,000 members, </a:t>
            </a:r>
            <a:r>
              <a:rPr lang="en-US" sz="2000" dirty="0" err="1" smtClean="0"/>
              <a:t>hdqrtrs</a:t>
            </a:r>
            <a:r>
              <a:rPr lang="en-US" sz="2000" dirty="0"/>
              <a:t> </a:t>
            </a:r>
            <a:r>
              <a:rPr lang="en-US" sz="2000" dirty="0" smtClean="0"/>
              <a:t>in OR) </a:t>
            </a:r>
            <a:endParaRPr lang="en-US" sz="2000" b="1" dirty="0" smtClean="0"/>
          </a:p>
          <a:p>
            <a:pPr marL="230188" indent="-230188" eaLnBrk="1" hangingPunct="1">
              <a:lnSpc>
                <a:spcPct val="90000"/>
              </a:lnSpc>
              <a:tabLst>
                <a:tab pos="1366838" algn="l"/>
              </a:tabLst>
              <a:defRPr/>
            </a:pPr>
            <a:r>
              <a:rPr lang="en-US" sz="2000" b="1" dirty="0" smtClean="0"/>
              <a:t>Evangelical Congregational Church </a:t>
            </a:r>
            <a:r>
              <a:rPr lang="en-US" sz="2000" dirty="0" smtClean="0"/>
              <a:t>(Arminian Methodist but not part of the congregational churches that came from New England)</a:t>
            </a:r>
          </a:p>
          <a:p>
            <a:pPr marL="230188" indent="-230188" eaLnBrk="1" hangingPunct="1">
              <a:lnSpc>
                <a:spcPct val="90000"/>
              </a:lnSpc>
              <a:tabLst>
                <a:tab pos="1366838" algn="l"/>
              </a:tabLst>
              <a:defRPr/>
            </a:pPr>
            <a:r>
              <a:rPr lang="en-US" sz="2000" b="1" dirty="0" smtClean="0"/>
              <a:t>Evangelical </a:t>
            </a:r>
            <a:r>
              <a:rPr lang="en-US" sz="2000" b="1" dirty="0" smtClean="0">
                <a:solidFill>
                  <a:srgbClr val="FF0000"/>
                </a:solidFill>
              </a:rPr>
              <a:t>Free</a:t>
            </a:r>
            <a:r>
              <a:rPr lang="en-US" sz="2000" b="1" dirty="0" smtClean="0"/>
              <a:t> Church </a:t>
            </a:r>
            <a:r>
              <a:rPr lang="en-US" sz="2000" b="1" dirty="0" smtClean="0"/>
              <a:t>of </a:t>
            </a:r>
            <a:r>
              <a:rPr lang="en-US" sz="2000" b="1" dirty="0" smtClean="0"/>
              <a:t>America</a:t>
            </a:r>
            <a:r>
              <a:rPr lang="en-US" sz="2000" dirty="0" smtClean="0"/>
              <a:t> ("Free" means affirms human free will, local </a:t>
            </a:r>
            <a:r>
              <a:rPr lang="en-US" sz="2000" dirty="0" err="1" smtClean="0"/>
              <a:t>independ</a:t>
            </a:r>
            <a:r>
              <a:rPr lang="en-US" sz="2000" dirty="0" smtClean="0"/>
              <a:t>. churches, 1950 merger: Swedish, Norwegian, Danish)</a:t>
            </a:r>
          </a:p>
          <a:p>
            <a:pPr marL="230188" indent="-230188" eaLnBrk="1" hangingPunct="1">
              <a:lnSpc>
                <a:spcPct val="90000"/>
              </a:lnSpc>
              <a:tabLst>
                <a:tab pos="1366838" algn="l"/>
              </a:tabLst>
              <a:defRPr/>
            </a:pPr>
            <a:r>
              <a:rPr lang="en-US" sz="2000" b="1" dirty="0" smtClean="0"/>
              <a:t>Evangelical </a:t>
            </a:r>
            <a:r>
              <a:rPr lang="en-US" sz="2000" b="1" dirty="0" smtClean="0">
                <a:solidFill>
                  <a:srgbClr val="FF0000"/>
                </a:solidFill>
              </a:rPr>
              <a:t>Friends</a:t>
            </a:r>
            <a:r>
              <a:rPr lang="en-US" sz="2000" b="1" dirty="0" smtClean="0"/>
              <a:t> Church - Eastern Region </a:t>
            </a:r>
            <a:r>
              <a:rPr lang="en-US" sz="2000" dirty="0" smtClean="0"/>
              <a:t>("Friends" or "Quakers" strongly emphasize "priesthood of all believers," being taught by a direct personal relationship with Christ rather than seminary, no need for clergy)</a:t>
            </a:r>
          </a:p>
          <a:p>
            <a:pPr marL="230188" indent="-230188" eaLnBrk="1" hangingPunct="1">
              <a:lnSpc>
                <a:spcPct val="90000"/>
              </a:lnSpc>
              <a:tabLst>
                <a:tab pos="1366838" algn="l"/>
              </a:tabLst>
              <a:defRPr/>
            </a:pPr>
            <a:r>
              <a:rPr lang="en-US" sz="2000" b="1" dirty="0" smtClean="0"/>
              <a:t>Evangelical Lutheran Conference</a:t>
            </a: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3"/>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3"/>
            </a:endParaRPr>
          </a:p>
          <a:p>
            <a:pPr marL="231775" indent="-231775" eaLnBrk="1" hangingPunct="1">
              <a:lnSpc>
                <a:spcPct val="90000"/>
              </a:lnSpc>
              <a:buFont typeface="Wingdings" charset="0"/>
              <a:buNone/>
              <a:defRPr/>
            </a:pPr>
            <a:endParaRPr lang="en-US" sz="2000" dirty="0">
              <a:hlinkClick r:id="rId4"/>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77827"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2BDD2D25-7DCA-0747-9AA7-CD2D33FFDBF2}" type="slidenum">
              <a:rPr lang="en-US" sz="1400"/>
              <a:pPr eaLnBrk="1" fontAlgn="base" hangingPunct="1">
                <a:spcBef>
                  <a:spcPct val="0"/>
                </a:spcBef>
                <a:spcAft>
                  <a:spcPct val="0"/>
                </a:spcAft>
              </a:pPr>
              <a:t>27</a:t>
            </a:fld>
            <a:endParaRPr lang="en-US" sz="1400"/>
          </a:p>
        </p:txBody>
      </p:sp>
      <p:pic>
        <p:nvPicPr>
          <p:cNvPr id="77828" name="Picture 5" descr="Luther1"/>
          <p:cNvPicPr>
            <a:picLocks noChangeAspect="1"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Calvin3"/>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None/>
              <a:tabLst>
                <a:tab pos="1366838" algn="l"/>
              </a:tabLst>
              <a:defRPr/>
            </a:pPr>
            <a:endParaRPr lang="en-US" sz="2000" b="1" dirty="0" smtClean="0"/>
          </a:p>
          <a:p>
            <a:pPr marL="230188" indent="-230188" eaLnBrk="1" hangingPunct="1">
              <a:lnSpc>
                <a:spcPct val="90000"/>
              </a:lnSpc>
              <a:tabLst>
                <a:tab pos="1366838" algn="l"/>
              </a:tabLst>
              <a:defRPr/>
            </a:pPr>
            <a:r>
              <a:rPr lang="en-US" sz="2000" b="1" dirty="0" smtClean="0"/>
              <a:t>Evangelical </a:t>
            </a:r>
            <a:r>
              <a:rPr lang="en-US" sz="2000" b="1" dirty="0" smtClean="0">
                <a:solidFill>
                  <a:srgbClr val="FF0000"/>
                </a:solidFill>
              </a:rPr>
              <a:t>Methodist</a:t>
            </a:r>
            <a:r>
              <a:rPr lang="en-US" sz="2000" b="1" dirty="0" smtClean="0"/>
              <a:t> Church</a:t>
            </a:r>
            <a:r>
              <a:rPr lang="en-US" sz="2000" dirty="0" smtClean="0"/>
              <a:t> (conservative Wesleyans)</a:t>
            </a:r>
          </a:p>
          <a:p>
            <a:pPr marL="230188" indent="-230188" eaLnBrk="1" hangingPunct="1">
              <a:lnSpc>
                <a:spcPct val="90000"/>
              </a:lnSpc>
              <a:tabLst>
                <a:tab pos="1366838" algn="l"/>
              </a:tabLst>
              <a:defRPr/>
            </a:pPr>
            <a:r>
              <a:rPr lang="en-US" sz="2000" b="1" dirty="0" smtClean="0"/>
              <a:t>Evangelical </a:t>
            </a:r>
            <a:r>
              <a:rPr lang="en-US" sz="2000" b="1" dirty="0" smtClean="0">
                <a:solidFill>
                  <a:srgbClr val="FF0000"/>
                </a:solidFill>
              </a:rPr>
              <a:t>Presbyterian </a:t>
            </a:r>
            <a:r>
              <a:rPr lang="en-US" sz="2000" b="1" dirty="0" smtClean="0"/>
              <a:t>Church</a:t>
            </a:r>
            <a:r>
              <a:rPr lang="en-US" sz="2000" dirty="0" smtClean="0"/>
              <a:t> (Reformed theology, </a:t>
            </a:r>
            <a:r>
              <a:rPr lang="en-US" sz="2000" dirty="0" err="1" smtClean="0"/>
              <a:t>presbyterian</a:t>
            </a:r>
            <a:r>
              <a:rPr lang="en-US" sz="2000" dirty="0" smtClean="0"/>
              <a:t> governance, broke away from liberal </a:t>
            </a:r>
            <a:r>
              <a:rPr lang="en-US" sz="2000" b="1" dirty="0" smtClean="0"/>
              <a:t>Presbyterian Church USA </a:t>
            </a:r>
            <a:r>
              <a:rPr lang="en-US" sz="2000" dirty="0" smtClean="0"/>
              <a:t>in 1981, but EPC is more moderate than Presbyterian Church in America - </a:t>
            </a:r>
            <a:r>
              <a:rPr lang="en-US" sz="2000" b="1" dirty="0" smtClean="0"/>
              <a:t>PCA</a:t>
            </a:r>
            <a:r>
              <a:rPr lang="en-US" sz="2000" dirty="0" smtClean="0"/>
              <a:t>).</a:t>
            </a:r>
          </a:p>
          <a:p>
            <a:pPr marL="1028700" indent="-279400" eaLnBrk="1" hangingPunct="1">
              <a:lnSpc>
                <a:spcPct val="90000"/>
              </a:lnSpc>
              <a:buFont typeface="+mj-lt"/>
              <a:buAutoNum type="arabicPeriod"/>
              <a:tabLst>
                <a:tab pos="1366838" algn="l"/>
                <a:tab pos="1604963" algn="l"/>
              </a:tabLst>
              <a:defRPr/>
            </a:pPr>
            <a:r>
              <a:rPr lang="en-US" sz="2000" dirty="0" smtClean="0"/>
              <a:t>PCA – most conservative (second largest Presbyterian church)</a:t>
            </a:r>
          </a:p>
          <a:p>
            <a:pPr marL="1028700" indent="-279400" eaLnBrk="1" hangingPunct="1">
              <a:lnSpc>
                <a:spcPct val="90000"/>
              </a:lnSpc>
              <a:buFont typeface="+mj-lt"/>
              <a:buAutoNum type="arabicPeriod"/>
              <a:tabLst>
                <a:tab pos="1366838" algn="l"/>
                <a:tab pos="1604963" algn="l"/>
              </a:tabLst>
              <a:defRPr/>
            </a:pPr>
            <a:r>
              <a:rPr lang="en-US" sz="2000" dirty="0" smtClean="0"/>
              <a:t>EPC – moderate</a:t>
            </a:r>
          </a:p>
          <a:p>
            <a:pPr marL="1028700" indent="-279400" eaLnBrk="1" hangingPunct="1">
              <a:lnSpc>
                <a:spcPct val="90000"/>
              </a:lnSpc>
              <a:buFont typeface="+mj-lt"/>
              <a:buAutoNum type="arabicPeriod"/>
              <a:tabLst>
                <a:tab pos="1366838" algn="l"/>
                <a:tab pos="1604963" algn="l"/>
              </a:tabLst>
              <a:defRPr/>
            </a:pPr>
            <a:r>
              <a:rPr lang="en-US" sz="2000" dirty="0" smtClean="0"/>
              <a:t>PC – USA – liberal (largest Presbyterian church)</a:t>
            </a:r>
            <a:endParaRPr lang="en-US" sz="2000" dirty="0" smtClean="0"/>
          </a:p>
          <a:p>
            <a:pPr marL="230188" indent="-230188" eaLnBrk="1" hangingPunct="1">
              <a:lnSpc>
                <a:spcPct val="90000"/>
              </a:lnSpc>
              <a:tabLst>
                <a:tab pos="1366838" algn="l"/>
              </a:tabLst>
              <a:defRPr/>
            </a:pPr>
            <a:r>
              <a:rPr lang="en-US" sz="2000" b="1" dirty="0" smtClean="0"/>
              <a:t>Evangelistic Missionary Fellowship</a:t>
            </a:r>
          </a:p>
          <a:p>
            <a:pPr marL="230188" indent="-230188" eaLnBrk="1" hangingPunct="1">
              <a:lnSpc>
                <a:spcPct val="90000"/>
              </a:lnSpc>
              <a:tabLst>
                <a:tab pos="1366838" algn="l"/>
              </a:tabLst>
              <a:defRPr/>
            </a:pPr>
            <a:r>
              <a:rPr lang="en-US" sz="2000" b="1" dirty="0" smtClean="0"/>
              <a:t>Fellowship of Evangelical Churches</a:t>
            </a:r>
            <a:r>
              <a:rPr lang="en-US" sz="2000" dirty="0" smtClean="0"/>
              <a:t> (Mennonite Evangelicals – In 1800s, Henry </a:t>
            </a:r>
            <a:r>
              <a:rPr lang="en-US" sz="2000" dirty="0" err="1" smtClean="0"/>
              <a:t>Egly</a:t>
            </a:r>
            <a:r>
              <a:rPr lang="en-US" sz="2000" dirty="0" smtClean="0"/>
              <a:t> withdrew from Amish, called </a:t>
            </a:r>
            <a:r>
              <a:rPr lang="en-US" sz="2000" i="1" dirty="0" smtClean="0"/>
              <a:t>"</a:t>
            </a:r>
            <a:r>
              <a:rPr lang="en-US" sz="2000" i="1" dirty="0" err="1" smtClean="0"/>
              <a:t>Egly</a:t>
            </a:r>
            <a:r>
              <a:rPr lang="en-US" sz="2000" i="1" dirty="0" smtClean="0"/>
              <a:t> Amish," </a:t>
            </a:r>
            <a:r>
              <a:rPr lang="en-US" sz="2000" dirty="0" smtClean="0"/>
              <a:t>5,000 members)</a:t>
            </a:r>
          </a:p>
          <a:p>
            <a:pPr marL="230188" indent="-230188" eaLnBrk="1" hangingPunct="1">
              <a:lnSpc>
                <a:spcPct val="90000"/>
              </a:lnSpc>
              <a:tabLst>
                <a:tab pos="1366838" algn="l"/>
              </a:tabLst>
              <a:defRPr/>
            </a:pPr>
            <a:endParaRPr lang="en-US" sz="2000"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79875"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6C2CB03-4BB1-4A40-A73E-EE8887663590}" type="slidenum">
              <a:rPr lang="en-US" sz="1400"/>
              <a:pPr eaLnBrk="1" fontAlgn="base" hangingPunct="1">
                <a:spcBef>
                  <a:spcPct val="0"/>
                </a:spcBef>
                <a:spcAft>
                  <a:spcPct val="0"/>
                </a:spcAft>
              </a:pPr>
              <a:t>28</a:t>
            </a:fld>
            <a:endParaRPr lang="en-US" sz="1400"/>
          </a:p>
        </p:txBody>
      </p:sp>
      <p:pic>
        <p:nvPicPr>
          <p:cNvPr id="79876"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r>
              <a:rPr lang="en-US" sz="2000" b="1" dirty="0" smtClean="0">
                <a:solidFill>
                  <a:srgbClr val="FF0000"/>
                </a:solidFill>
              </a:rPr>
              <a:t>Free</a:t>
            </a:r>
            <a:r>
              <a:rPr lang="en-US" sz="2000" b="1" dirty="0" smtClean="0"/>
              <a:t> </a:t>
            </a:r>
            <a:r>
              <a:rPr lang="en-US" sz="2000" b="1" dirty="0"/>
              <a:t>Methodist Church of North America </a:t>
            </a:r>
            <a:r>
              <a:rPr lang="en-US" sz="2000" dirty="0"/>
              <a:t>(Wesleyan-Arminian, "Free" means anti-slavery, pews in church to be </a:t>
            </a:r>
            <a:r>
              <a:rPr lang="en-US" sz="2000" dirty="0" smtClean="0"/>
              <a:t>“free” </a:t>
            </a:r>
            <a:r>
              <a:rPr lang="en-US" sz="2000" dirty="0"/>
              <a:t>to all rather than sold or rented, allowing the </a:t>
            </a:r>
            <a:r>
              <a:rPr lang="en-US" sz="2000" dirty="0" smtClean="0"/>
              <a:t>“freedom” </a:t>
            </a:r>
            <a:r>
              <a:rPr lang="en-US" sz="2000" dirty="0"/>
              <a:t>of the HS vs. stifling formality, and </a:t>
            </a:r>
            <a:r>
              <a:rPr lang="en-US" sz="2000" dirty="0" smtClean="0"/>
              <a:t>“freedom” </a:t>
            </a:r>
            <a:r>
              <a:rPr lang="en-US" sz="2000" dirty="0"/>
              <a:t>from secret societies like Freemasons, 1860: expelled from Methodist Episcopal Church for too earnestly advocating "authentic Methodism."</a:t>
            </a:r>
            <a:r>
              <a:rPr lang="en-US" sz="2000" dirty="0" smtClean="0"/>
              <a:t>)</a:t>
            </a:r>
          </a:p>
          <a:p>
            <a:pPr marL="0" indent="0" eaLnBrk="1" hangingPunct="1">
              <a:lnSpc>
                <a:spcPct val="90000"/>
              </a:lnSpc>
              <a:buFont typeface="Wingdings 3" charset="0"/>
              <a:buNone/>
              <a:tabLst>
                <a:tab pos="1366838" algn="l"/>
              </a:tabLst>
              <a:defRPr/>
            </a:pPr>
            <a:endParaRPr lang="en-US" sz="800" dirty="0"/>
          </a:p>
          <a:p>
            <a:pPr marL="230188" indent="-230188" eaLnBrk="1" hangingPunct="1">
              <a:lnSpc>
                <a:spcPct val="90000"/>
              </a:lnSpc>
              <a:tabLst>
                <a:tab pos="1366838" algn="l"/>
              </a:tabLst>
              <a:defRPr/>
            </a:pPr>
            <a:r>
              <a:rPr lang="en-US" sz="2000" b="1" dirty="0" smtClean="0">
                <a:solidFill>
                  <a:srgbClr val="FF0000"/>
                </a:solidFill>
              </a:rPr>
              <a:t>Foursquare </a:t>
            </a:r>
            <a:r>
              <a:rPr lang="en-US" sz="2000" b="1" dirty="0">
                <a:solidFill>
                  <a:srgbClr val="FF0000"/>
                </a:solidFill>
              </a:rPr>
              <a:t>Church</a:t>
            </a:r>
            <a:r>
              <a:rPr lang="en-US" sz="2000" dirty="0">
                <a:solidFill>
                  <a:srgbClr val="FF0000"/>
                </a:solidFill>
              </a:rPr>
              <a:t> </a:t>
            </a:r>
            <a:r>
              <a:rPr lang="en-US" sz="2000" dirty="0"/>
              <a:t>(</a:t>
            </a:r>
            <a:r>
              <a:rPr lang="en-US" sz="2000" dirty="0" err="1"/>
              <a:t>pentecostal</a:t>
            </a:r>
            <a:r>
              <a:rPr lang="en-US" sz="2000" dirty="0"/>
              <a:t>, modern healing</a:t>
            </a:r>
            <a:r>
              <a:rPr lang="en-US" sz="2000" dirty="0" smtClean="0"/>
              <a:t>, emphasizes the </a:t>
            </a:r>
            <a:r>
              <a:rPr lang="en-US" sz="2000" dirty="0"/>
              <a:t>4-fold ministry of </a:t>
            </a:r>
            <a:r>
              <a:rPr lang="en-US" sz="2000" dirty="0" smtClean="0"/>
              <a:t>Jesus, </a:t>
            </a:r>
            <a:r>
              <a:rPr lang="en-US" sz="2000" dirty="0"/>
              <a:t>believe in verbal inspiration of Bible, possible to backslide, Christian perfection possible,8,000,000 members, founded </a:t>
            </a:r>
            <a:r>
              <a:rPr lang="en-US" sz="2000" dirty="0" smtClean="0"/>
              <a:t>in 1923 </a:t>
            </a:r>
            <a:r>
              <a:rPr lang="en-US" sz="2000" dirty="0"/>
              <a:t>by Aimee </a:t>
            </a:r>
            <a:r>
              <a:rPr lang="en-US" sz="2000" dirty="0" err="1"/>
              <a:t>Semple</a:t>
            </a:r>
            <a:r>
              <a:rPr lang="en-US" sz="2000" dirty="0"/>
              <a:t> McPherson in Los Angeles where their temple is)</a:t>
            </a:r>
            <a:endParaRPr lang="en-US" sz="2000" b="1" dirty="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81923"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798502ED-538C-0D4E-A055-986E39F6F45C}" type="slidenum">
              <a:rPr lang="en-US" sz="1400"/>
              <a:pPr eaLnBrk="1" fontAlgn="base" hangingPunct="1">
                <a:spcBef>
                  <a:spcPct val="0"/>
                </a:spcBef>
                <a:spcAft>
                  <a:spcPct val="0"/>
                </a:spcAft>
              </a:pPr>
              <a:t>29</a:t>
            </a:fld>
            <a:endParaRPr lang="en-US" sz="1400"/>
          </a:p>
        </p:txBody>
      </p:sp>
      <p:pic>
        <p:nvPicPr>
          <p:cNvPr id="81924"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028700"/>
            <a:ext cx="8305800" cy="3630216"/>
          </a:xfrm>
          <a:extLst/>
        </p:spPr>
        <p:txBody>
          <a:bodyPr/>
          <a:lstStyle/>
          <a:p>
            <a:pPr marL="57150" indent="-57150" eaLnBrk="1" hangingPunct="1">
              <a:lnSpc>
                <a:spcPct val="80000"/>
              </a:lnSpc>
              <a:buFont typeface="Wingdings" charset="0"/>
              <a:buNone/>
              <a:defRPr/>
            </a:pPr>
            <a:r>
              <a:rPr lang="en-US" sz="2000" dirty="0">
                <a:latin typeface="Tahoma" charset="0"/>
              </a:rPr>
              <a:t>	</a:t>
            </a:r>
          </a:p>
          <a:p>
            <a:pPr marL="57150" indent="-57150" eaLnBrk="1" hangingPunct="1">
              <a:lnSpc>
                <a:spcPct val="80000"/>
              </a:lnSpc>
              <a:buFont typeface="Wingdings" charset="0"/>
              <a:buNone/>
              <a:defRPr/>
            </a:pPr>
            <a:r>
              <a:rPr lang="en-US" dirty="0">
                <a:latin typeface="Tahoma" charset="0"/>
              </a:rPr>
              <a:t>	</a:t>
            </a:r>
          </a:p>
          <a:p>
            <a:pPr marL="57150" indent="-57150" eaLnBrk="1" hangingPunct="1">
              <a:lnSpc>
                <a:spcPct val="80000"/>
              </a:lnSpc>
              <a:buFont typeface="Wingdings" charset="0"/>
              <a:buNone/>
              <a:defRPr/>
            </a:pPr>
            <a:r>
              <a:rPr lang="en-US" dirty="0">
                <a:latin typeface="Tahoma" charset="0"/>
              </a:rPr>
              <a:t>	</a:t>
            </a:r>
            <a:endParaRPr lang="en-US" dirty="0" smtClean="0">
              <a:latin typeface="Tahoma" charset="0"/>
            </a:endParaRPr>
          </a:p>
          <a:p>
            <a:pPr eaLnBrk="1" hangingPunct="1">
              <a:buFont typeface="Wingdings 3" charset="0"/>
              <a:buNone/>
              <a:defRPr/>
            </a:pPr>
            <a:endParaRPr lang="en-US" altLang="ja-JP" sz="800" dirty="0" smtClean="0">
              <a:latin typeface="Tahoma" charset="0"/>
            </a:endParaRPr>
          </a:p>
          <a:p>
            <a:pPr eaLnBrk="1" hangingPunct="1">
              <a:buFont typeface="Wingdings 3" charset="0"/>
              <a:buNone/>
              <a:defRPr/>
            </a:pPr>
            <a:r>
              <a:rPr lang="en-US" altLang="ja-JP" dirty="0" smtClean="0"/>
              <a:t>	</a:t>
            </a:r>
            <a:r>
              <a:rPr lang="ja-JP" altLang="en-US" dirty="0" smtClean="0"/>
              <a:t>“</a:t>
            </a:r>
            <a:r>
              <a:rPr lang="en-US" altLang="ja-JP" dirty="0"/>
              <a:t>One must keep on pointing out that </a:t>
            </a:r>
            <a:r>
              <a:rPr lang="en-US" altLang="ja-JP" strike="sngStrike" dirty="0"/>
              <a:t>Christianity</a:t>
            </a:r>
            <a:r>
              <a:rPr lang="en-US" altLang="ja-JP" dirty="0"/>
              <a:t> [the restored gospel] is a statement which, if false, is of no importance, and </a:t>
            </a:r>
            <a:r>
              <a:rPr lang="en-US" altLang="ja-JP" i="1" dirty="0"/>
              <a:t>if true, of infinite importance</a:t>
            </a:r>
            <a:r>
              <a:rPr lang="en-US" altLang="ja-JP" dirty="0"/>
              <a:t>.  The one thing it cannot be is moderately important.</a:t>
            </a:r>
            <a:r>
              <a:rPr lang="ja-JP" altLang="en-US" dirty="0"/>
              <a:t>”</a:t>
            </a:r>
            <a:endParaRPr lang="en-US" altLang="ja-JP" dirty="0"/>
          </a:p>
          <a:p>
            <a:pPr eaLnBrk="1" hangingPunct="1">
              <a:buFont typeface="Wingdings 3" charset="0"/>
              <a:buNone/>
              <a:defRPr/>
            </a:pPr>
            <a:r>
              <a:rPr lang="en-US" dirty="0"/>
              <a:t>					</a:t>
            </a:r>
            <a:r>
              <a:rPr lang="en-US" i="1" dirty="0"/>
              <a:t>C.S. Lewis</a:t>
            </a:r>
          </a:p>
          <a:p>
            <a:pPr eaLnBrk="1" hangingPunct="1">
              <a:buFont typeface="Wingdings 3" charset="0"/>
              <a:buNone/>
              <a:defRPr/>
            </a:pPr>
            <a:r>
              <a:rPr lang="en-US" i="1" dirty="0"/>
              <a:t>					God in the Dock: Essays on 				</a:t>
            </a:r>
            <a:r>
              <a:rPr lang="en-US" i="1" dirty="0" smtClean="0"/>
              <a:t>Theology </a:t>
            </a:r>
            <a:r>
              <a:rPr lang="en-US" i="1" dirty="0"/>
              <a:t>and </a:t>
            </a:r>
            <a:r>
              <a:rPr lang="en-US" i="1" dirty="0" smtClean="0"/>
              <a:t>Ethics</a:t>
            </a:r>
            <a:endParaRPr lang="en-US" i="1" dirty="0"/>
          </a:p>
        </p:txBody>
      </p:sp>
      <p:sp>
        <p:nvSpPr>
          <p:cNvPr id="20482" name="Rectangle 2"/>
          <p:cNvSpPr>
            <a:spLocks noGrp="1" noChangeArrowheads="1"/>
          </p:cNvSpPr>
          <p:nvPr>
            <p:ph type="title"/>
          </p:nvPr>
        </p:nvSpPr>
        <p:spPr>
          <a:xfrm>
            <a:off x="152400" y="-114300"/>
            <a:ext cx="8839200" cy="628650"/>
          </a:xfrm>
        </p:spPr>
        <p:txBody>
          <a:bodyPr>
            <a:normAutofit fontScale="90000"/>
          </a:bodyPr>
          <a:lstStyle/>
          <a:p>
            <a:pPr eaLnBrk="1" hangingPunct="1">
              <a:defRPr/>
            </a:pPr>
            <a:r>
              <a:rPr lang="en-US" sz="4000" dirty="0">
                <a:latin typeface="Copperplate"/>
                <a:cs typeface="Copperplate"/>
              </a:rPr>
              <a:t> </a:t>
            </a:r>
            <a:r>
              <a:rPr lang="en-US" sz="3200" dirty="0" smtClean="0">
                <a:latin typeface="Copperplate"/>
                <a:cs typeface="Copperplate"/>
              </a:rPr>
              <a:t>Is The "Restored Gospel" Important?</a:t>
            </a:r>
            <a:endParaRPr lang="en-US" sz="3200" dirty="0">
              <a:latin typeface="Copperplate"/>
              <a:cs typeface="Copperplate"/>
            </a:endParaRPr>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8985BDB6-26CD-784B-8BB5-1CFA9B5DCE8C}" type="slidenum">
              <a:rPr lang="en-US" sz="1400"/>
              <a:pPr eaLnBrk="1" fontAlgn="base" hangingPunct="1">
                <a:spcBef>
                  <a:spcPct val="0"/>
                </a:spcBef>
                <a:spcAft>
                  <a:spcPct val="0"/>
                </a:spcAft>
              </a:pPr>
              <a:t>3</a:t>
            </a:fld>
            <a:endParaRPr lang="en-US" sz="1400"/>
          </a:p>
        </p:txBody>
      </p:sp>
      <p:pic>
        <p:nvPicPr>
          <p:cNvPr id="34820" name="Picture 1" descr="C.S. Lewi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90550"/>
            <a:ext cx="12096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76200" y="819150"/>
            <a:ext cx="90678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r>
              <a:rPr lang="en-US" sz="2000" b="1" dirty="0" smtClean="0"/>
              <a:t>General Association of</a:t>
            </a:r>
            <a:r>
              <a:rPr lang="en-US" sz="2000" b="1" dirty="0" smtClean="0">
                <a:solidFill>
                  <a:srgbClr val="FF0000"/>
                </a:solidFill>
              </a:rPr>
              <a:t> General </a:t>
            </a:r>
            <a:r>
              <a:rPr lang="en-US" sz="2000" b="1" dirty="0" smtClean="0"/>
              <a:t>Baptist (</a:t>
            </a:r>
            <a:r>
              <a:rPr lang="en-US" sz="2000" dirty="0" smtClean="0"/>
              <a:t>Believe in "general atonement" that JC died for </a:t>
            </a:r>
            <a:r>
              <a:rPr lang="en-US" sz="2000" i="1" dirty="0" smtClean="0"/>
              <a:t>all</a:t>
            </a:r>
            <a:r>
              <a:rPr lang="en-US" sz="2000" dirty="0" smtClean="0"/>
              <a:t> persons, believe it is possible to turn away from a saved condition, headquarters: Poplar Bluff, MO, Stinson Press)</a:t>
            </a:r>
          </a:p>
          <a:p>
            <a:pPr marL="230188" indent="-230188" eaLnBrk="1" hangingPunct="1">
              <a:lnSpc>
                <a:spcPct val="90000"/>
              </a:lnSpc>
              <a:tabLst>
                <a:tab pos="1366838" algn="l"/>
              </a:tabLst>
              <a:defRPr/>
            </a:pPr>
            <a:r>
              <a:rPr lang="en-US" sz="2000" b="1" dirty="0" smtClean="0"/>
              <a:t>General Council Christian Union</a:t>
            </a:r>
          </a:p>
          <a:p>
            <a:pPr marL="230188" indent="-230188" eaLnBrk="1" hangingPunct="1">
              <a:lnSpc>
                <a:spcPct val="90000"/>
              </a:lnSpc>
              <a:tabLst>
                <a:tab pos="1366838" algn="l"/>
              </a:tabLst>
              <a:defRPr/>
            </a:pPr>
            <a:r>
              <a:rPr lang="en-US" sz="2000" b="1" dirty="0">
                <a:solidFill>
                  <a:srgbClr val="000000"/>
                </a:solidFill>
              </a:rPr>
              <a:t>Grace Communion International </a:t>
            </a:r>
            <a:r>
              <a:rPr lang="en-US" sz="2000" dirty="0">
                <a:solidFill>
                  <a:srgbClr val="000000"/>
                </a:solidFill>
              </a:rPr>
              <a:t>(</a:t>
            </a:r>
            <a:r>
              <a:rPr lang="en-US" sz="2000" i="1" dirty="0">
                <a:solidFill>
                  <a:srgbClr val="000000"/>
                </a:solidFill>
              </a:rPr>
              <a:t>formerly Worldwide Church of God</a:t>
            </a:r>
            <a:r>
              <a:rPr lang="en-US" sz="2000" dirty="0">
                <a:solidFill>
                  <a:srgbClr val="000000"/>
                </a:solidFill>
              </a:rPr>
              <a:t>, at Armstrong's death in 1986 completely reversed denominational doctrines) </a:t>
            </a:r>
            <a:r>
              <a:rPr lang="en-US" sz="2000" dirty="0" smtClean="0"/>
              <a:t> </a:t>
            </a:r>
          </a:p>
          <a:p>
            <a:pPr marL="230188" indent="-230188" eaLnBrk="1" hangingPunct="1">
              <a:lnSpc>
                <a:spcPct val="90000"/>
              </a:lnSpc>
              <a:tabLst>
                <a:tab pos="1366838" algn="l"/>
              </a:tabLst>
              <a:defRPr/>
            </a:pPr>
            <a:r>
              <a:rPr lang="en-US" sz="2000" b="1" dirty="0" smtClean="0">
                <a:solidFill>
                  <a:srgbClr val="FF0000"/>
                </a:solidFill>
              </a:rPr>
              <a:t>Great Commission Churches </a:t>
            </a:r>
            <a:r>
              <a:rPr lang="en-US" sz="2000" dirty="0" smtClean="0"/>
              <a:t>- </a:t>
            </a:r>
            <a:r>
              <a:rPr lang="en-US" sz="2000" dirty="0" smtClean="0"/>
              <a:t>emphasize </a:t>
            </a:r>
            <a:r>
              <a:rPr lang="en-US" sz="2000" dirty="0" smtClean="0"/>
              <a:t>church planting </a:t>
            </a:r>
            <a:r>
              <a:rPr lang="en-US" sz="2000" dirty="0"/>
              <a:t>&amp;</a:t>
            </a:r>
            <a:r>
              <a:rPr lang="en-US" sz="2000" dirty="0" smtClean="0"/>
              <a:t> </a:t>
            </a:r>
            <a:r>
              <a:rPr lang="en-US" sz="2000" dirty="0" smtClean="0"/>
              <a:t>discipleship based on book of </a:t>
            </a:r>
            <a:r>
              <a:rPr lang="en-US" sz="2000" dirty="0" smtClean="0"/>
              <a:t>Acts</a:t>
            </a:r>
            <a:r>
              <a:rPr lang="en-US" sz="2000" dirty="0"/>
              <a:t> </a:t>
            </a:r>
            <a:r>
              <a:rPr lang="en-US" sz="2000" dirty="0" smtClean="0"/>
              <a:t>("</a:t>
            </a:r>
            <a:r>
              <a:rPr lang="en-US" sz="2000" dirty="0" smtClean="0"/>
              <a:t>The Blitz" formed by Jim </a:t>
            </a:r>
            <a:r>
              <a:rPr lang="en-US" sz="2000" dirty="0" err="1" smtClean="0"/>
              <a:t>McCotter</a:t>
            </a:r>
            <a:r>
              <a:rPr lang="en-US" sz="2000" dirty="0" smtClean="0"/>
              <a:t> in CO in 1965)</a:t>
            </a:r>
          </a:p>
          <a:p>
            <a:pPr marL="230188" indent="-230188" eaLnBrk="1" hangingPunct="1">
              <a:lnSpc>
                <a:spcPct val="90000"/>
              </a:lnSpc>
              <a:tabLst>
                <a:tab pos="1366838" algn="l"/>
              </a:tabLst>
              <a:defRPr/>
            </a:pPr>
            <a:r>
              <a:rPr lang="en-US" sz="2000" b="1" dirty="0" smtClean="0"/>
              <a:t>Hispanic World Harvest Churches</a:t>
            </a: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83971"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EB412886-B2AE-394F-92A1-5BCB34FBF010}" type="slidenum">
              <a:rPr lang="en-US" sz="1400"/>
              <a:pPr eaLnBrk="1" fontAlgn="base" hangingPunct="1">
                <a:spcBef>
                  <a:spcPct val="0"/>
                </a:spcBef>
                <a:spcAft>
                  <a:spcPct val="0"/>
                </a:spcAft>
              </a:pPr>
              <a:t>30</a:t>
            </a:fld>
            <a:endParaRPr lang="en-US" sz="1400"/>
          </a:p>
        </p:txBody>
      </p:sp>
      <p:pic>
        <p:nvPicPr>
          <p:cNvPr id="83972"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9715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solidFill>
                  <a:srgbClr val="000000"/>
                </a:solidFill>
              </a:rPr>
              <a:t>International Fellowship of Christian Assemblies</a:t>
            </a:r>
            <a:r>
              <a:rPr lang="en-US" sz="2000" dirty="0" smtClean="0">
                <a:solidFill>
                  <a:srgbClr val="000000"/>
                </a:solidFill>
              </a:rPr>
              <a:t> (Italian-American, Pentecostal, healing, foods described in Acts 15, 7200 members)</a:t>
            </a:r>
          </a:p>
          <a:p>
            <a:pPr marL="230188" indent="-230188" eaLnBrk="1" hangingPunct="1">
              <a:lnSpc>
                <a:spcPct val="90000"/>
              </a:lnSpc>
              <a:tabLst>
                <a:tab pos="1366838" algn="l"/>
              </a:tabLst>
              <a:defRPr/>
            </a:pPr>
            <a:r>
              <a:rPr lang="en-US" sz="2000" b="1" dirty="0" smtClean="0">
                <a:solidFill>
                  <a:srgbClr val="000000"/>
                </a:solidFill>
              </a:rPr>
              <a:t>International Pentecostal Church of Christ </a:t>
            </a:r>
            <a:r>
              <a:rPr lang="en-US" sz="2000" dirty="0" smtClean="0">
                <a:solidFill>
                  <a:srgbClr val="000000"/>
                </a:solidFill>
              </a:rPr>
              <a:t>(opposition to racism in their statement of belief, foot washing and child dedication, 5,000 members)</a:t>
            </a:r>
          </a:p>
          <a:p>
            <a:pPr marL="230188" indent="-230188" eaLnBrk="1" hangingPunct="1">
              <a:lnSpc>
                <a:spcPct val="90000"/>
              </a:lnSpc>
              <a:tabLst>
                <a:tab pos="1366838" algn="l"/>
              </a:tabLst>
              <a:defRPr/>
            </a:pPr>
            <a:r>
              <a:rPr lang="en-US" sz="2000" b="1" dirty="0" smtClean="0">
                <a:solidFill>
                  <a:srgbClr val="000000"/>
                </a:solidFill>
              </a:rPr>
              <a:t>International </a:t>
            </a:r>
            <a:r>
              <a:rPr lang="en-US" sz="2000" b="1" dirty="0" smtClean="0">
                <a:solidFill>
                  <a:srgbClr val="FF0000"/>
                </a:solidFill>
              </a:rPr>
              <a:t>Pentecostal Holiness </a:t>
            </a:r>
            <a:r>
              <a:rPr lang="en-US" sz="2000" b="1" dirty="0" smtClean="0">
                <a:solidFill>
                  <a:srgbClr val="000000"/>
                </a:solidFill>
              </a:rPr>
              <a:t>Church </a:t>
            </a:r>
            <a:r>
              <a:rPr lang="en-US" sz="2000" dirty="0" smtClean="0">
                <a:solidFill>
                  <a:srgbClr val="000000"/>
                </a:solidFill>
              </a:rPr>
              <a:t>(Pentecostal, Wesleyan holiness and sanctification, Oral Roberts was a minister, Charles Stanley grew up in this church, 3,000,000 members)</a:t>
            </a:r>
          </a:p>
          <a:p>
            <a:pPr marL="230188" indent="-230188" eaLnBrk="1" hangingPunct="1">
              <a:lnSpc>
                <a:spcPct val="90000"/>
              </a:lnSpc>
              <a:tabLst>
                <a:tab pos="1366838" algn="l"/>
              </a:tabLst>
              <a:defRPr/>
            </a:pPr>
            <a:r>
              <a:rPr lang="en-US" sz="2000" b="1" dirty="0" smtClean="0">
                <a:solidFill>
                  <a:srgbClr val="000000"/>
                </a:solidFill>
              </a:rPr>
              <a:t>Midwest </a:t>
            </a:r>
            <a:r>
              <a:rPr lang="en-US" sz="2000" b="1" dirty="0" smtClean="0">
                <a:solidFill>
                  <a:srgbClr val="FF0000"/>
                </a:solidFill>
              </a:rPr>
              <a:t>Congregational</a:t>
            </a:r>
            <a:r>
              <a:rPr lang="en-US" sz="2000" b="1" dirty="0" smtClean="0">
                <a:solidFill>
                  <a:srgbClr val="000000"/>
                </a:solidFill>
              </a:rPr>
              <a:t> Christian Fellowship </a:t>
            </a:r>
            <a:r>
              <a:rPr lang="en-US" sz="2000" dirty="0" smtClean="0">
                <a:solidFill>
                  <a:srgbClr val="000000"/>
                </a:solidFill>
              </a:rPr>
              <a:t>(coordinating body for congregational churches, "Congregational" refers to </a:t>
            </a:r>
            <a:r>
              <a:rPr lang="en-US" sz="2000" i="1" dirty="0" smtClean="0">
                <a:solidFill>
                  <a:srgbClr val="000000"/>
                </a:solidFill>
              </a:rPr>
              <a:t>independence</a:t>
            </a:r>
            <a:r>
              <a:rPr lang="en-US" sz="2000" dirty="0" smtClean="0">
                <a:solidFill>
                  <a:srgbClr val="000000"/>
                </a:solidFill>
              </a:rPr>
              <a:t> of each congregation and arises from </a:t>
            </a:r>
            <a:r>
              <a:rPr lang="en-US" sz="2000" i="1" dirty="0" smtClean="0">
                <a:solidFill>
                  <a:srgbClr val="000000"/>
                </a:solidFill>
              </a:rPr>
              <a:t>Reformed churches </a:t>
            </a:r>
            <a:r>
              <a:rPr lang="en-US" sz="2000" dirty="0" smtClean="0">
                <a:solidFill>
                  <a:srgbClr val="000000"/>
                </a:solidFill>
              </a:rPr>
              <a:t>in New England)</a:t>
            </a:r>
          </a:p>
          <a:p>
            <a:pPr marL="0" indent="0" eaLnBrk="1" hangingPunct="1">
              <a:lnSpc>
                <a:spcPct val="90000"/>
              </a:lnSpc>
              <a:buFont typeface="Wingdings 3" charset="0"/>
              <a:buNone/>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86019"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D6F54B22-363A-F949-9E86-F24068249DA4}" type="slidenum">
              <a:rPr lang="en-US" sz="1400"/>
              <a:pPr eaLnBrk="1" fontAlgn="base" hangingPunct="1">
                <a:spcBef>
                  <a:spcPct val="0"/>
                </a:spcBef>
                <a:spcAft>
                  <a:spcPct val="0"/>
                </a:spcAft>
              </a:pPr>
              <a:t>31</a:t>
            </a:fld>
            <a:endParaRPr lang="en-US" sz="1400"/>
          </a:p>
        </p:txBody>
      </p:sp>
      <p:pic>
        <p:nvPicPr>
          <p:cNvPr id="86020"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solidFill>
                  <a:srgbClr val="000000"/>
                </a:solidFill>
              </a:rPr>
              <a:t>Missionary Church, Inc.</a:t>
            </a:r>
          </a:p>
          <a:p>
            <a:pPr marL="230188" indent="-230188" eaLnBrk="1" hangingPunct="1">
              <a:lnSpc>
                <a:spcPct val="90000"/>
              </a:lnSpc>
              <a:tabLst>
                <a:tab pos="1366838" algn="l"/>
              </a:tabLst>
              <a:defRPr/>
            </a:pPr>
            <a:r>
              <a:rPr lang="en-US" sz="2000" b="1" dirty="0" smtClean="0">
                <a:solidFill>
                  <a:srgbClr val="FF0000"/>
                </a:solidFill>
              </a:rPr>
              <a:t>Morningstar Ministries </a:t>
            </a:r>
            <a:r>
              <a:rPr lang="en-US" sz="2000" b="1" dirty="0" smtClean="0">
                <a:solidFill>
                  <a:srgbClr val="000000"/>
                </a:solidFill>
              </a:rPr>
              <a:t>or Heritage International Ministries </a:t>
            </a:r>
            <a:r>
              <a:rPr lang="en-US" sz="2000" dirty="0" smtClean="0">
                <a:solidFill>
                  <a:srgbClr val="000000"/>
                </a:solidFill>
              </a:rPr>
              <a:t>(founded by Rick Joyner and located in large complex in South Carolina, Joyner advocates for "dominion theology," a nation governed by Christians, based on Genesis 1:28)</a:t>
            </a:r>
          </a:p>
          <a:p>
            <a:pPr marL="230188" indent="-230188" eaLnBrk="1" hangingPunct="1">
              <a:lnSpc>
                <a:spcPct val="90000"/>
              </a:lnSpc>
              <a:tabLst>
                <a:tab pos="1366838" algn="l"/>
              </a:tabLst>
              <a:defRPr/>
            </a:pPr>
            <a:r>
              <a:rPr lang="en-US" sz="2000" b="1" dirty="0" smtClean="0">
                <a:solidFill>
                  <a:srgbClr val="000000"/>
                </a:solidFill>
              </a:rPr>
              <a:t>Northern Pacific Latin American Assemblies of God</a:t>
            </a:r>
          </a:p>
          <a:p>
            <a:pPr marL="230188" indent="-230188" eaLnBrk="1" hangingPunct="1">
              <a:lnSpc>
                <a:spcPct val="90000"/>
              </a:lnSpc>
              <a:tabLst>
                <a:tab pos="1366838" algn="l"/>
              </a:tabLst>
              <a:defRPr/>
            </a:pPr>
            <a:r>
              <a:rPr lang="en-US" sz="2000" b="1" dirty="0" smtClean="0">
                <a:solidFill>
                  <a:srgbClr val="000000"/>
                </a:solidFill>
              </a:rPr>
              <a:t>Open Bible Churches </a:t>
            </a:r>
            <a:r>
              <a:rPr lang="en-US" sz="2000" dirty="0" smtClean="0">
                <a:solidFill>
                  <a:srgbClr val="000000"/>
                </a:solidFill>
              </a:rPr>
              <a:t>(Pentecostal, resist authoritarian leadership and a denomination's ownership of church property, </a:t>
            </a:r>
            <a:r>
              <a:rPr lang="en-US" sz="2000" i="1" dirty="0" smtClean="0">
                <a:solidFill>
                  <a:srgbClr val="000000"/>
                </a:solidFill>
              </a:rPr>
              <a:t>left Foursquare Church </a:t>
            </a:r>
            <a:r>
              <a:rPr lang="en-US" sz="2000" dirty="0" smtClean="0">
                <a:solidFill>
                  <a:srgbClr val="000000"/>
                </a:solidFill>
              </a:rPr>
              <a:t>in 1932 over this issue and Aimee McPherson's divorce, </a:t>
            </a:r>
            <a:r>
              <a:rPr lang="en-US" sz="2000" dirty="0" err="1" smtClean="0">
                <a:solidFill>
                  <a:srgbClr val="000000"/>
                </a:solidFill>
              </a:rPr>
              <a:t>hdqtrs</a:t>
            </a:r>
            <a:r>
              <a:rPr lang="en-US" sz="2000" dirty="0" smtClean="0">
                <a:solidFill>
                  <a:srgbClr val="000000"/>
                </a:solidFill>
              </a:rPr>
              <a:t>: Des Moines)</a:t>
            </a:r>
          </a:p>
          <a:p>
            <a:pPr marL="230188" indent="-230188" eaLnBrk="1" hangingPunct="1">
              <a:lnSpc>
                <a:spcPct val="90000"/>
              </a:lnSpc>
              <a:tabLst>
                <a:tab pos="1366838" algn="l"/>
              </a:tabLst>
              <a:defRPr/>
            </a:pPr>
            <a:r>
              <a:rPr lang="en-US" sz="2000" b="1" dirty="0" smtClean="0">
                <a:solidFill>
                  <a:srgbClr val="000000"/>
                </a:solidFill>
              </a:rPr>
              <a:t>Pentecostal Church of God </a:t>
            </a:r>
            <a:r>
              <a:rPr lang="en-US" sz="2000" dirty="0" smtClean="0">
                <a:solidFill>
                  <a:srgbClr val="000000"/>
                </a:solidFill>
              </a:rPr>
              <a:t>(broke away from Assemblies of God over doctrinal statement in 1916, Pentecostal, Trinitarian, possible to fall away)</a:t>
            </a:r>
            <a:endParaRPr lang="en-US" sz="2000" dirty="0" smtClean="0">
              <a:latin typeface="Arial" charset="0"/>
              <a:hlinkClick r:id="rId3"/>
            </a:endParaRPr>
          </a:p>
          <a:p>
            <a:pPr marL="230188" indent="-230188" eaLnBrk="1" hangingPunct="1">
              <a:lnSpc>
                <a:spcPct val="90000"/>
              </a:lnSpc>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88067"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C234B3EE-65C5-2F47-B62C-298482E29D64}" type="slidenum">
              <a:rPr lang="en-US" sz="1400"/>
              <a:pPr eaLnBrk="1" fontAlgn="base" hangingPunct="1">
                <a:spcBef>
                  <a:spcPct val="0"/>
                </a:spcBef>
                <a:spcAft>
                  <a:spcPct val="0"/>
                </a:spcAft>
              </a:pPr>
              <a:t>32</a:t>
            </a:fld>
            <a:endParaRPr lang="en-US" sz="1400"/>
          </a:p>
        </p:txBody>
      </p:sp>
      <p:pic>
        <p:nvPicPr>
          <p:cNvPr id="88068"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03860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solidFill>
                  <a:srgbClr val="000000"/>
                </a:solidFill>
              </a:rPr>
              <a:t>Pentecostal Free Will Baptist Church, Inc. </a:t>
            </a:r>
            <a:r>
              <a:rPr lang="en-US" sz="2000" dirty="0" smtClean="0">
                <a:solidFill>
                  <a:srgbClr val="000000"/>
                </a:solidFill>
              </a:rPr>
              <a:t>(broke away from Free Will Baptist Church to join Holiness movement and become </a:t>
            </a:r>
            <a:r>
              <a:rPr lang="en-US" sz="2000" i="1" dirty="0" smtClean="0">
                <a:solidFill>
                  <a:srgbClr val="000000"/>
                </a:solidFill>
              </a:rPr>
              <a:t>more Pentecostal </a:t>
            </a:r>
            <a:r>
              <a:rPr lang="en-US" sz="2000" dirty="0" smtClean="0">
                <a:solidFill>
                  <a:srgbClr val="000000"/>
                </a:solidFill>
              </a:rPr>
              <a:t>than Baptist, 28,000 members, meet annually in North Carolina).</a:t>
            </a:r>
          </a:p>
          <a:p>
            <a:pPr marL="230188" indent="-230188" eaLnBrk="1" hangingPunct="1">
              <a:lnSpc>
                <a:spcPct val="90000"/>
              </a:lnSpc>
              <a:tabLst>
                <a:tab pos="1366838" algn="l"/>
              </a:tabLst>
              <a:defRPr/>
            </a:pPr>
            <a:r>
              <a:rPr lang="en-US" sz="2000" b="1" dirty="0" smtClean="0">
                <a:solidFill>
                  <a:srgbClr val="FF0000"/>
                </a:solidFill>
              </a:rPr>
              <a:t>Presbyterian</a:t>
            </a:r>
            <a:r>
              <a:rPr lang="en-US" sz="2000" b="1" dirty="0" smtClean="0">
                <a:solidFill>
                  <a:srgbClr val="000000"/>
                </a:solidFill>
              </a:rPr>
              <a:t> Church in America </a:t>
            </a:r>
            <a:r>
              <a:rPr lang="en-US" sz="2000" dirty="0" smtClean="0">
                <a:solidFill>
                  <a:srgbClr val="000000"/>
                </a:solidFill>
              </a:rPr>
              <a:t>(Reformed theology, Presbyterian in government, but evangelical as well, next largest Presbyterian church after Presbyterian Church (USA), several splits from PCUS over "modernism" such as PCUS's refusal to affirm virgin birth or bodily resurrection, biblical inerrancy, promoting ordination of women, concerned about this the PCA formed its own Reformed Theological Seminary in 1966 on which R.C. </a:t>
            </a:r>
            <a:r>
              <a:rPr lang="en-US" sz="2000" dirty="0" err="1" smtClean="0">
                <a:solidFill>
                  <a:srgbClr val="000000"/>
                </a:solidFill>
              </a:rPr>
              <a:t>Sproul</a:t>
            </a:r>
            <a:r>
              <a:rPr lang="en-US" sz="2000" dirty="0" smtClean="0">
                <a:solidFill>
                  <a:srgbClr val="000000"/>
                </a:solidFill>
              </a:rPr>
              <a:t> served as faculty)</a:t>
            </a:r>
          </a:p>
          <a:p>
            <a:pPr marL="230188" indent="-230188" eaLnBrk="1" hangingPunct="1">
              <a:lnSpc>
                <a:spcPct val="90000"/>
              </a:lnSpc>
              <a:tabLst>
                <a:tab pos="1366838" algn="l"/>
              </a:tabLst>
              <a:defRPr/>
            </a:pPr>
            <a:r>
              <a:rPr lang="en-US" sz="2000" b="1" dirty="0" smtClean="0">
                <a:solidFill>
                  <a:srgbClr val="000000"/>
                </a:solidFill>
              </a:rPr>
              <a:t>Primitive Methodist Church USA</a:t>
            </a:r>
          </a:p>
          <a:p>
            <a:pPr marL="230188" indent="-230188" eaLnBrk="1" hangingPunct="1">
              <a:lnSpc>
                <a:spcPct val="90000"/>
              </a:lnSpc>
              <a:tabLst>
                <a:tab pos="1366838" algn="l"/>
              </a:tabLst>
              <a:defRPr/>
            </a:pPr>
            <a:endParaRPr lang="en-US" sz="2000" b="1" dirty="0">
              <a:solidFill>
                <a:srgbClr val="000000"/>
              </a:solidFill>
            </a:endParaRPr>
          </a:p>
          <a:p>
            <a:pPr marL="230188" indent="-230188" eaLnBrk="1" hangingPunct="1">
              <a:lnSpc>
                <a:spcPct val="90000"/>
              </a:lnSpc>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90115"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E7E9C40-02D1-8E4A-84C3-A9F32D0BE68B}" type="slidenum">
              <a:rPr lang="en-US" sz="1400"/>
              <a:pPr eaLnBrk="1" fontAlgn="base" hangingPunct="1">
                <a:spcBef>
                  <a:spcPct val="0"/>
                </a:spcBef>
                <a:spcAft>
                  <a:spcPct val="0"/>
                </a:spcAft>
              </a:pPr>
              <a:t>33</a:t>
            </a:fld>
            <a:endParaRPr lang="en-US" sz="1400"/>
          </a:p>
        </p:txBody>
      </p:sp>
      <p:pic>
        <p:nvPicPr>
          <p:cNvPr id="90116"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1123950"/>
            <a:ext cx="8991600" cy="432435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solidFill>
                  <a:srgbClr val="000000"/>
                </a:solidFill>
              </a:rPr>
              <a:t>Reformed Episcopal Church</a:t>
            </a:r>
            <a:r>
              <a:rPr lang="en-US" sz="2000" dirty="0" smtClean="0">
                <a:solidFill>
                  <a:srgbClr val="000000"/>
                </a:solidFill>
              </a:rPr>
              <a:t> (formed by George Cummins in 1800s in reaction to people in </a:t>
            </a:r>
            <a:r>
              <a:rPr lang="en-US" sz="2000" i="1" dirty="0" smtClean="0">
                <a:solidFill>
                  <a:srgbClr val="000000"/>
                </a:solidFill>
              </a:rPr>
              <a:t>Anglican Church </a:t>
            </a:r>
            <a:r>
              <a:rPr lang="en-US" sz="2000" dirty="0" smtClean="0">
                <a:solidFill>
                  <a:srgbClr val="000000"/>
                </a:solidFill>
              </a:rPr>
              <a:t>who were calling for return to pre-Reformation Catholic roots, four US dioceses in North America)</a:t>
            </a:r>
          </a:p>
          <a:p>
            <a:pPr marL="230188" indent="-230188" eaLnBrk="1" hangingPunct="1">
              <a:lnSpc>
                <a:spcPct val="90000"/>
              </a:lnSpc>
              <a:tabLst>
                <a:tab pos="1366838" algn="l"/>
              </a:tabLst>
              <a:defRPr/>
            </a:pPr>
            <a:r>
              <a:rPr lang="en-US" sz="2000" b="1" dirty="0" smtClean="0">
                <a:solidFill>
                  <a:srgbClr val="000000"/>
                </a:solidFill>
              </a:rPr>
              <a:t>Reformed Presbyterian Church of North America </a:t>
            </a:r>
            <a:r>
              <a:rPr lang="en-US" sz="2000" dirty="0" smtClean="0">
                <a:solidFill>
                  <a:srgbClr val="000000"/>
                </a:solidFill>
              </a:rPr>
              <a:t>(continued the historical practice of singing the </a:t>
            </a:r>
            <a:r>
              <a:rPr lang="en-US" sz="2000" i="1" dirty="0" smtClean="0">
                <a:solidFill>
                  <a:srgbClr val="000000"/>
                </a:solidFill>
              </a:rPr>
              <a:t>Psalms exclusively  </a:t>
            </a:r>
            <a:r>
              <a:rPr lang="en-US" sz="2000" dirty="0" smtClean="0">
                <a:solidFill>
                  <a:srgbClr val="000000"/>
                </a:solidFill>
              </a:rPr>
              <a:t>in worship, in 1960s </a:t>
            </a:r>
            <a:r>
              <a:rPr lang="en-US" sz="2000" i="1" dirty="0" smtClean="0">
                <a:solidFill>
                  <a:srgbClr val="000000"/>
                </a:solidFill>
              </a:rPr>
              <a:t>refused to vote or participate in the US government </a:t>
            </a:r>
            <a:r>
              <a:rPr lang="en-US" sz="2000" dirty="0" smtClean="0">
                <a:solidFill>
                  <a:srgbClr val="000000"/>
                </a:solidFill>
              </a:rPr>
              <a:t>due to </a:t>
            </a:r>
            <a:r>
              <a:rPr lang="en-US" sz="2000" dirty="0" smtClean="0">
                <a:solidFill>
                  <a:srgbClr val="000000"/>
                </a:solidFill>
              </a:rPr>
              <a:t>it not acknowledging Christ's authority over it, separate from other Presbyterians all the way back to 1600s in </a:t>
            </a:r>
            <a:r>
              <a:rPr lang="en-US" sz="2000" i="1" dirty="0" smtClean="0">
                <a:solidFill>
                  <a:srgbClr val="000000"/>
                </a:solidFill>
              </a:rPr>
              <a:t>Scotland</a:t>
            </a:r>
            <a:r>
              <a:rPr lang="en-US" sz="2000" dirty="0" smtClean="0">
                <a:solidFill>
                  <a:srgbClr val="000000"/>
                </a:solidFill>
              </a:rPr>
              <a:t>)</a:t>
            </a:r>
          </a:p>
          <a:p>
            <a:pPr marL="230188" indent="-230188" eaLnBrk="1" hangingPunct="1">
              <a:lnSpc>
                <a:spcPct val="90000"/>
              </a:lnSpc>
              <a:tabLst>
                <a:tab pos="1366838" algn="l"/>
              </a:tabLst>
              <a:defRPr/>
            </a:pPr>
            <a:r>
              <a:rPr lang="en-US" sz="2000" b="1" dirty="0" smtClean="0">
                <a:solidFill>
                  <a:srgbClr val="000000"/>
                </a:solidFill>
              </a:rPr>
              <a:t>Southern Pacific Latin American Churches</a:t>
            </a:r>
          </a:p>
          <a:p>
            <a:pPr marL="230188" indent="-230188" eaLnBrk="1" hangingPunct="1">
              <a:lnSpc>
                <a:spcPct val="90000"/>
              </a:lnSpc>
              <a:tabLst>
                <a:tab pos="1366838" algn="l"/>
              </a:tabLst>
              <a:defRPr/>
            </a:pPr>
            <a:endParaRPr lang="en-US" sz="2000" b="1" dirty="0">
              <a:solidFill>
                <a:srgbClr val="000000"/>
              </a:solidFill>
              <a:latin typeface="Arial" charset="0"/>
            </a:endParaRPr>
          </a:p>
          <a:p>
            <a:pPr marL="0" indent="0" eaLnBrk="1" hangingPunct="1">
              <a:lnSpc>
                <a:spcPct val="90000"/>
              </a:lnSpc>
              <a:buFont typeface="Wingdings 3" charset="0"/>
              <a:buNone/>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92163"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E5C57AED-9E7B-454F-BB3D-6D02FE66CEBE}" type="slidenum">
              <a:rPr lang="en-US" sz="1400"/>
              <a:pPr eaLnBrk="1" fontAlgn="base" hangingPunct="1">
                <a:spcBef>
                  <a:spcPct val="0"/>
                </a:spcBef>
                <a:spcAft>
                  <a:spcPct val="0"/>
                </a:spcAft>
              </a:pPr>
              <a:t>34</a:t>
            </a:fld>
            <a:endParaRPr lang="en-US" sz="1400"/>
          </a:p>
        </p:txBody>
      </p:sp>
      <p:pic>
        <p:nvPicPr>
          <p:cNvPr id="92164"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32435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r>
              <a:rPr lang="en-US" sz="2000" b="1" dirty="0" smtClean="0">
                <a:solidFill>
                  <a:srgbClr val="000000"/>
                </a:solidFill>
              </a:rPr>
              <a:t>The </a:t>
            </a:r>
            <a:r>
              <a:rPr lang="en-US" sz="2000" b="1" dirty="0" smtClean="0">
                <a:solidFill>
                  <a:srgbClr val="FF0000"/>
                </a:solidFill>
              </a:rPr>
              <a:t>Brethren</a:t>
            </a:r>
            <a:r>
              <a:rPr lang="en-US" sz="2000" b="1" dirty="0" smtClean="0">
                <a:solidFill>
                  <a:srgbClr val="000000"/>
                </a:solidFill>
              </a:rPr>
              <a:t> Church</a:t>
            </a:r>
            <a:r>
              <a:rPr lang="en-US" sz="2000" dirty="0" smtClean="0">
                <a:solidFill>
                  <a:srgbClr val="000000"/>
                </a:solidFill>
              </a:rPr>
              <a:t> (</a:t>
            </a:r>
            <a:r>
              <a:rPr lang="en-US" sz="2000" dirty="0" err="1" smtClean="0">
                <a:solidFill>
                  <a:srgbClr val="000000"/>
                </a:solidFill>
              </a:rPr>
              <a:t>anabaptist</a:t>
            </a:r>
            <a:r>
              <a:rPr lang="en-US" sz="2000" dirty="0" smtClean="0">
                <a:solidFill>
                  <a:srgbClr val="000000"/>
                </a:solidFill>
              </a:rPr>
              <a:t>, three negatives: non-resistance, non-swearing (no oaths) and non-conformity, stand against oppression, stand for non-violence, many conscientious objectors, in 1708 escaped persecution at </a:t>
            </a:r>
            <a:r>
              <a:rPr lang="en-US" sz="2000" dirty="0" err="1" smtClean="0">
                <a:solidFill>
                  <a:srgbClr val="000000"/>
                </a:solidFill>
              </a:rPr>
              <a:t>Schwarzenau</a:t>
            </a:r>
            <a:r>
              <a:rPr lang="en-US" sz="2000" dirty="0" smtClean="0">
                <a:solidFill>
                  <a:srgbClr val="000000"/>
                </a:solidFill>
              </a:rPr>
              <a:t>, Germany, then escaped to Netherlands, 1729 to 1740 all emigrated and established first congregation in Germantown, Pennsylvania)</a:t>
            </a:r>
          </a:p>
          <a:p>
            <a:pPr marL="230188" indent="-230188" eaLnBrk="1" hangingPunct="1">
              <a:lnSpc>
                <a:spcPct val="90000"/>
              </a:lnSpc>
              <a:tabLst>
                <a:tab pos="1366838" algn="l"/>
              </a:tabLst>
              <a:defRPr/>
            </a:pPr>
            <a:r>
              <a:rPr lang="en-US" sz="2000" b="1" dirty="0" smtClean="0">
                <a:solidFill>
                  <a:srgbClr val="000000"/>
                </a:solidFill>
              </a:rPr>
              <a:t>The Christian &amp; Missionary Alliance </a:t>
            </a:r>
            <a:endParaRPr lang="en-US" sz="2000" dirty="0">
              <a:solidFill>
                <a:srgbClr val="000000"/>
              </a:solidFill>
            </a:endParaRPr>
          </a:p>
          <a:p>
            <a:pPr marL="230188" indent="-230188" eaLnBrk="1" hangingPunct="1">
              <a:lnSpc>
                <a:spcPct val="90000"/>
              </a:lnSpc>
              <a:tabLst>
                <a:tab pos="1366838" algn="l"/>
              </a:tabLst>
              <a:defRPr/>
            </a:pPr>
            <a:r>
              <a:rPr lang="en-US" sz="2000" b="1" dirty="0" smtClean="0">
                <a:solidFill>
                  <a:srgbClr val="000000"/>
                </a:solidFill>
              </a:rPr>
              <a:t>The </a:t>
            </a:r>
            <a:r>
              <a:rPr lang="en-US" sz="2000" b="1" dirty="0" smtClean="0">
                <a:solidFill>
                  <a:srgbClr val="FF0000"/>
                </a:solidFill>
              </a:rPr>
              <a:t>Salvation Army</a:t>
            </a:r>
            <a:r>
              <a:rPr lang="en-US" sz="2000" dirty="0" smtClean="0"/>
              <a:t> (church, charitable organization, 1.5 million organized with officers and a military structure, arose from </a:t>
            </a:r>
            <a:r>
              <a:rPr lang="en-US" sz="2000" i="1" dirty="0" smtClean="0"/>
              <a:t>Methodism, </a:t>
            </a:r>
            <a:r>
              <a:rPr lang="en-US" sz="2000" dirty="0" smtClean="0"/>
              <a:t>founded in London in 1865 by William Booth, leader is a "general")</a:t>
            </a:r>
          </a:p>
          <a:p>
            <a:pPr marL="230188" indent="-230188" eaLnBrk="1" hangingPunct="1">
              <a:lnSpc>
                <a:spcPct val="90000"/>
              </a:lnSpc>
              <a:tabLst>
                <a:tab pos="1366838" algn="l"/>
              </a:tabLst>
              <a:defRPr/>
            </a:pPr>
            <a:r>
              <a:rPr lang="en-US" sz="2000" b="1" dirty="0" smtClean="0">
                <a:solidFill>
                  <a:srgbClr val="000000"/>
                </a:solidFill>
              </a:rPr>
              <a:t>The Wesleyan Church Corporation</a:t>
            </a:r>
            <a:r>
              <a:rPr lang="en-US" sz="2000" dirty="0" smtClean="0">
                <a:solidFill>
                  <a:srgbClr val="000000"/>
                </a:solidFill>
              </a:rPr>
              <a:t> </a:t>
            </a:r>
          </a:p>
          <a:p>
            <a:pPr marL="230188" indent="-230188" eaLnBrk="1" hangingPunct="1">
              <a:lnSpc>
                <a:spcPct val="90000"/>
              </a:lnSpc>
              <a:tabLst>
                <a:tab pos="1366838" algn="l"/>
              </a:tabLst>
              <a:defRPr/>
            </a:pPr>
            <a:r>
              <a:rPr lang="en-US" sz="2000" b="1" dirty="0" smtClean="0">
                <a:solidFill>
                  <a:srgbClr val="000000"/>
                </a:solidFill>
              </a:rPr>
              <a:t>Third Day Worship Centers</a:t>
            </a:r>
          </a:p>
          <a:p>
            <a:pPr marL="230188" indent="-230188" eaLnBrk="1" hangingPunct="1">
              <a:lnSpc>
                <a:spcPct val="90000"/>
              </a:lnSpc>
              <a:tabLst>
                <a:tab pos="1366838" algn="l"/>
              </a:tabLst>
              <a:defRPr/>
            </a:pPr>
            <a:endParaRPr lang="en-US" sz="2000" dirty="0" smtClean="0">
              <a:solidFill>
                <a:srgbClr val="000000"/>
              </a:solidFill>
            </a:endParaRPr>
          </a:p>
          <a:p>
            <a:pPr marL="230188" indent="-230188" eaLnBrk="1" hangingPunct="1">
              <a:lnSpc>
                <a:spcPct val="90000"/>
              </a:lnSpc>
              <a:tabLst>
                <a:tab pos="1366838" algn="l"/>
              </a:tabLst>
              <a:defRPr/>
            </a:pPr>
            <a:endParaRPr lang="en-US" sz="2000" b="1" dirty="0">
              <a:solidFill>
                <a:srgbClr val="000000"/>
              </a:solidFill>
              <a:latin typeface="Arial" charset="0"/>
            </a:endParaRPr>
          </a:p>
          <a:p>
            <a:pPr marL="0" indent="0" eaLnBrk="1" hangingPunct="1">
              <a:lnSpc>
                <a:spcPct val="90000"/>
              </a:lnSpc>
              <a:buFont typeface="Wingdings 3" charset="0"/>
              <a:buNone/>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94211"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4B38E0FC-822B-1745-BA7F-24B59D4CA123}" type="slidenum">
              <a:rPr lang="en-US" sz="1400"/>
              <a:pPr eaLnBrk="1" fontAlgn="base" hangingPunct="1">
                <a:spcBef>
                  <a:spcPct val="0"/>
                </a:spcBef>
                <a:spcAft>
                  <a:spcPct val="0"/>
                </a:spcAft>
              </a:pPr>
              <a:t>35</a:t>
            </a:fld>
            <a:endParaRPr lang="en-US" sz="1400"/>
          </a:p>
        </p:txBody>
      </p:sp>
      <p:pic>
        <p:nvPicPr>
          <p:cNvPr id="94212"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991600" cy="432435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r>
              <a:rPr lang="en-US" sz="2000" b="1" dirty="0" smtClean="0">
                <a:solidFill>
                  <a:srgbClr val="000000"/>
                </a:solidFill>
              </a:rPr>
              <a:t>Transformation Ministries </a:t>
            </a:r>
            <a:r>
              <a:rPr lang="en-US" sz="2000" dirty="0" smtClean="0">
                <a:solidFill>
                  <a:srgbClr val="000000"/>
                </a:solidFill>
              </a:rPr>
              <a:t>- In 2006, </a:t>
            </a:r>
            <a:r>
              <a:rPr lang="en-US" sz="2000" i="1" dirty="0" smtClean="0">
                <a:solidFill>
                  <a:srgbClr val="000000"/>
                </a:solidFill>
              </a:rPr>
              <a:t>broke away from American Baptist Churches (ABC)</a:t>
            </a:r>
            <a:r>
              <a:rPr lang="en-US" sz="2000" dirty="0" smtClean="0">
                <a:solidFill>
                  <a:srgbClr val="000000"/>
                </a:solidFill>
              </a:rPr>
              <a:t>, which used to be called the Northern Baptist Convention, over the issue of accepting practicing homosexuals.</a:t>
            </a:r>
          </a:p>
          <a:p>
            <a:pPr marL="230188" indent="-230188" eaLnBrk="1" hangingPunct="1">
              <a:lnSpc>
                <a:spcPct val="90000"/>
              </a:lnSpc>
              <a:tabLst>
                <a:tab pos="1366838" algn="l"/>
              </a:tabLst>
              <a:defRPr/>
            </a:pPr>
            <a:r>
              <a:rPr lang="en-US" sz="2000" b="1" dirty="0" smtClean="0">
                <a:solidFill>
                  <a:srgbClr val="000000"/>
                </a:solidFill>
              </a:rPr>
              <a:t>United </a:t>
            </a:r>
            <a:r>
              <a:rPr lang="en-US" sz="2000" b="1" dirty="0" smtClean="0">
                <a:solidFill>
                  <a:srgbClr val="FF0000"/>
                </a:solidFill>
              </a:rPr>
              <a:t>Brethren</a:t>
            </a:r>
            <a:r>
              <a:rPr lang="en-US" sz="2000" b="1" dirty="0" smtClean="0">
                <a:solidFill>
                  <a:srgbClr val="000000"/>
                </a:solidFill>
              </a:rPr>
              <a:t> Church </a:t>
            </a:r>
            <a:r>
              <a:rPr lang="en-US" sz="2000" dirty="0" smtClean="0">
                <a:solidFill>
                  <a:srgbClr val="000000"/>
                </a:solidFill>
              </a:rPr>
              <a:t>(Arminian, episcopal structure, roots from Mennonites and German Reformed, close ties to Methodism, merged with Evangelical Church in 1946 to form Evangelical United Brethren Church)</a:t>
            </a:r>
          </a:p>
          <a:p>
            <a:pPr marL="230188" indent="-230188" eaLnBrk="1" hangingPunct="1">
              <a:lnSpc>
                <a:spcPct val="90000"/>
              </a:lnSpc>
              <a:tabLst>
                <a:tab pos="1366838" algn="l"/>
              </a:tabLst>
              <a:defRPr/>
            </a:pPr>
            <a:r>
              <a:rPr lang="en-US" sz="2000" b="1" dirty="0" smtClean="0"/>
              <a:t>US Conference of the </a:t>
            </a:r>
            <a:r>
              <a:rPr lang="en-US" sz="2000" b="1" dirty="0" smtClean="0">
                <a:solidFill>
                  <a:srgbClr val="FF0000"/>
                </a:solidFill>
              </a:rPr>
              <a:t>Mennonite Brethren </a:t>
            </a:r>
            <a:r>
              <a:rPr lang="en-US" sz="2000" b="1" dirty="0" smtClean="0">
                <a:solidFill>
                  <a:srgbClr val="000000"/>
                </a:solidFill>
              </a:rPr>
              <a:t>Churches </a:t>
            </a:r>
            <a:r>
              <a:rPr lang="en-US" sz="2000" dirty="0" smtClean="0">
                <a:solidFill>
                  <a:srgbClr val="000000"/>
                </a:solidFill>
              </a:rPr>
              <a:t>(started in Ukraine as Mennonite Brethren Church and migrated to Kansas, Minnesota, Nebraska, South Dakota, emphasize pietism, personal discipline, Sabbath)</a:t>
            </a:r>
          </a:p>
          <a:p>
            <a:pPr marL="230188" indent="-230188" eaLnBrk="1" hangingPunct="1">
              <a:lnSpc>
                <a:spcPct val="90000"/>
              </a:lnSpc>
              <a:tabLst>
                <a:tab pos="1366838" algn="l"/>
              </a:tabLst>
              <a:defRPr/>
            </a:pPr>
            <a:endParaRPr lang="en-US" sz="2000" dirty="0" smtClean="0">
              <a:solidFill>
                <a:srgbClr val="000000"/>
              </a:solidFill>
            </a:endParaRPr>
          </a:p>
          <a:p>
            <a:pPr marL="230188" indent="-230188" eaLnBrk="1" hangingPunct="1">
              <a:lnSpc>
                <a:spcPct val="90000"/>
              </a:lnSpc>
              <a:tabLst>
                <a:tab pos="1366838" algn="l"/>
              </a:tabLst>
              <a:defRPr/>
            </a:pPr>
            <a:endParaRPr lang="en-US" sz="2000" dirty="0" smtClean="0">
              <a:solidFill>
                <a:srgbClr val="000000"/>
              </a:solidFill>
            </a:endParaRPr>
          </a:p>
          <a:p>
            <a:pPr marL="230188" indent="-230188" eaLnBrk="1" hangingPunct="1">
              <a:lnSpc>
                <a:spcPct val="90000"/>
              </a:lnSpc>
              <a:tabLst>
                <a:tab pos="1366838" algn="l"/>
              </a:tabLst>
              <a:defRPr/>
            </a:pPr>
            <a:endParaRPr lang="en-US" sz="2000" dirty="0">
              <a:solidFill>
                <a:srgbClr val="000000"/>
              </a:solidFill>
              <a:latin typeface="Arial" charset="0"/>
            </a:endParaRPr>
          </a:p>
          <a:p>
            <a:pPr marL="0" indent="0" eaLnBrk="1" hangingPunct="1">
              <a:lnSpc>
                <a:spcPct val="90000"/>
              </a:lnSpc>
              <a:buFont typeface="Wingdings 3" charset="0"/>
              <a:buNone/>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96259"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920B0712-6678-B347-B3B1-E05015A3CF07}" type="slidenum">
              <a:rPr lang="en-US" sz="1400"/>
              <a:pPr eaLnBrk="1" fontAlgn="base" hangingPunct="1">
                <a:spcBef>
                  <a:spcPct val="0"/>
                </a:spcBef>
                <a:spcAft>
                  <a:spcPct val="0"/>
                </a:spcAft>
              </a:pPr>
              <a:t>36</a:t>
            </a:fld>
            <a:endParaRPr lang="en-US" sz="1400"/>
          </a:p>
        </p:txBody>
      </p:sp>
      <p:pic>
        <p:nvPicPr>
          <p:cNvPr id="96260"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152400" y="819150"/>
            <a:ext cx="8763000" cy="4324350"/>
          </a:xfrm>
        </p:spPr>
        <p:txBody>
          <a:bodyPr/>
          <a:lstStyle/>
          <a:p>
            <a:pPr marL="0" indent="0" eaLnBrk="1" hangingPunct="1">
              <a:lnSpc>
                <a:spcPct val="90000"/>
              </a:lnSpc>
              <a:buFont typeface="Wingdings 3" charset="0"/>
              <a:buNone/>
              <a:tabLst>
                <a:tab pos="1366838" algn="l"/>
              </a:tabLst>
              <a:defRPr/>
            </a:pPr>
            <a:endParaRPr lang="en-US" sz="800" b="1" dirty="0" smtClean="0"/>
          </a:p>
          <a:p>
            <a:pPr marL="230188" indent="-230188" eaLnBrk="1" hangingPunct="1">
              <a:lnSpc>
                <a:spcPct val="90000"/>
              </a:lnSpc>
              <a:tabLst>
                <a:tab pos="1366838" algn="l"/>
              </a:tabLst>
              <a:defRPr/>
            </a:pPr>
            <a:endParaRPr lang="en-US" sz="2000" b="1" dirty="0" smtClean="0">
              <a:solidFill>
                <a:srgbClr val="000000"/>
              </a:solidFill>
            </a:endParaRPr>
          </a:p>
          <a:p>
            <a:pPr marL="0" indent="0" eaLnBrk="1" hangingPunct="1">
              <a:lnSpc>
                <a:spcPct val="90000"/>
              </a:lnSpc>
              <a:buFont typeface="Wingdings 3" charset="0"/>
              <a:buNone/>
              <a:tabLst>
                <a:tab pos="1366838" algn="l"/>
              </a:tabLst>
              <a:defRPr/>
            </a:pPr>
            <a:r>
              <a:rPr lang="en-US" sz="2000" b="1" dirty="0" smtClean="0">
                <a:solidFill>
                  <a:srgbClr val="000000"/>
                </a:solidFill>
              </a:rPr>
              <a:t> </a:t>
            </a:r>
          </a:p>
          <a:p>
            <a:pPr marL="230188" indent="-230188" eaLnBrk="1" hangingPunct="1">
              <a:lnSpc>
                <a:spcPct val="90000"/>
              </a:lnSpc>
              <a:tabLst>
                <a:tab pos="1366838" algn="l"/>
              </a:tabLst>
              <a:defRPr/>
            </a:pPr>
            <a:r>
              <a:rPr lang="en-US" sz="2000" b="1" dirty="0" smtClean="0">
                <a:solidFill>
                  <a:srgbClr val="FF0000"/>
                </a:solidFill>
              </a:rPr>
              <a:t>Vineyard </a:t>
            </a:r>
            <a:r>
              <a:rPr lang="en-US" sz="2000" b="1" dirty="0">
                <a:solidFill>
                  <a:srgbClr val="FF0000"/>
                </a:solidFill>
              </a:rPr>
              <a:t>Movement </a:t>
            </a:r>
            <a:r>
              <a:rPr lang="en-US" sz="2000" dirty="0"/>
              <a:t>(charismatic, modern worship, "come as you are," healing, spiritual gifts, lay leaders instead of seminary trained, John </a:t>
            </a:r>
            <a:r>
              <a:rPr lang="en-US" sz="2000" dirty="0" err="1"/>
              <a:t>Wimber</a:t>
            </a:r>
            <a:r>
              <a:rPr lang="en-US" sz="2000" dirty="0"/>
              <a:t> broke away from Calvary Chapel, Kansas City prophets)</a:t>
            </a:r>
          </a:p>
          <a:p>
            <a:pPr marL="230188" indent="-230188" eaLnBrk="1" hangingPunct="1">
              <a:lnSpc>
                <a:spcPct val="90000"/>
              </a:lnSpc>
              <a:tabLst>
                <a:tab pos="1366838" algn="l"/>
              </a:tabLst>
              <a:defRPr/>
            </a:pPr>
            <a:endParaRPr lang="en-US" sz="2000" dirty="0" smtClean="0">
              <a:solidFill>
                <a:srgbClr val="000000"/>
              </a:solidFill>
            </a:endParaRPr>
          </a:p>
          <a:p>
            <a:pPr marL="230188" indent="-230188" eaLnBrk="1" hangingPunct="1">
              <a:lnSpc>
                <a:spcPct val="90000"/>
              </a:lnSpc>
              <a:tabLst>
                <a:tab pos="1366838" algn="l"/>
              </a:tabLst>
              <a:defRPr/>
            </a:pPr>
            <a:endParaRPr lang="en-US" sz="2000" dirty="0" smtClean="0">
              <a:solidFill>
                <a:srgbClr val="000000"/>
              </a:solidFill>
            </a:endParaRPr>
          </a:p>
          <a:p>
            <a:pPr marL="230188" indent="-230188" eaLnBrk="1" hangingPunct="1">
              <a:lnSpc>
                <a:spcPct val="90000"/>
              </a:lnSpc>
              <a:tabLst>
                <a:tab pos="1366838" algn="l"/>
              </a:tabLst>
              <a:defRPr/>
            </a:pPr>
            <a:endParaRPr lang="en-US" sz="2000" dirty="0">
              <a:solidFill>
                <a:srgbClr val="000000"/>
              </a:solidFill>
              <a:latin typeface="Arial" charset="0"/>
            </a:endParaRPr>
          </a:p>
          <a:p>
            <a:pPr marL="0" indent="0" eaLnBrk="1" hangingPunct="1">
              <a:lnSpc>
                <a:spcPct val="90000"/>
              </a:lnSpc>
              <a:buFont typeface="Wingdings 3" charset="0"/>
              <a:buNone/>
              <a:tabLst>
                <a:tab pos="1366838" algn="l"/>
              </a:tabLst>
              <a:defRPr/>
            </a:pPr>
            <a:endParaRPr lang="en-US" sz="2000" b="1" dirty="0" smtClean="0">
              <a:solidFill>
                <a:srgbClr val="000000"/>
              </a:solidFill>
            </a:endParaRPr>
          </a:p>
          <a:p>
            <a:pPr marL="230188" indent="-230188" eaLnBrk="1" hangingPunct="1">
              <a:lnSpc>
                <a:spcPct val="90000"/>
              </a:lnSpc>
              <a:tabLst>
                <a:tab pos="1366838" algn="l"/>
              </a:tabLst>
              <a:defRPr/>
            </a:pPr>
            <a:endParaRPr lang="en-US" sz="2000" b="1" dirty="0" smtClean="0">
              <a:solidFill>
                <a:srgbClr val="FF0000"/>
              </a:solidFill>
            </a:endParaRPr>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b="1" dirty="0" smtClean="0"/>
          </a:p>
          <a:p>
            <a:pPr marL="230188" indent="-230188" eaLnBrk="1" hangingPunct="1">
              <a:lnSpc>
                <a:spcPct val="90000"/>
              </a:lnSpc>
              <a:tabLst>
                <a:tab pos="1366838" algn="l"/>
              </a:tabLst>
              <a:defRPr/>
            </a:pPr>
            <a:endParaRPr lang="en-US" sz="2000" b="1" dirty="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a:latin typeface="Arial" charset="0"/>
              <a:hlinkClick r:id="rId3"/>
            </a:endParaRPr>
          </a:p>
          <a:p>
            <a:pPr marL="230188" indent="-230188" eaLnBrk="1" hangingPunct="1">
              <a:lnSpc>
                <a:spcPct val="90000"/>
              </a:lnSpc>
              <a:tabLst>
                <a:tab pos="1366838" algn="l"/>
              </a:tabLst>
              <a:defRPr/>
            </a:pPr>
            <a:endParaRPr lang="en-US" sz="2000" dirty="0" smtClean="0"/>
          </a:p>
          <a:p>
            <a:pPr marL="230188" indent="-230188" eaLnBrk="1" hangingPunct="1">
              <a:lnSpc>
                <a:spcPct val="90000"/>
              </a:lnSpc>
              <a:tabLst>
                <a:tab pos="1366838" algn="l"/>
              </a:tabLst>
              <a:defRPr/>
            </a:pPr>
            <a:endParaRPr lang="en-US" sz="2000" b="1" dirty="0" smtClean="0">
              <a:hlinkClick r:id="rId4"/>
            </a:endParaRPr>
          </a:p>
          <a:p>
            <a:pPr marL="230188" indent="-230188" eaLnBrk="1" hangingPunct="1">
              <a:lnSpc>
                <a:spcPct val="90000"/>
              </a:lnSpc>
              <a:tabLst>
                <a:tab pos="1366838" algn="l"/>
              </a:tabLst>
              <a:defRPr/>
            </a:pPr>
            <a:endParaRPr lang="en-US" sz="2000" b="1" dirty="0" smtClean="0"/>
          </a:p>
          <a:p>
            <a:pPr marL="231775" indent="-231775" eaLnBrk="1" hangingPunct="1">
              <a:lnSpc>
                <a:spcPct val="90000"/>
              </a:lnSpc>
              <a:buFont typeface="Wingdings" charset="0"/>
              <a:buNone/>
              <a:defRPr/>
            </a:pPr>
            <a:endParaRPr lang="en-US" sz="2000" dirty="0" smtClean="0">
              <a:hlinkClick r:id="rId4"/>
            </a:endParaRPr>
          </a:p>
          <a:p>
            <a:pPr marL="231775" indent="-231775" eaLnBrk="1" hangingPunct="1">
              <a:lnSpc>
                <a:spcPct val="90000"/>
              </a:lnSpc>
              <a:buFont typeface="Wingdings" charset="0"/>
              <a:buNone/>
              <a:defRPr/>
            </a:pPr>
            <a:endParaRPr lang="en-US" sz="2000" dirty="0">
              <a:hlinkClick r:id="rId5"/>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dirty="0">
                <a:latin typeface="Copperplate"/>
                <a:cs typeface="Copperplate"/>
              </a:rPr>
              <a:t>Evangelical Denominations</a:t>
            </a:r>
          </a:p>
        </p:txBody>
      </p:sp>
      <p:sp>
        <p:nvSpPr>
          <p:cNvPr id="98307"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8CBDEEFF-3605-1E4E-A32C-F3F354ABA721}" type="slidenum">
              <a:rPr lang="en-US" sz="1400"/>
              <a:pPr eaLnBrk="1" fontAlgn="base" hangingPunct="1">
                <a:spcBef>
                  <a:spcPct val="0"/>
                </a:spcBef>
                <a:spcAft>
                  <a:spcPct val="0"/>
                </a:spcAft>
              </a:pPr>
              <a:t>37</a:t>
            </a:fld>
            <a:endParaRPr lang="en-US" sz="1400"/>
          </a:p>
        </p:txBody>
      </p:sp>
      <p:pic>
        <p:nvPicPr>
          <p:cNvPr id="98308" name="Picture 5" descr="Luther1"/>
          <p:cNvPicPr>
            <a:picLocks noChangeAspect="1" noChangeArrowheads="1"/>
          </p:cNvPicPr>
          <p:nvPr/>
        </p:nvPicPr>
        <p:blipFill>
          <a:blip r:embed="rId6">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descr="Calvin3"/>
          <p:cNvPicPr>
            <a:picLocks noChangeAspect="1" noChangeArrowheads="1"/>
          </p:cNvPicPr>
          <p:nvPr/>
        </p:nvPicPr>
        <p:blipFill>
          <a:blip r:embed="rId7">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Box 1"/>
          <p:cNvSpPr txBox="1">
            <a:spLocks noChangeArrowheads="1"/>
          </p:cNvSpPr>
          <p:nvPr/>
        </p:nvSpPr>
        <p:spPr bwMode="auto">
          <a:xfrm>
            <a:off x="762000" y="51435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2000" b="1">
                <a:latin typeface="Arial" charset="0"/>
                <a:cs typeface="Arial" charset="0"/>
              </a:rPr>
              <a:t>National Association of Evangelicals (NAE):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a:xfrm>
            <a:off x="3448050" y="742950"/>
            <a:ext cx="5543550" cy="4038600"/>
          </a:xfrm>
        </p:spPr>
        <p:txBody>
          <a:bodyPr/>
          <a:lstStyle/>
          <a:p>
            <a:pPr marL="0" indent="0" eaLnBrk="1" hangingPunct="1">
              <a:lnSpc>
                <a:spcPct val="90000"/>
              </a:lnSpc>
              <a:buFont typeface="Wingdings 3" charset="0"/>
              <a:buNone/>
              <a:tabLst>
                <a:tab pos="1366838" algn="l"/>
              </a:tabLst>
              <a:defRPr/>
            </a:pPr>
            <a:r>
              <a:rPr lang="en-US" b="1" dirty="0" smtClean="0"/>
              <a:t>This is a ratio of Christians and evangelical Christians to the world population over a period of centuries:</a:t>
            </a:r>
          </a:p>
          <a:p>
            <a:pPr marL="346075" indent="-173038" eaLnBrk="1" hangingPunct="1">
              <a:lnSpc>
                <a:spcPct val="90000"/>
              </a:lnSpc>
              <a:buFont typeface="Wingdings 3" charset="0"/>
              <a:buNone/>
              <a:tabLst>
                <a:tab pos="1366838" algn="l"/>
              </a:tabLst>
              <a:defRPr/>
            </a:pPr>
            <a:endParaRPr lang="en-US" sz="800" b="1" dirty="0" smtClean="0"/>
          </a:p>
          <a:p>
            <a:pPr marL="346075" indent="-173038" eaLnBrk="1" hangingPunct="1">
              <a:lnSpc>
                <a:spcPct val="90000"/>
              </a:lnSpc>
              <a:tabLst>
                <a:tab pos="1366838" algn="l"/>
              </a:tabLst>
              <a:defRPr/>
            </a:pPr>
            <a:r>
              <a:rPr lang="en-US" sz="2000" b="1" dirty="0" smtClean="0"/>
              <a:t>100 AD:   </a:t>
            </a:r>
            <a:r>
              <a:rPr lang="en-US" sz="2000" dirty="0" smtClean="0"/>
              <a:t>One Christian to</a:t>
            </a:r>
            <a:r>
              <a:rPr lang="en-US" sz="2000" b="1" dirty="0" smtClean="0">
                <a:solidFill>
                  <a:srgbClr val="FF0000"/>
                </a:solidFill>
              </a:rPr>
              <a:t> 360 </a:t>
            </a:r>
            <a:r>
              <a:rPr lang="en-US" sz="2000" dirty="0" smtClean="0"/>
              <a:t>non-Christians in the world.</a:t>
            </a:r>
          </a:p>
          <a:p>
            <a:pPr marL="346075" indent="-173038" eaLnBrk="1" hangingPunct="1">
              <a:lnSpc>
                <a:spcPct val="90000"/>
              </a:lnSpc>
              <a:tabLst>
                <a:tab pos="1366838" algn="l"/>
              </a:tabLst>
              <a:defRPr/>
            </a:pPr>
            <a:r>
              <a:rPr lang="en-US" sz="2000" b="1" dirty="0" smtClean="0"/>
              <a:t>1000 AD: </a:t>
            </a:r>
            <a:r>
              <a:rPr lang="en-US" sz="2000" dirty="0" smtClean="0"/>
              <a:t>One Christian to</a:t>
            </a:r>
            <a:r>
              <a:rPr lang="en-US" sz="2000" dirty="0" smtClean="0">
                <a:solidFill>
                  <a:srgbClr val="FF0000"/>
                </a:solidFill>
              </a:rPr>
              <a:t> </a:t>
            </a:r>
            <a:r>
              <a:rPr lang="en-US" sz="2000" b="1" dirty="0" smtClean="0">
                <a:solidFill>
                  <a:srgbClr val="FF0000"/>
                </a:solidFill>
              </a:rPr>
              <a:t>220</a:t>
            </a:r>
            <a:r>
              <a:rPr lang="en-US" sz="2000" dirty="0" smtClean="0">
                <a:solidFill>
                  <a:srgbClr val="FF0000"/>
                </a:solidFill>
              </a:rPr>
              <a:t> </a:t>
            </a:r>
            <a:r>
              <a:rPr lang="en-US" sz="2000" dirty="0" smtClean="0"/>
              <a:t>non-Christians in the world.</a:t>
            </a:r>
          </a:p>
          <a:p>
            <a:pPr marL="346075" indent="-173038" eaLnBrk="1" hangingPunct="1">
              <a:lnSpc>
                <a:spcPct val="90000"/>
              </a:lnSpc>
              <a:tabLst>
                <a:tab pos="1366838" algn="l"/>
              </a:tabLst>
              <a:defRPr/>
            </a:pPr>
            <a:r>
              <a:rPr lang="en-US" sz="2000" b="1" dirty="0" smtClean="0"/>
              <a:t>1900 AD: </a:t>
            </a:r>
            <a:r>
              <a:rPr lang="en-US" sz="2000" dirty="0" smtClean="0"/>
              <a:t>One </a:t>
            </a:r>
            <a:r>
              <a:rPr lang="en-US" sz="2000" i="1" dirty="0" smtClean="0"/>
              <a:t>evangelical</a:t>
            </a:r>
            <a:r>
              <a:rPr lang="en-US" sz="2000" dirty="0" smtClean="0"/>
              <a:t> Christian to </a:t>
            </a:r>
            <a:r>
              <a:rPr lang="en-US" sz="2000" b="1" dirty="0" smtClean="0">
                <a:solidFill>
                  <a:srgbClr val="FF0000"/>
                </a:solidFill>
              </a:rPr>
              <a:t>27</a:t>
            </a:r>
            <a:r>
              <a:rPr lang="en-US" sz="2000" dirty="0" smtClean="0"/>
              <a:t> non-evangelicals in the world.</a:t>
            </a:r>
          </a:p>
          <a:p>
            <a:pPr marL="346075" indent="-173038" eaLnBrk="1" hangingPunct="1">
              <a:lnSpc>
                <a:spcPct val="90000"/>
              </a:lnSpc>
              <a:tabLst>
                <a:tab pos="1366838" algn="l"/>
              </a:tabLst>
              <a:defRPr/>
            </a:pPr>
            <a:r>
              <a:rPr lang="en-US" sz="2000" b="1" dirty="0" smtClean="0"/>
              <a:t>1989 AD: </a:t>
            </a:r>
            <a:r>
              <a:rPr lang="en-US" sz="2000" dirty="0" smtClean="0"/>
              <a:t>One </a:t>
            </a:r>
            <a:r>
              <a:rPr lang="en-US" sz="2000" i="1" dirty="0" smtClean="0"/>
              <a:t>evangelical</a:t>
            </a:r>
            <a:r>
              <a:rPr lang="en-US" sz="2000" dirty="0" smtClean="0"/>
              <a:t> Christian to </a:t>
            </a:r>
            <a:r>
              <a:rPr lang="en-US" sz="2000" b="1" dirty="0" smtClean="0">
                <a:solidFill>
                  <a:srgbClr val="FF0000"/>
                </a:solidFill>
              </a:rPr>
              <a:t>7</a:t>
            </a:r>
            <a:r>
              <a:rPr lang="en-US" sz="2000" dirty="0" smtClean="0"/>
              <a:t> non-evangelicals in the world.</a:t>
            </a:r>
          </a:p>
          <a:p>
            <a:pPr marL="230188" indent="-230188" eaLnBrk="1" hangingPunct="1">
              <a:lnSpc>
                <a:spcPct val="90000"/>
              </a:lnSpc>
              <a:tabLst>
                <a:tab pos="1366838" algn="l"/>
              </a:tabLst>
              <a:defRPr/>
            </a:pPr>
            <a:endParaRPr lang="en-US" sz="2000" b="1" dirty="0">
              <a:hlinkClick r:id="rId3"/>
            </a:endParaRPr>
          </a:p>
          <a:p>
            <a:pPr marL="230188" indent="-230188" eaLnBrk="1" hangingPunct="1">
              <a:lnSpc>
                <a:spcPct val="90000"/>
              </a:lnSpc>
              <a:tabLst>
                <a:tab pos="1366838" algn="l"/>
              </a:tabLst>
              <a:defRPr/>
            </a:pPr>
            <a:endParaRPr lang="en-US" sz="2000" b="1" dirty="0"/>
          </a:p>
          <a:p>
            <a:pPr marL="231775" indent="-231775" eaLnBrk="1" hangingPunct="1">
              <a:lnSpc>
                <a:spcPct val="90000"/>
              </a:lnSpc>
              <a:buFont typeface="Wingdings" charset="0"/>
              <a:buNone/>
              <a:defRPr/>
            </a:pPr>
            <a:endParaRPr lang="en-US" sz="2000" dirty="0">
              <a:hlinkClick r:id="rId3"/>
            </a:endParaRPr>
          </a:p>
          <a:p>
            <a:pPr marL="231775" indent="-231775" eaLnBrk="1" hangingPunct="1">
              <a:lnSpc>
                <a:spcPct val="90000"/>
              </a:lnSpc>
              <a:buFont typeface="Wingdings" charset="0"/>
              <a:buNone/>
              <a:defRPr/>
            </a:pPr>
            <a:endParaRPr lang="en-US" sz="2000" dirty="0">
              <a:hlinkClick r:id="rId4"/>
            </a:endParaRPr>
          </a:p>
        </p:txBody>
      </p:sp>
      <p:sp>
        <p:nvSpPr>
          <p:cNvPr id="59394" name="Rectangle 2"/>
          <p:cNvSpPr>
            <a:spLocks noGrp="1" noChangeArrowheads="1"/>
          </p:cNvSpPr>
          <p:nvPr>
            <p:ph type="title"/>
          </p:nvPr>
        </p:nvSpPr>
        <p:spPr>
          <a:xfrm>
            <a:off x="685800" y="-171450"/>
            <a:ext cx="8229600" cy="857250"/>
          </a:xfrm>
        </p:spPr>
        <p:txBody>
          <a:bodyPr/>
          <a:lstStyle/>
          <a:p>
            <a:pPr eaLnBrk="1" hangingPunct="1">
              <a:defRPr/>
            </a:pPr>
            <a:r>
              <a:rPr lang="en-US" sz="3200">
                <a:latin typeface="Copperplate"/>
                <a:cs typeface="Copperplate"/>
              </a:rPr>
              <a:t>Evangelical </a:t>
            </a:r>
            <a:r>
              <a:rPr lang="en-US" sz="3200" smtClean="0">
                <a:latin typeface="Copperplate"/>
                <a:cs typeface="Copperplate"/>
              </a:rPr>
              <a:t>Growth</a:t>
            </a:r>
            <a:endParaRPr lang="en-US" sz="3200" dirty="0">
              <a:latin typeface="Copperplate"/>
              <a:cs typeface="Copperplate"/>
            </a:endParaRPr>
          </a:p>
        </p:txBody>
      </p:sp>
      <p:sp>
        <p:nvSpPr>
          <p:cNvPr id="100355" name="Slide Number Placeholder 5"/>
          <p:cNvSpPr>
            <a:spLocks noGrp="1"/>
          </p:cNvSpPr>
          <p:nvPr>
            <p:ph type="sldNum" sz="quarter" idx="12"/>
          </p:nvPr>
        </p:nvSpPr>
        <p:spPr bwMode="auto">
          <a:xfrm>
            <a:off x="8458200" y="48069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F97FEAF4-8237-5041-9E80-63572A12774E}" type="slidenum">
              <a:rPr lang="en-US" sz="1400"/>
              <a:pPr eaLnBrk="1" fontAlgn="base" hangingPunct="1">
                <a:spcBef>
                  <a:spcPct val="0"/>
                </a:spcBef>
                <a:spcAft>
                  <a:spcPct val="0"/>
                </a:spcAft>
              </a:pPr>
              <a:t>38</a:t>
            </a:fld>
            <a:endParaRPr lang="en-US" sz="1400"/>
          </a:p>
        </p:txBody>
      </p:sp>
      <p:pic>
        <p:nvPicPr>
          <p:cNvPr id="100356" name="Picture 5" descr="Luther1"/>
          <p:cNvPicPr>
            <a:picLocks noChangeAspect="1"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4" descr="Calvin3"/>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1"/>
          <p:cNvSpPr txBox="1">
            <a:spLocks noChangeArrowheads="1"/>
          </p:cNvSpPr>
          <p:nvPr/>
        </p:nvSpPr>
        <p:spPr bwMode="auto">
          <a:xfrm>
            <a:off x="762000" y="5143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endParaRPr lang="en-US" sz="2000" b="1">
              <a:latin typeface="Arial" charset="0"/>
              <a:cs typeface="Arial" charset="0"/>
            </a:endParaRPr>
          </a:p>
        </p:txBody>
      </p:sp>
      <p:pic>
        <p:nvPicPr>
          <p:cNvPr id="100359" name="Picture 1" descr="Church Starters - Texas Baptists.or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200150"/>
            <a:ext cx="3360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Box 2"/>
          <p:cNvSpPr txBox="1">
            <a:spLocks noChangeArrowheads="1"/>
          </p:cNvSpPr>
          <p:nvPr/>
        </p:nvSpPr>
        <p:spPr bwMode="auto">
          <a:xfrm>
            <a:off x="0" y="3714750"/>
            <a:ext cx="347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hangingPunct="1"/>
            <a:r>
              <a:rPr lang="en-US" sz="800">
                <a:latin typeface="Arial" charset="0"/>
                <a:cs typeface="Arial" charset="0"/>
              </a:rPr>
              <a:t>This is a map at texasbatptists.org showing coordinators who will help you start a new Baptist Church in six different areas  of Texas.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742950"/>
            <a:ext cx="8458200" cy="3630613"/>
          </a:xfrm>
        </p:spPr>
        <p:txBody>
          <a:bodyPr/>
          <a:lstStyle/>
          <a:p>
            <a:pPr marL="57150" indent="-57150" eaLnBrk="1" hangingPunct="1">
              <a:lnSpc>
                <a:spcPct val="80000"/>
              </a:lnSpc>
              <a:buFont typeface="Wingdings" charset="0"/>
              <a:buNone/>
              <a:defRPr/>
            </a:pPr>
            <a:r>
              <a:rPr lang="en-US" sz="2000" dirty="0">
                <a:latin typeface="Tahoma" charset="0"/>
              </a:rPr>
              <a:t>	</a:t>
            </a:r>
          </a:p>
          <a:p>
            <a:pPr marL="57150" indent="-57150" eaLnBrk="1" hangingPunct="1">
              <a:lnSpc>
                <a:spcPct val="80000"/>
              </a:lnSpc>
              <a:buFont typeface="Wingdings" charset="0"/>
              <a:buNone/>
              <a:defRPr/>
            </a:pPr>
            <a:r>
              <a:rPr lang="en-US" dirty="0">
                <a:latin typeface="Tahoma" charset="0"/>
              </a:rPr>
              <a:t>	</a:t>
            </a:r>
            <a:endParaRPr lang="en-US" dirty="0" smtClean="0">
              <a:latin typeface="Tahoma" charset="0"/>
            </a:endParaRPr>
          </a:p>
          <a:p>
            <a:pPr marL="57150" indent="-57150" eaLnBrk="1" hangingPunct="1">
              <a:lnSpc>
                <a:spcPct val="80000"/>
              </a:lnSpc>
              <a:buFont typeface="Wingdings" charset="0"/>
              <a:buNone/>
              <a:defRPr/>
            </a:pPr>
            <a:endParaRPr lang="en-US" sz="800" dirty="0">
              <a:latin typeface="Tahoma" charset="0"/>
            </a:endParaRPr>
          </a:p>
          <a:p>
            <a:pPr marL="57150" indent="-57150" eaLnBrk="1" hangingPunct="1">
              <a:lnSpc>
                <a:spcPct val="80000"/>
              </a:lnSpc>
              <a:buFont typeface="Wingdings" charset="0"/>
              <a:buNone/>
              <a:defRPr/>
            </a:pPr>
            <a:r>
              <a:rPr lang="en-US" dirty="0">
                <a:latin typeface="Tahoma" charset="0"/>
              </a:rPr>
              <a:t>	</a:t>
            </a:r>
            <a:r>
              <a:rPr lang="ja-JP" altLang="en-US" dirty="0" smtClean="0"/>
              <a:t>“</a:t>
            </a:r>
            <a:r>
              <a:rPr lang="en-US" altLang="ja-JP" dirty="0"/>
              <a:t>My object in going to inquire of the Lord was to know which of all the sects was right that I might know which to join. No sooner therefore did I get possession of myself, so as to be able to speak, than I asked the Personage who stood above me in the light, </a:t>
            </a:r>
            <a:r>
              <a:rPr lang="en-US" altLang="ja-JP" b="1" dirty="0">
                <a:solidFill>
                  <a:srgbClr val="FF0000"/>
                </a:solidFill>
              </a:rPr>
              <a:t>which of all the sects was right</a:t>
            </a:r>
            <a:r>
              <a:rPr lang="en-US" altLang="ja-JP" dirty="0">
                <a:solidFill>
                  <a:srgbClr val="FF0000"/>
                </a:solidFill>
              </a:rPr>
              <a:t>, </a:t>
            </a:r>
            <a:r>
              <a:rPr lang="en-US" altLang="ja-JP" dirty="0"/>
              <a:t>(for at this time it had never entered into my heart that all were wrong,) and which I should join.</a:t>
            </a:r>
            <a:r>
              <a:rPr lang="ja-JP" altLang="en-US" dirty="0"/>
              <a:t>”</a:t>
            </a:r>
            <a:r>
              <a:rPr lang="en-US" altLang="ja-JP" dirty="0"/>
              <a:t> </a:t>
            </a:r>
            <a:r>
              <a:rPr lang="en-US" altLang="ja-JP" dirty="0">
                <a:latin typeface="Tahoma" charset="0"/>
              </a:rPr>
              <a:t>	</a:t>
            </a:r>
            <a:r>
              <a:rPr lang="en-US" altLang="ja-JP" sz="2800" dirty="0">
                <a:latin typeface="Tahoma" charset="0"/>
              </a:rPr>
              <a:t>				</a:t>
            </a:r>
            <a:endParaRPr lang="en-US" sz="2800" i="1" dirty="0">
              <a:latin typeface="Tahoma" charset="0"/>
            </a:endParaRPr>
          </a:p>
          <a:p>
            <a:pPr eaLnBrk="1" hangingPunct="1">
              <a:buFont typeface="Wingdings 3" charset="0"/>
              <a:buNone/>
              <a:defRPr/>
            </a:pPr>
            <a:endParaRPr lang="en-US" i="1" dirty="0"/>
          </a:p>
        </p:txBody>
      </p:sp>
      <p:sp>
        <p:nvSpPr>
          <p:cNvPr id="20482" name="Rectangle 2"/>
          <p:cNvSpPr>
            <a:spLocks noGrp="1" noChangeArrowheads="1"/>
          </p:cNvSpPr>
          <p:nvPr>
            <p:ph type="title"/>
          </p:nvPr>
        </p:nvSpPr>
        <p:spPr>
          <a:xfrm>
            <a:off x="152400" y="76984"/>
            <a:ext cx="5334000" cy="628650"/>
          </a:xfrm>
        </p:spPr>
        <p:txBody>
          <a:bodyPr>
            <a:normAutofit fontScale="90000"/>
          </a:bodyPr>
          <a:lstStyle/>
          <a:p>
            <a:pPr eaLnBrk="1" hangingPunct="1">
              <a:defRPr/>
            </a:pPr>
            <a:r>
              <a:rPr lang="en-US" sz="3200" dirty="0" smtClean="0">
                <a:latin typeface="Copperplate"/>
                <a:cs typeface="Copperplate"/>
              </a:rPr>
              <a:t>Existing Creeds: </a:t>
            </a:r>
            <a:br>
              <a:rPr lang="en-US" sz="3200" dirty="0" smtClean="0">
                <a:latin typeface="Copperplate"/>
                <a:cs typeface="Copperplate"/>
              </a:rPr>
            </a:br>
            <a:r>
              <a:rPr lang="en-US" sz="3200" dirty="0" smtClean="0">
                <a:latin typeface="Copperplate"/>
                <a:cs typeface="Copperplate"/>
              </a:rPr>
              <a:t>Some Degree of Error</a:t>
            </a:r>
            <a:endParaRPr lang="en-US" sz="3200" dirty="0">
              <a:latin typeface="Copperplate"/>
              <a:cs typeface="Copperplate"/>
            </a:endParaRPr>
          </a:p>
        </p:txBody>
      </p:sp>
      <p:sp>
        <p:nvSpPr>
          <p:cNvPr id="36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8F1FB426-C521-6242-A03C-052024F279E5}" type="slidenum">
              <a:rPr lang="en-US" sz="1400"/>
              <a:pPr eaLnBrk="1" fontAlgn="base" hangingPunct="1">
                <a:spcBef>
                  <a:spcPct val="0"/>
                </a:spcBef>
                <a:spcAft>
                  <a:spcPct val="0"/>
                </a:spcAft>
              </a:pPr>
              <a:t>4</a:t>
            </a:fld>
            <a:endParaRPr lang="en-US" sz="1400"/>
          </a:p>
        </p:txBody>
      </p:sp>
      <p:pic>
        <p:nvPicPr>
          <p:cNvPr id="36868" name="Picture 4" descr="Joseph Smith, J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77200" y="0"/>
            <a:ext cx="106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276350"/>
            <a:ext cx="8534400" cy="3630613"/>
          </a:xfrm>
        </p:spPr>
        <p:txBody>
          <a:bodyPr/>
          <a:lstStyle/>
          <a:p>
            <a:pPr marL="57150" indent="-57150" eaLnBrk="1" hangingPunct="1">
              <a:lnSpc>
                <a:spcPct val="80000"/>
              </a:lnSpc>
              <a:buFont typeface="Wingdings" charset="0"/>
              <a:buNone/>
              <a:defRPr/>
            </a:pPr>
            <a:r>
              <a:rPr lang="en-US" sz="2000" dirty="0">
                <a:latin typeface="Tahoma" charset="0"/>
              </a:rPr>
              <a:t>	</a:t>
            </a:r>
            <a:endParaRPr lang="en-US" dirty="0">
              <a:latin typeface="Tahoma" charset="0"/>
            </a:endParaRPr>
          </a:p>
          <a:p>
            <a:pPr marL="0" indent="0" eaLnBrk="1" hangingPunct="1">
              <a:lnSpc>
                <a:spcPct val="80000"/>
              </a:lnSpc>
              <a:buFont typeface="Wingdings" charset="0"/>
              <a:buNone/>
              <a:defRPr/>
            </a:pPr>
            <a:r>
              <a:rPr lang="ja-JP" altLang="en-US" dirty="0" smtClean="0"/>
              <a:t>“</a:t>
            </a:r>
            <a:r>
              <a:rPr lang="en-US" altLang="ja-JP" dirty="0"/>
              <a:t>I was answered that I must join none of them, for they were all wrong, and the Personage who addressed me said that all</a:t>
            </a:r>
            <a:r>
              <a:rPr lang="en-US" altLang="ja-JP" b="1" dirty="0"/>
              <a:t> </a:t>
            </a:r>
            <a:r>
              <a:rPr lang="en-US" altLang="ja-JP" b="1" dirty="0">
                <a:solidFill>
                  <a:srgbClr val="FF0000"/>
                </a:solidFill>
              </a:rPr>
              <a:t>their creeds were an abomination in His sight; that those</a:t>
            </a:r>
            <a:r>
              <a:rPr lang="en-US" altLang="ja-JP" dirty="0">
                <a:solidFill>
                  <a:srgbClr val="FF0000"/>
                </a:solidFill>
              </a:rPr>
              <a:t> </a:t>
            </a:r>
            <a:r>
              <a:rPr lang="en-US" altLang="ja-JP" b="1" dirty="0">
                <a:solidFill>
                  <a:srgbClr val="FF0000"/>
                </a:solidFill>
              </a:rPr>
              <a:t>professors were all corrupt</a:t>
            </a:r>
            <a:r>
              <a:rPr lang="en-US" altLang="ja-JP" dirty="0">
                <a:solidFill>
                  <a:srgbClr val="FF0000"/>
                </a:solidFill>
              </a:rPr>
              <a:t>,</a:t>
            </a:r>
            <a:r>
              <a:rPr lang="en-US" altLang="ja-JP" dirty="0"/>
              <a:t> </a:t>
            </a:r>
            <a:r>
              <a:rPr lang="ja-JP" altLang="en-US" dirty="0"/>
              <a:t>‘</a:t>
            </a:r>
            <a:r>
              <a:rPr lang="en-US" altLang="ja-JP" dirty="0"/>
              <a:t>they draw near to me with their lips, but their hearts are far from me; they teach for doctrine the commandments of men, having a form of godliness, but they deny the power thereof.</a:t>
            </a:r>
            <a:r>
              <a:rPr lang="ja-JP" altLang="en-US" dirty="0"/>
              <a:t>’</a:t>
            </a:r>
            <a:r>
              <a:rPr lang="en-US" altLang="ja-JP" dirty="0"/>
              <a:t> He again forbade me to join with any of them....</a:t>
            </a:r>
            <a:r>
              <a:rPr lang="ja-JP" altLang="en-US" dirty="0"/>
              <a:t>”</a:t>
            </a:r>
            <a:endParaRPr lang="en-US" altLang="ja-JP" dirty="0"/>
          </a:p>
          <a:p>
            <a:pPr eaLnBrk="1" hangingPunct="1">
              <a:buFont typeface="Wingdings 3" charset="0"/>
              <a:buNone/>
              <a:defRPr/>
            </a:pPr>
            <a:r>
              <a:rPr lang="en-US" dirty="0"/>
              <a:t>					</a:t>
            </a:r>
            <a:r>
              <a:rPr lang="en-US" dirty="0" smtClean="0"/>
              <a:t>	</a:t>
            </a:r>
            <a:r>
              <a:rPr lang="en-US" sz="1800" i="1" dirty="0" smtClean="0"/>
              <a:t>Joseph </a:t>
            </a:r>
            <a:r>
              <a:rPr lang="en-US" sz="1800" i="1" dirty="0"/>
              <a:t>Smith, Jr.</a:t>
            </a:r>
          </a:p>
          <a:p>
            <a:pPr eaLnBrk="1" hangingPunct="1">
              <a:buFont typeface="Wingdings 3" charset="0"/>
              <a:buNone/>
              <a:defRPr/>
            </a:pPr>
            <a:r>
              <a:rPr lang="en-US" sz="1800" dirty="0"/>
              <a:t>					</a:t>
            </a:r>
            <a:r>
              <a:rPr lang="en-US" sz="1800" dirty="0" smtClean="0"/>
              <a:t>	</a:t>
            </a:r>
            <a:r>
              <a:rPr lang="en-US" sz="1800" i="1" dirty="0" smtClean="0"/>
              <a:t>Times </a:t>
            </a:r>
            <a:r>
              <a:rPr lang="en-US" sz="1800" i="1" dirty="0"/>
              <a:t>and Seasons (vol. 3 &amp; 4) 				</a:t>
            </a:r>
            <a:r>
              <a:rPr lang="en-US" sz="1800" i="1" dirty="0" smtClean="0"/>
              <a:t>	Nauvoo</a:t>
            </a:r>
            <a:r>
              <a:rPr lang="en-US" sz="1800" i="1" dirty="0"/>
              <a:t>, Illinois, 1839- 1846  </a:t>
            </a:r>
          </a:p>
          <a:p>
            <a:pPr marL="57150" indent="-57150" eaLnBrk="1" hangingPunct="1">
              <a:lnSpc>
                <a:spcPct val="80000"/>
              </a:lnSpc>
              <a:buFont typeface="Wingdings" charset="0"/>
              <a:buNone/>
              <a:defRPr/>
            </a:pPr>
            <a:r>
              <a:rPr lang="en-US" altLang="ja-JP" dirty="0">
                <a:latin typeface="Tahoma" charset="0"/>
              </a:rPr>
              <a:t>	</a:t>
            </a:r>
            <a:r>
              <a:rPr lang="en-US" altLang="ja-JP" sz="2800" dirty="0">
                <a:latin typeface="Tahoma" charset="0"/>
              </a:rPr>
              <a:t>				</a:t>
            </a:r>
            <a:endParaRPr lang="en-US" sz="2800" i="1" dirty="0">
              <a:latin typeface="Tahoma" charset="0"/>
            </a:endParaRPr>
          </a:p>
          <a:p>
            <a:pPr eaLnBrk="1" hangingPunct="1">
              <a:buFont typeface="Wingdings 3" charset="0"/>
              <a:buNone/>
              <a:defRPr/>
            </a:pPr>
            <a:endParaRPr lang="en-US" i="1" dirty="0"/>
          </a:p>
        </p:txBody>
      </p:sp>
      <p:sp>
        <p:nvSpPr>
          <p:cNvPr id="20482" name="Rectangle 2"/>
          <p:cNvSpPr>
            <a:spLocks noGrp="1" noChangeArrowheads="1"/>
          </p:cNvSpPr>
          <p:nvPr>
            <p:ph type="title"/>
          </p:nvPr>
        </p:nvSpPr>
        <p:spPr>
          <a:xfrm>
            <a:off x="152400" y="76984"/>
            <a:ext cx="5334000" cy="628650"/>
          </a:xfrm>
        </p:spPr>
        <p:txBody>
          <a:bodyPr>
            <a:normAutofit fontScale="90000"/>
          </a:bodyPr>
          <a:lstStyle/>
          <a:p>
            <a:pPr eaLnBrk="1" hangingPunct="1">
              <a:defRPr/>
            </a:pPr>
            <a:r>
              <a:rPr lang="en-US" sz="3200" dirty="0" smtClean="0">
                <a:latin typeface="Copperplate"/>
                <a:cs typeface="Copperplate"/>
              </a:rPr>
              <a:t>Existing Creeds: </a:t>
            </a:r>
            <a:br>
              <a:rPr lang="en-US" sz="3200" dirty="0" smtClean="0">
                <a:latin typeface="Copperplate"/>
                <a:cs typeface="Copperplate"/>
              </a:rPr>
            </a:br>
            <a:r>
              <a:rPr lang="en-US" sz="3200" dirty="0" smtClean="0">
                <a:latin typeface="Copperplate"/>
                <a:cs typeface="Copperplate"/>
              </a:rPr>
              <a:t>Some Degree of Error</a:t>
            </a:r>
            <a:endParaRPr lang="en-US" sz="3200" dirty="0">
              <a:latin typeface="Copperplate"/>
              <a:cs typeface="Copperplate"/>
            </a:endParaRP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C709E89F-611D-E44A-BE64-0E51FF272318}" type="slidenum">
              <a:rPr lang="en-US" sz="1400"/>
              <a:pPr eaLnBrk="1" fontAlgn="base" hangingPunct="1">
                <a:spcBef>
                  <a:spcPct val="0"/>
                </a:spcBef>
                <a:spcAft>
                  <a:spcPct val="0"/>
                </a:spcAft>
              </a:pPr>
              <a:t>5</a:t>
            </a:fld>
            <a:endParaRPr lang="en-US" sz="1400"/>
          </a:p>
        </p:txBody>
      </p:sp>
      <p:pic>
        <p:nvPicPr>
          <p:cNvPr id="38916" name="Picture 4" descr="Joseph Smith, J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77200" y="0"/>
            <a:ext cx="106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304800" y="1512888"/>
            <a:ext cx="8305800" cy="3630612"/>
          </a:xfrm>
        </p:spPr>
        <p:txBody>
          <a:bodyPr/>
          <a:lstStyle/>
          <a:p>
            <a:pPr marL="57150" indent="-6350" eaLnBrk="1" hangingPunct="1">
              <a:buFont typeface="Wingdings 3" charset="0"/>
              <a:buNone/>
            </a:pPr>
            <a:r>
              <a:rPr lang="en-US">
                <a:latin typeface="Arial" charset="0"/>
              </a:rPr>
              <a:t>"And also those to who these commandments were given might have power to lay the foundation of this church, and to bring it forth out of obscurity, and out of darkness, the only</a:t>
            </a:r>
            <a:r>
              <a:rPr lang="en-US" b="1">
                <a:latin typeface="Arial" charset="0"/>
              </a:rPr>
              <a:t> </a:t>
            </a:r>
            <a:r>
              <a:rPr lang="en-US" b="1">
                <a:solidFill>
                  <a:srgbClr val="FF0000"/>
                </a:solidFill>
                <a:latin typeface="Arial" charset="0"/>
              </a:rPr>
              <a:t>true</a:t>
            </a:r>
            <a:r>
              <a:rPr lang="en-US" b="1">
                <a:latin typeface="Arial" charset="0"/>
              </a:rPr>
              <a:t> </a:t>
            </a:r>
            <a:r>
              <a:rPr lang="en-US">
                <a:latin typeface="Arial" charset="0"/>
              </a:rPr>
              <a:t>and </a:t>
            </a:r>
            <a:r>
              <a:rPr lang="en-US" b="1">
                <a:solidFill>
                  <a:srgbClr val="FF0000"/>
                </a:solidFill>
                <a:latin typeface="Arial" charset="0"/>
              </a:rPr>
              <a:t>living</a:t>
            </a:r>
            <a:r>
              <a:rPr lang="en-US">
                <a:solidFill>
                  <a:srgbClr val="FF0000"/>
                </a:solidFill>
                <a:latin typeface="Arial" charset="0"/>
              </a:rPr>
              <a:t> </a:t>
            </a:r>
            <a:r>
              <a:rPr lang="en-US">
                <a:latin typeface="Arial" charset="0"/>
              </a:rPr>
              <a:t>church upon the face of the whole earth, </a:t>
            </a:r>
            <a:r>
              <a:rPr lang="en-US" b="1">
                <a:solidFill>
                  <a:srgbClr val="FF0000"/>
                </a:solidFill>
                <a:latin typeface="Arial" charset="0"/>
              </a:rPr>
              <a:t>with which I the Lord am well pleased</a:t>
            </a:r>
            <a:r>
              <a:rPr lang="en-US">
                <a:solidFill>
                  <a:srgbClr val="FF0000"/>
                </a:solidFill>
                <a:latin typeface="Arial" charset="0"/>
              </a:rPr>
              <a:t>, </a:t>
            </a:r>
            <a:r>
              <a:rPr lang="en-US">
                <a:latin typeface="Arial" charset="0"/>
              </a:rPr>
              <a:t>speaking unto the church collectively and not individually."</a:t>
            </a:r>
          </a:p>
          <a:p>
            <a:pPr marL="57150" indent="-6350" eaLnBrk="1" hangingPunct="1">
              <a:buFont typeface="Wingdings 3" charset="0"/>
              <a:buNone/>
            </a:pPr>
            <a:r>
              <a:rPr lang="en-US" i="1">
                <a:latin typeface="Arial" charset="0"/>
              </a:rPr>
              <a:t>						</a:t>
            </a:r>
            <a:r>
              <a:rPr lang="en-US">
                <a:latin typeface="Arial" charset="0"/>
              </a:rPr>
              <a:t>D &amp; C 1:5e</a:t>
            </a:r>
          </a:p>
        </p:txBody>
      </p:sp>
      <p:sp>
        <p:nvSpPr>
          <p:cNvPr id="20482" name="Rectangle 2"/>
          <p:cNvSpPr>
            <a:spLocks noGrp="1" noChangeArrowheads="1"/>
          </p:cNvSpPr>
          <p:nvPr>
            <p:ph type="title"/>
          </p:nvPr>
        </p:nvSpPr>
        <p:spPr>
          <a:xfrm>
            <a:off x="152400" y="76984"/>
            <a:ext cx="5334000" cy="628650"/>
          </a:xfrm>
        </p:spPr>
        <p:txBody>
          <a:bodyPr>
            <a:normAutofit fontScale="90000"/>
          </a:bodyPr>
          <a:lstStyle/>
          <a:p>
            <a:pPr eaLnBrk="1" hangingPunct="1">
              <a:defRPr/>
            </a:pPr>
            <a:r>
              <a:rPr lang="en-US" sz="3200" dirty="0" smtClean="0">
                <a:latin typeface="Copperplate"/>
                <a:cs typeface="Copperplate"/>
              </a:rPr>
              <a:t>Existing Creeds: </a:t>
            </a:r>
            <a:br>
              <a:rPr lang="en-US" sz="3200" dirty="0" smtClean="0">
                <a:latin typeface="Copperplate"/>
                <a:cs typeface="Copperplate"/>
              </a:rPr>
            </a:br>
            <a:r>
              <a:rPr lang="en-US" sz="3200" dirty="0" smtClean="0">
                <a:latin typeface="Copperplate"/>
                <a:cs typeface="Copperplate"/>
              </a:rPr>
              <a:t>Some Degree of Error</a:t>
            </a:r>
            <a:endParaRPr lang="en-US" sz="3200" dirty="0">
              <a:latin typeface="Copperplate"/>
              <a:cs typeface="Copperplate"/>
            </a:endParaRPr>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CDAA879B-CA2B-124E-9B8A-A349FCF53861}" type="slidenum">
              <a:rPr lang="en-US" sz="1400"/>
              <a:pPr eaLnBrk="1" fontAlgn="base" hangingPunct="1">
                <a:spcBef>
                  <a:spcPct val="0"/>
                </a:spcBef>
                <a:spcAft>
                  <a:spcPct val="0"/>
                </a:spcAft>
              </a:pPr>
              <a:t>6</a:t>
            </a:fld>
            <a:endParaRPr lang="en-US" sz="1400"/>
          </a:p>
        </p:txBody>
      </p:sp>
      <p:pic>
        <p:nvPicPr>
          <p:cNvPr id="40964" name="Picture 4" descr="Joseph Smith, J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77200" y="0"/>
            <a:ext cx="106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590550"/>
            <a:ext cx="8991600" cy="3630613"/>
          </a:xfrm>
        </p:spPr>
        <p:txBody>
          <a:bodyPr/>
          <a:lstStyle/>
          <a:p>
            <a:pPr marL="342900" indent="-342900" eaLnBrk="1" hangingPunct="1">
              <a:lnSpc>
                <a:spcPct val="80000"/>
              </a:lnSpc>
              <a:defRPr/>
            </a:pPr>
            <a:r>
              <a:rPr lang="en-US" sz="2300" b="1" dirty="0" smtClean="0"/>
              <a:t>Evangelical </a:t>
            </a:r>
            <a:r>
              <a:rPr lang="en-US" sz="2300" b="1" dirty="0"/>
              <a:t>Proof-text:</a:t>
            </a:r>
          </a:p>
          <a:p>
            <a:pPr marL="635000" indent="-6350" eaLnBrk="1" hangingPunct="1">
              <a:buFont typeface="Wingdings 3" charset="0"/>
              <a:buNone/>
              <a:defRPr/>
            </a:pPr>
            <a:r>
              <a:rPr lang="en-US" sz="2300" dirty="0"/>
              <a:t>	"</a:t>
            </a:r>
            <a:r>
              <a:rPr lang="en-US" sz="2300" dirty="0" smtClean="0"/>
              <a:t>And </a:t>
            </a:r>
            <a:r>
              <a:rPr lang="en-US" sz="2300" dirty="0"/>
              <a:t>Jesus answered and said unto him, Blessed art thou, Simon Bar-</a:t>
            </a:r>
            <a:r>
              <a:rPr lang="en-US" sz="2300" dirty="0" err="1"/>
              <a:t>jona</a:t>
            </a:r>
            <a:r>
              <a:rPr lang="en-US" sz="2300" dirty="0"/>
              <a:t>: for flesh and blood hath not revealed it unto thee, but my Father which is in heaven</a:t>
            </a:r>
            <a:r>
              <a:rPr lang="en-US" sz="2300" dirty="0" smtClean="0"/>
              <a:t>; And </a:t>
            </a:r>
            <a:r>
              <a:rPr lang="en-US" sz="2300" dirty="0"/>
              <a:t>I say also unto thee, That thou art Peter, and </a:t>
            </a:r>
            <a:r>
              <a:rPr lang="en-US" sz="2300" b="1" dirty="0">
                <a:solidFill>
                  <a:srgbClr val="FF0000"/>
                </a:solidFill>
              </a:rPr>
              <a:t>upon this rock </a:t>
            </a:r>
            <a:r>
              <a:rPr lang="en-US" sz="2300" dirty="0"/>
              <a:t>I will build my church; </a:t>
            </a:r>
            <a:r>
              <a:rPr lang="en-US" sz="2300" b="1" dirty="0">
                <a:solidFill>
                  <a:srgbClr val="FF0000"/>
                </a:solidFill>
              </a:rPr>
              <a:t>and the gates of hell shall not prevail against it</a:t>
            </a:r>
            <a:r>
              <a:rPr lang="en-US" sz="2300" b="1" dirty="0" smtClean="0">
                <a:solidFill>
                  <a:srgbClr val="FF0000"/>
                </a:solidFill>
              </a:rPr>
              <a:t>."</a:t>
            </a:r>
            <a:r>
              <a:rPr lang="en-US" sz="2300" dirty="0"/>
              <a:t>	</a:t>
            </a:r>
            <a:r>
              <a:rPr lang="en-US" sz="2300" dirty="0" smtClean="0"/>
              <a:t>      				Matthew </a:t>
            </a:r>
            <a:r>
              <a:rPr lang="en-US" sz="2300" dirty="0"/>
              <a:t>16: 17-</a:t>
            </a:r>
            <a:r>
              <a:rPr lang="en-US" sz="2300" dirty="0" smtClean="0"/>
              <a:t>18</a:t>
            </a:r>
            <a:endParaRPr lang="en-US" sz="2300" dirty="0"/>
          </a:p>
          <a:p>
            <a:pPr eaLnBrk="1" hangingPunct="1">
              <a:defRPr/>
            </a:pPr>
            <a:r>
              <a:rPr lang="en-US" sz="2300" b="1" dirty="0" smtClean="0"/>
              <a:t>Catholics </a:t>
            </a:r>
            <a:r>
              <a:rPr lang="en-US" sz="2300" b="1" dirty="0"/>
              <a:t>&amp; Evangelicals</a:t>
            </a:r>
            <a:r>
              <a:rPr lang="en-US" sz="2300" dirty="0"/>
              <a:t>: </a:t>
            </a:r>
            <a:r>
              <a:rPr lang="en-US" sz="2300" dirty="0" smtClean="0"/>
              <a:t>"There never was </a:t>
            </a:r>
            <a:r>
              <a:rPr lang="en-US" sz="2300" dirty="0"/>
              <a:t>an </a:t>
            </a:r>
            <a:r>
              <a:rPr lang="en-US" sz="2300" dirty="0" smtClean="0"/>
              <a:t>apostasy."</a:t>
            </a:r>
            <a:endParaRPr lang="en-US" sz="2300" dirty="0"/>
          </a:p>
          <a:p>
            <a:pPr eaLnBrk="1" hangingPunct="1">
              <a:defRPr/>
            </a:pPr>
            <a:r>
              <a:rPr lang="en-US" sz="2300" b="1" dirty="0" smtClean="0"/>
              <a:t>Evangelicals</a:t>
            </a:r>
            <a:r>
              <a:rPr lang="en-US" sz="2300" b="1" dirty="0"/>
              <a:t>: </a:t>
            </a:r>
            <a:r>
              <a:rPr lang="en-US" sz="2300" dirty="0" smtClean="0"/>
              <a:t>"The </a:t>
            </a:r>
            <a:r>
              <a:rPr lang="en-US" sz="2300" dirty="0"/>
              <a:t>gospel just needed </a:t>
            </a:r>
            <a:r>
              <a:rPr lang="en-US" sz="2300" dirty="0" smtClean="0"/>
              <a:t>‘</a:t>
            </a:r>
            <a:r>
              <a:rPr lang="en-US" altLang="ja-JP" sz="2300" dirty="0" smtClean="0"/>
              <a:t>reforming</a:t>
            </a:r>
            <a:r>
              <a:rPr lang="en-US" altLang="ja-JP" sz="2300" dirty="0" smtClean="0"/>
              <a:t>’</a:t>
            </a:r>
            <a:r>
              <a:rPr lang="en-US" altLang="ja-JP" sz="2300" dirty="0" smtClean="0"/>
              <a:t>; </a:t>
            </a:r>
            <a:r>
              <a:rPr lang="en-US" altLang="ja-JP" sz="2300" dirty="0"/>
              <a:t>it was never entirely lost</a:t>
            </a:r>
            <a:r>
              <a:rPr lang="en-US" altLang="ja-JP" sz="2300" dirty="0" smtClean="0"/>
              <a:t>."</a:t>
            </a:r>
            <a:endParaRPr lang="en-US" altLang="ja-JP" sz="2300" dirty="0"/>
          </a:p>
          <a:p>
            <a:pPr eaLnBrk="1" hangingPunct="1">
              <a:buFont typeface="Wingdings 3" charset="0"/>
              <a:buNone/>
              <a:defRPr/>
            </a:pPr>
            <a:endParaRPr lang="en-US" dirty="0">
              <a:latin typeface="Tahoma" charset="0"/>
            </a:endParaRPr>
          </a:p>
        </p:txBody>
      </p:sp>
      <p:sp>
        <p:nvSpPr>
          <p:cNvPr id="20482" name="Rectangle 2"/>
          <p:cNvSpPr>
            <a:spLocks noGrp="1" noChangeArrowheads="1"/>
          </p:cNvSpPr>
          <p:nvPr>
            <p:ph type="title"/>
          </p:nvPr>
        </p:nvSpPr>
        <p:spPr>
          <a:xfrm>
            <a:off x="152400" y="0"/>
            <a:ext cx="8610600" cy="514350"/>
          </a:xfrm>
        </p:spPr>
        <p:txBody>
          <a:bodyPr>
            <a:normAutofit fontScale="90000"/>
          </a:bodyPr>
          <a:lstStyle/>
          <a:p>
            <a:pPr eaLnBrk="1" hangingPunct="1">
              <a:defRPr/>
            </a:pPr>
            <a:r>
              <a:rPr lang="en-US" sz="3200" dirty="0" smtClean="0">
                <a:latin typeface="Copperplate"/>
                <a:cs typeface="Copperplate"/>
              </a:rPr>
              <a:t>Reformed or Restored?</a:t>
            </a:r>
            <a:endParaRPr lang="en-US" sz="3200" dirty="0">
              <a:latin typeface="Copperplate"/>
              <a:cs typeface="Copperplate"/>
            </a:endParaRP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942F9672-0603-0747-BF10-52E1C8AB2CAE}" type="slidenum">
              <a:rPr lang="en-US" sz="1400"/>
              <a:pPr eaLnBrk="1" fontAlgn="base" hangingPunct="1">
                <a:spcBef>
                  <a:spcPct val="0"/>
                </a:spcBef>
                <a:spcAft>
                  <a:spcPct val="0"/>
                </a:spcAft>
              </a:pPr>
              <a:t>7</a:t>
            </a:fld>
            <a:endParaRPr lang="en-US" sz="1400"/>
          </a:p>
        </p:txBody>
      </p:sp>
      <p:pic>
        <p:nvPicPr>
          <p:cNvPr id="43012" name="Picture 5" descr="Luther1"/>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6248400" y="0"/>
            <a:ext cx="7778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Joseph Smith, J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7924800" y="0"/>
            <a:ext cx="76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123950"/>
            <a:ext cx="8305800" cy="3630613"/>
          </a:xfrm>
        </p:spPr>
        <p:txBody>
          <a:bodyPr/>
          <a:lstStyle/>
          <a:p>
            <a:pPr marL="57150" indent="-57150" eaLnBrk="1" hangingPunct="1">
              <a:lnSpc>
                <a:spcPct val="80000"/>
              </a:lnSpc>
              <a:buFont typeface="Wingdings" charset="0"/>
              <a:buNone/>
              <a:defRPr/>
            </a:pPr>
            <a:r>
              <a:rPr lang="en-US" sz="800" dirty="0">
                <a:latin typeface="Tahoma" charset="0"/>
              </a:rPr>
              <a:t>	</a:t>
            </a:r>
          </a:p>
          <a:p>
            <a:pPr eaLnBrk="1" hangingPunct="1">
              <a:defRPr/>
            </a:pPr>
            <a:r>
              <a:rPr lang="en-US" dirty="0" smtClean="0">
                <a:latin typeface="Tahoma" charset="0"/>
              </a:rPr>
              <a:t>Why does this gospel give you hope?</a:t>
            </a:r>
            <a:endParaRPr lang="en-US" sz="800" dirty="0" smtClean="0">
              <a:latin typeface="Tahoma" charset="0"/>
            </a:endParaRPr>
          </a:p>
          <a:p>
            <a:pPr marL="109537" indent="0" eaLnBrk="1" hangingPunct="1">
              <a:buFont typeface="Wingdings 3" charset="0"/>
              <a:buNone/>
              <a:defRPr/>
            </a:pPr>
            <a:r>
              <a:rPr lang="en-US" sz="800" dirty="0" smtClean="0">
                <a:latin typeface="Tahoma" charset="0"/>
              </a:rPr>
              <a:t>	</a:t>
            </a:r>
          </a:p>
          <a:p>
            <a:pPr eaLnBrk="1" hangingPunct="1">
              <a:defRPr/>
            </a:pPr>
            <a:r>
              <a:rPr lang="en-US" dirty="0" smtClean="0">
                <a:latin typeface="Tahoma" charset="0"/>
              </a:rPr>
              <a:t>What do we mean by </a:t>
            </a:r>
            <a:r>
              <a:rPr lang="ja-JP" altLang="en-US" dirty="0" smtClean="0">
                <a:latin typeface="Tahoma" charset="0"/>
              </a:rPr>
              <a:t>“</a:t>
            </a:r>
            <a:r>
              <a:rPr lang="en-US" altLang="ja-JP" dirty="0" smtClean="0">
                <a:latin typeface="Tahoma" charset="0"/>
              </a:rPr>
              <a:t>fullness</a:t>
            </a:r>
            <a:r>
              <a:rPr lang="ja-JP" altLang="en-US" dirty="0" smtClean="0">
                <a:latin typeface="Tahoma" charset="0"/>
              </a:rPr>
              <a:t>”</a:t>
            </a:r>
            <a:r>
              <a:rPr lang="en-US" altLang="ja-JP" dirty="0" smtClean="0">
                <a:latin typeface="Tahoma" charset="0"/>
              </a:rPr>
              <a:t> of the gospel and </a:t>
            </a:r>
            <a:r>
              <a:rPr lang="ja-JP" altLang="en-US" dirty="0" smtClean="0">
                <a:latin typeface="Tahoma" charset="0"/>
              </a:rPr>
              <a:t>“</a:t>
            </a:r>
            <a:r>
              <a:rPr lang="en-US" altLang="ja-JP" dirty="0" smtClean="0">
                <a:latin typeface="Tahoma" charset="0"/>
              </a:rPr>
              <a:t>restored</a:t>
            </a:r>
            <a:r>
              <a:rPr lang="ja-JP" altLang="en-US" dirty="0" smtClean="0">
                <a:latin typeface="Tahoma" charset="0"/>
              </a:rPr>
              <a:t>”</a:t>
            </a:r>
            <a:r>
              <a:rPr lang="en-US" altLang="ja-JP" dirty="0" smtClean="0">
                <a:latin typeface="Tahoma" charset="0"/>
              </a:rPr>
              <a:t> gospel?</a:t>
            </a:r>
            <a:endParaRPr lang="en-US" altLang="ja-JP" sz="800" dirty="0">
              <a:latin typeface="Tahoma" charset="0"/>
            </a:endParaRPr>
          </a:p>
          <a:p>
            <a:pPr eaLnBrk="1" hangingPunct="1">
              <a:defRPr/>
            </a:pPr>
            <a:endParaRPr lang="en-US" sz="800" dirty="0" smtClean="0">
              <a:latin typeface="Tahoma" charset="0"/>
            </a:endParaRPr>
          </a:p>
          <a:p>
            <a:pPr eaLnBrk="1" hangingPunct="1">
              <a:defRPr/>
            </a:pPr>
            <a:r>
              <a:rPr lang="en-US" dirty="0" smtClean="0">
                <a:latin typeface="Tahoma" charset="0"/>
              </a:rPr>
              <a:t>First, let</a:t>
            </a:r>
            <a:r>
              <a:rPr lang="ja-JP" altLang="en-US" dirty="0" smtClean="0">
                <a:latin typeface="Tahoma" charset="0"/>
              </a:rPr>
              <a:t>’</a:t>
            </a:r>
            <a:r>
              <a:rPr lang="en-US" altLang="ja-JP" dirty="0" smtClean="0">
                <a:latin typeface="Tahoma" charset="0"/>
              </a:rPr>
              <a:t>s look at what we have </a:t>
            </a:r>
            <a:r>
              <a:rPr lang="en-US" altLang="ja-JP" b="1" dirty="0" smtClean="0">
                <a:solidFill>
                  <a:srgbClr val="FF0000"/>
                </a:solidFill>
                <a:latin typeface="Tahoma" charset="0"/>
              </a:rPr>
              <a:t>in common</a:t>
            </a:r>
            <a:r>
              <a:rPr lang="en-US" altLang="ja-JP" dirty="0" smtClean="0">
                <a:solidFill>
                  <a:srgbClr val="FF0000"/>
                </a:solidFill>
                <a:latin typeface="Tahoma" charset="0"/>
              </a:rPr>
              <a:t> </a:t>
            </a:r>
            <a:r>
              <a:rPr lang="en-US" altLang="ja-JP" dirty="0" smtClean="0">
                <a:latin typeface="Tahoma" charset="0"/>
              </a:rPr>
              <a:t>with other gospels.</a:t>
            </a:r>
          </a:p>
          <a:p>
            <a:pPr marL="0" indent="0" eaLnBrk="1" hangingPunct="1">
              <a:lnSpc>
                <a:spcPct val="80000"/>
              </a:lnSpc>
              <a:buFont typeface="Wingdings 3" charset="0"/>
              <a:buNone/>
              <a:defRPr/>
            </a:pPr>
            <a:endParaRPr lang="en-US" dirty="0">
              <a:latin typeface="Tahoma" charset="0"/>
            </a:endParaRPr>
          </a:p>
        </p:txBody>
      </p:sp>
      <p:sp>
        <p:nvSpPr>
          <p:cNvPr id="20482" name="Rectangle 2"/>
          <p:cNvSpPr>
            <a:spLocks noGrp="1" noChangeArrowheads="1"/>
          </p:cNvSpPr>
          <p:nvPr>
            <p:ph type="title"/>
          </p:nvPr>
        </p:nvSpPr>
        <p:spPr>
          <a:xfrm>
            <a:off x="152400" y="0"/>
            <a:ext cx="8610600" cy="514350"/>
          </a:xfrm>
        </p:spPr>
        <p:txBody>
          <a:bodyPr>
            <a:normAutofit fontScale="90000"/>
          </a:bodyPr>
          <a:lstStyle/>
          <a:p>
            <a:pPr eaLnBrk="1" hangingPunct="1">
              <a:defRPr/>
            </a:pPr>
            <a:r>
              <a:rPr lang="en-US" sz="3200" dirty="0" smtClean="0">
                <a:latin typeface="Copperplate"/>
                <a:cs typeface="Copperplate"/>
              </a:rPr>
              <a:t>"Fullness" and "Restored"?</a:t>
            </a:r>
            <a:endParaRPr lang="en-US" sz="3200" dirty="0">
              <a:latin typeface="Copperplate"/>
              <a:cs typeface="Copperplate"/>
            </a:endParaRPr>
          </a:p>
        </p:txBody>
      </p:sp>
      <p:sp>
        <p:nvSpPr>
          <p:cNvPr id="450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DEA85E97-84FA-AD4A-8820-1BE26CD7C2DD}" type="slidenum">
              <a:rPr lang="en-US" sz="1400"/>
              <a:pPr eaLnBrk="1" fontAlgn="base" hangingPunct="1">
                <a:spcBef>
                  <a:spcPct val="0"/>
                </a:spcBef>
                <a:spcAft>
                  <a:spcPct val="0"/>
                </a:spcAft>
              </a:pPr>
              <a:t>8</a:t>
            </a:fld>
            <a:endParaRPr lang="en-US" sz="1400"/>
          </a:p>
        </p:txBody>
      </p:sp>
      <p:pic>
        <p:nvPicPr>
          <p:cNvPr id="45060" name="Picture 4" descr="Joseph Smith, J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77200" y="0"/>
            <a:ext cx="106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52400" y="666750"/>
            <a:ext cx="8305800" cy="3630613"/>
          </a:xfrm>
        </p:spPr>
        <p:txBody>
          <a:bodyPr/>
          <a:lstStyle/>
          <a:p>
            <a:pPr marL="57150" indent="0" eaLnBrk="1" hangingPunct="1">
              <a:lnSpc>
                <a:spcPct val="80000"/>
              </a:lnSpc>
              <a:buFont typeface="Wingdings" charset="0"/>
              <a:buNone/>
              <a:defRPr/>
            </a:pPr>
            <a:endParaRPr lang="en-US" b="1" dirty="0" smtClean="0"/>
          </a:p>
          <a:p>
            <a:pPr marL="57150" indent="0" eaLnBrk="1" hangingPunct="1">
              <a:lnSpc>
                <a:spcPct val="80000"/>
              </a:lnSpc>
              <a:buFont typeface="Wingdings" charset="0"/>
              <a:buNone/>
              <a:defRPr/>
            </a:pPr>
            <a:endParaRPr lang="en-US" b="1" dirty="0"/>
          </a:p>
          <a:p>
            <a:pPr marL="57150" indent="0" eaLnBrk="1" hangingPunct="1">
              <a:lnSpc>
                <a:spcPct val="80000"/>
              </a:lnSpc>
              <a:buFont typeface="Wingdings" charset="0"/>
              <a:buNone/>
              <a:defRPr/>
            </a:pPr>
            <a:r>
              <a:rPr lang="en-US" b="1" dirty="0" smtClean="0"/>
              <a:t>1 Corinthians 9:20-23:</a:t>
            </a:r>
          </a:p>
          <a:p>
            <a:pPr eaLnBrk="1" hangingPunct="1">
              <a:buFont typeface="Wingdings" charset="0"/>
              <a:buNone/>
              <a:defRPr/>
            </a:pPr>
            <a:endParaRPr lang="en-US" sz="400" b="1" dirty="0" smtClean="0"/>
          </a:p>
          <a:p>
            <a:pPr marL="519113" indent="-519113" eaLnBrk="1" hangingPunct="1">
              <a:buFont typeface="Wingdings" charset="0"/>
              <a:buNone/>
              <a:defRPr/>
            </a:pPr>
            <a:r>
              <a:rPr lang="en-US" b="1" dirty="0" smtClean="0"/>
              <a:t>20 	</a:t>
            </a:r>
            <a:r>
              <a:rPr lang="en-US" dirty="0" smtClean="0"/>
              <a:t>And unto </a:t>
            </a:r>
            <a:r>
              <a:rPr lang="en-US" b="1" dirty="0" smtClean="0">
                <a:solidFill>
                  <a:srgbClr val="FF0000"/>
                </a:solidFill>
              </a:rPr>
              <a:t>the Jews</a:t>
            </a:r>
            <a:r>
              <a:rPr lang="en-US" dirty="0" smtClean="0"/>
              <a:t>, I became </a:t>
            </a:r>
            <a:r>
              <a:rPr lang="en-US" i="1" dirty="0" smtClean="0"/>
              <a:t>as a Jew, </a:t>
            </a:r>
            <a:r>
              <a:rPr lang="en-US" dirty="0" smtClean="0"/>
              <a:t>that I might  gain the Jews; </a:t>
            </a:r>
          </a:p>
          <a:p>
            <a:pPr marL="519113" indent="-519113" eaLnBrk="1" hangingPunct="1">
              <a:buFont typeface="Wingdings" charset="0"/>
              <a:buNone/>
              <a:defRPr/>
            </a:pPr>
            <a:r>
              <a:rPr lang="en-US" sz="800" b="1" dirty="0"/>
              <a:t>	</a:t>
            </a:r>
            <a:r>
              <a:rPr lang="en-US" dirty="0" smtClean="0"/>
              <a:t>To them that are </a:t>
            </a:r>
            <a:r>
              <a:rPr lang="en-US" b="1" dirty="0" smtClean="0">
                <a:solidFill>
                  <a:srgbClr val="FF0000"/>
                </a:solidFill>
              </a:rPr>
              <a:t>under the law</a:t>
            </a:r>
            <a:r>
              <a:rPr lang="en-US" dirty="0" smtClean="0">
                <a:solidFill>
                  <a:srgbClr val="FF0000"/>
                </a:solidFill>
              </a:rPr>
              <a:t>, </a:t>
            </a:r>
            <a:r>
              <a:rPr lang="en-US" i="1" dirty="0" smtClean="0"/>
              <a:t>as under the law, </a:t>
            </a:r>
            <a:r>
              <a:rPr lang="en-US" dirty="0" smtClean="0"/>
              <a:t>that I might gain them that are under the law; </a:t>
            </a:r>
          </a:p>
          <a:p>
            <a:pPr marL="519113" indent="-519113" eaLnBrk="1" hangingPunct="1">
              <a:buFont typeface="Wingdings" charset="0"/>
              <a:buNone/>
              <a:defRPr/>
            </a:pPr>
            <a:endParaRPr lang="en-US" sz="800" dirty="0" smtClean="0"/>
          </a:p>
          <a:p>
            <a:pPr eaLnBrk="1" hangingPunct="1">
              <a:defRPr/>
            </a:pPr>
            <a:endParaRPr lang="en-US" dirty="0">
              <a:latin typeface="Tahoma" charset="0"/>
            </a:endParaRPr>
          </a:p>
        </p:txBody>
      </p:sp>
      <p:sp>
        <p:nvSpPr>
          <p:cNvPr id="20482" name="Rectangle 2"/>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smtClean="0">
                <a:latin typeface="Copperplate"/>
                <a:cs typeface="Copperplate"/>
              </a:rPr>
              <a:t>Paul's Key to Witnessing: Common Ground</a:t>
            </a:r>
            <a:endParaRPr lang="en-US" sz="3200" dirty="0">
              <a:latin typeface="Copperplate"/>
              <a:cs typeface="Copperplate"/>
            </a:endParaRPr>
          </a:p>
        </p:txBody>
      </p:sp>
      <p:sp>
        <p:nvSpPr>
          <p:cNvPr id="47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Tahoma" charset="0"/>
                <a:ea typeface="ＭＳ Ｐゴシック" charset="0"/>
                <a:cs typeface="ＭＳ Ｐゴシック" charset="0"/>
              </a:defRPr>
            </a:lvl1pPr>
            <a:lvl2pPr marL="742950" indent="-285750" eaLnBrk="0" hangingPunct="0">
              <a:defRPr sz="2800">
                <a:solidFill>
                  <a:schemeClr val="tx1"/>
                </a:solidFill>
                <a:latin typeface="Tahoma" charset="0"/>
                <a:ea typeface="ＭＳ Ｐゴシック" charset="0"/>
              </a:defRPr>
            </a:lvl2pPr>
            <a:lvl3pPr marL="1143000" indent="-228600" eaLnBrk="0" hangingPunct="0">
              <a:defRPr sz="2800">
                <a:solidFill>
                  <a:schemeClr val="tx1"/>
                </a:solidFill>
                <a:latin typeface="Tahoma" charset="0"/>
                <a:ea typeface="ＭＳ Ｐゴシック" charset="0"/>
              </a:defRPr>
            </a:lvl3pPr>
            <a:lvl4pPr marL="1600200" indent="-228600" eaLnBrk="0" hangingPunct="0">
              <a:defRPr sz="2800">
                <a:solidFill>
                  <a:schemeClr val="tx1"/>
                </a:solidFill>
                <a:latin typeface="Tahoma" charset="0"/>
                <a:ea typeface="ＭＳ Ｐゴシック" charset="0"/>
              </a:defRPr>
            </a:lvl4pPr>
            <a:lvl5pPr marL="2057400" indent="-228600" eaLnBrk="0" hangingPunct="0">
              <a:defRPr sz="2800">
                <a:solidFill>
                  <a:schemeClr val="tx1"/>
                </a:solidFill>
                <a:latin typeface="Tahoma" charset="0"/>
                <a:ea typeface="ＭＳ Ｐゴシック" charset="0"/>
              </a:defRPr>
            </a:lvl5pPr>
            <a:lvl6pPr marL="2514600" indent="-228600" eaLnBrk="0" fontAlgn="base" hangingPunct="0">
              <a:spcBef>
                <a:spcPct val="0"/>
              </a:spcBef>
              <a:spcAft>
                <a:spcPct val="0"/>
              </a:spcAft>
              <a:defRPr sz="2800">
                <a:solidFill>
                  <a:schemeClr val="tx1"/>
                </a:solidFill>
                <a:latin typeface="Tahoma" charset="0"/>
                <a:ea typeface="ＭＳ Ｐゴシック" charset="0"/>
              </a:defRPr>
            </a:lvl6pPr>
            <a:lvl7pPr marL="2971800" indent="-228600" eaLnBrk="0" fontAlgn="base" hangingPunct="0">
              <a:spcBef>
                <a:spcPct val="0"/>
              </a:spcBef>
              <a:spcAft>
                <a:spcPct val="0"/>
              </a:spcAft>
              <a:defRPr sz="2800">
                <a:solidFill>
                  <a:schemeClr val="tx1"/>
                </a:solidFill>
                <a:latin typeface="Tahoma" charset="0"/>
                <a:ea typeface="ＭＳ Ｐゴシック" charset="0"/>
              </a:defRPr>
            </a:lvl7pPr>
            <a:lvl8pPr marL="3429000" indent="-228600" eaLnBrk="0" fontAlgn="base" hangingPunct="0">
              <a:spcBef>
                <a:spcPct val="0"/>
              </a:spcBef>
              <a:spcAft>
                <a:spcPct val="0"/>
              </a:spcAft>
              <a:defRPr sz="2800">
                <a:solidFill>
                  <a:schemeClr val="tx1"/>
                </a:solidFill>
                <a:latin typeface="Tahoma" charset="0"/>
                <a:ea typeface="ＭＳ Ｐゴシック" charset="0"/>
              </a:defRPr>
            </a:lvl8pPr>
            <a:lvl9pPr marL="3886200" indent="-228600" eaLnBrk="0" fontAlgn="base" hangingPunct="0">
              <a:spcBef>
                <a:spcPct val="0"/>
              </a:spcBef>
              <a:spcAft>
                <a:spcPct val="0"/>
              </a:spcAft>
              <a:defRPr sz="2800">
                <a:solidFill>
                  <a:schemeClr val="tx1"/>
                </a:solidFill>
                <a:latin typeface="Tahoma" charset="0"/>
                <a:ea typeface="ＭＳ Ｐゴシック" charset="0"/>
              </a:defRPr>
            </a:lvl9pPr>
          </a:lstStyle>
          <a:p>
            <a:pPr eaLnBrk="1" fontAlgn="base" hangingPunct="1">
              <a:spcBef>
                <a:spcPct val="0"/>
              </a:spcBef>
              <a:spcAft>
                <a:spcPct val="0"/>
              </a:spcAft>
            </a:pPr>
            <a:fld id="{CDF21C84-4BD9-1F4B-AE59-5F49E58D8829}" type="slidenum">
              <a:rPr lang="en-US" sz="1400"/>
              <a:pPr eaLnBrk="1" fontAlgn="base" hangingPunct="1">
                <a:spcBef>
                  <a:spcPct val="0"/>
                </a:spcBef>
                <a:spcAft>
                  <a:spcPct val="0"/>
                </a:spcAft>
              </a:pPr>
              <a:t>9</a:t>
            </a:fld>
            <a:endParaRPr lang="en-US" sz="1400"/>
          </a:p>
        </p:txBody>
      </p:sp>
      <p:pic>
        <p:nvPicPr>
          <p:cNvPr id="47108" name="Picture 1" descr="Apostle Paul.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18356</TotalTime>
  <Words>3694</Words>
  <Application>Microsoft Macintosh PowerPoint</Application>
  <PresentationFormat>On-screen Show (16:9)</PresentationFormat>
  <Paragraphs>538</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Theme</vt:lpstr>
      <vt:lpstr>Concourse</vt:lpstr>
      <vt:lpstr>       Who Are "Evangelical" Christians? </vt:lpstr>
      <vt:lpstr>ALWAYS BE READY TO GIVE AN ANSWER</vt:lpstr>
      <vt:lpstr> Is The "Restored Gospel" Important?</vt:lpstr>
      <vt:lpstr>Existing Creeds:  Some Degree of Error</vt:lpstr>
      <vt:lpstr>Existing Creeds:  Some Degree of Error</vt:lpstr>
      <vt:lpstr>Existing Creeds:  Some Degree of Error</vt:lpstr>
      <vt:lpstr>Reformed or Restored?</vt:lpstr>
      <vt:lpstr>"Fullness" and "Restored"?</vt:lpstr>
      <vt:lpstr>Paul's Key to Witnessing: Common Ground</vt:lpstr>
      <vt:lpstr>Paul's Key to Witnessing: Common Ground</vt:lpstr>
      <vt:lpstr>Common Ground</vt:lpstr>
      <vt:lpstr>Common Ground: Same Jesus</vt:lpstr>
      <vt:lpstr>Martin Luther</vt:lpstr>
      <vt:lpstr>John Calvin and Reformed Theology</vt:lpstr>
      <vt:lpstr>EVANGELICALS (USED TO BE CALLED “FUNDAMENTALISTS”)</vt:lpstr>
      <vt:lpstr>THE FOUR SOLAS (SALVATION)</vt:lpstr>
      <vt:lpstr>EVANGELICAL SCRIPTURES: SALVATION BY “FAITH ALONE”</vt:lpstr>
      <vt:lpstr>THE BIBLE </vt:lpstr>
      <vt:lpstr>Priesthod of all Believers </vt:lpstr>
      <vt:lpstr>Priesthood of all Believers </vt:lpstr>
      <vt:lpstr>Christians in the World</vt:lpstr>
      <vt:lpstr>Mainline (Liberal) Protestants</vt:lpstr>
      <vt:lpstr>Protestant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Denominations</vt:lpstr>
      <vt:lpstr>Evangelical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WHAT IS THIS “FULLNESS OF THE GOSPEL”?   All Bible References are King James Version</dc:title>
  <dc:creator>Robert</dc:creator>
  <cp:lastModifiedBy>Robert</cp:lastModifiedBy>
  <cp:revision>198</cp:revision>
  <dcterms:created xsi:type="dcterms:W3CDTF">2004-09-11T13:11:59Z</dcterms:created>
  <dcterms:modified xsi:type="dcterms:W3CDTF">2016-08-26T14:07:50Z</dcterms:modified>
</cp:coreProperties>
</file>